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62" r:id="rId4"/>
    <p:sldId id="264" r:id="rId5"/>
    <p:sldId id="263" r:id="rId6"/>
    <p:sldId id="265" r:id="rId7"/>
    <p:sldId id="267" r:id="rId8"/>
    <p:sldId id="269" r:id="rId9"/>
    <p:sldId id="270" r:id="rId10"/>
    <p:sldId id="268" r:id="rId11"/>
    <p:sldId id="271" r:id="rId12"/>
    <p:sldId id="272" r:id="rId13"/>
    <p:sldId id="273" r:id="rId14"/>
    <p:sldId id="274" r:id="rId15"/>
    <p:sldId id="266" r:id="rId16"/>
    <p:sldId id="261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67"/>
    <a:srgbClr val="FF0000"/>
    <a:srgbClr val="000066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CEB5A-A695-4081-90B2-4FDF876F7F09}" type="datetimeFigureOut">
              <a:rPr lang="th-TH" smtClean="0"/>
              <a:t>28/07/58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94BA-4360-4F53-BDC3-5FA0ABDB9D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49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EB6A06-B0D9-4F7C-9EA0-C233D162CD3E}" type="datetimeFigureOut">
              <a:rPr lang="zh-CN" altLang="en-US"/>
              <a:pPr>
                <a:defRPr/>
              </a:pPr>
              <a:t>2015/7/28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987A9F-5E66-4F8B-B721-3F5DB8A42E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892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87A9F-5E66-4F8B-B721-3F5DB8A42EA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8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180387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table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74555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SmartArt graphic</a:t>
            </a:r>
            <a:endParaRPr lang="zh-CN" altLang="en-US" noProof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81954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03817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720050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713995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frm=1&amp;source=images&amp;cd=&amp;cad=rja&amp;uact=8&amp;ved=0CAcQjRxqFQoTCOmOofvB8cYCFQjHpgodhGUBbQ&amp;url=http://news.truelife.com/detail/3030158&amp;ei=HwGxVamDNIiOmwWEy4XoBg&amp;bvm=bv.98476267,d.dGY&amp;psig=AFQjCNHi6anrmrObNOIE83_gRv4eoO18nQ&amp;ust=143774990509776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占位符 3"/>
          <p:cNvSpPr>
            <a:spLocks noGrp="1"/>
          </p:cNvSpPr>
          <p:nvPr>
            <p:ph type="body" sz="quarter" idx="10"/>
          </p:nvPr>
        </p:nvSpPr>
        <p:spPr bwMode="auto">
          <a:xfrm>
            <a:off x="2643174" y="642918"/>
            <a:ext cx="6215063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th-TH" altLang="zh-CN" sz="4400" b="1" dirty="0" smtClean="0">
                <a:solidFill>
                  <a:srgbClr val="FE0067"/>
                </a:solidFill>
                <a:latin typeface="Arial" pitchFamily="34" charset="0"/>
              </a:rPr>
              <a:t>การกำกับกันเองของสื่อใหม่</a:t>
            </a:r>
            <a:endParaRPr lang="zh-CN" alt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1107" y="6357958"/>
            <a:ext cx="5322893" cy="3587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PRESENT BY : </a:t>
            </a:r>
            <a:r>
              <a:rPr kumimoji="0" lang="th-TH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อัญญา</a:t>
            </a:r>
            <a:r>
              <a:rPr kumimoji="0" lang="th-TH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อร พานิชพึ่งรัถ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26" y="342900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ข้อท้าทายที่ประเทศไทยต้องเผชิญ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500794" y="37147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บทเรียนการกำกับดูแลสื่อโทรทัศน์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435769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ข้อเสนอแนะ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แนวทางในการทำความเข้าใจ</a:t>
            </a:r>
            <a:endParaRPr lang="th-TH" dirty="0"/>
          </a:p>
        </p:txBody>
      </p:sp>
      <p:pic>
        <p:nvPicPr>
          <p:cNvPr id="10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386488" cy="1346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8992" y="150017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cs typeface="+mn-cs"/>
              </a:rPr>
              <a:t>เพื่อการตัดสินใจตัวเองของพลเมือง</a:t>
            </a:r>
            <a:endParaRPr lang="th-TH" sz="3600" b="1" dirty="0">
              <a:solidFill>
                <a:srgbClr val="000066"/>
              </a:solidFill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8596" y="2786058"/>
            <a:ext cx="3286148" cy="1571636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ภาษาที่หยาบคาย</a:t>
            </a:r>
          </a:p>
          <a:p>
            <a:r>
              <a:rPr lang="th-TH" sz="4000" b="1" dirty="0" smtClean="0">
                <a:solidFill>
                  <a:srgbClr val="0070C0"/>
                </a:solidFill>
              </a:rPr>
              <a:t>ความรุนแรง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8926" y="214290"/>
            <a:ext cx="6000792" cy="2285992"/>
          </a:xfrm>
        </p:spPr>
        <p:txBody>
          <a:bodyPr/>
          <a:lstStyle/>
          <a:p>
            <a:r>
              <a:rPr lang="th-TH" b="1" dirty="0" smtClean="0">
                <a:solidFill>
                  <a:srgbClr val="FE0067"/>
                </a:solidFill>
              </a:rPr>
              <a:t>แนวทางในการทำความเข้าใจแบบ</a:t>
            </a:r>
          </a:p>
          <a:p>
            <a:r>
              <a:rPr lang="th-TH" b="1" dirty="0" smtClean="0">
                <a:solidFill>
                  <a:srgbClr val="FE0067"/>
                </a:solidFill>
              </a:rPr>
              <a:t>ใหม่ต่อการกำกับดูแลกันเองของ</a:t>
            </a:r>
          </a:p>
          <a:p>
            <a:r>
              <a:rPr lang="th-TH" b="1" dirty="0" smtClean="0">
                <a:solidFill>
                  <a:srgbClr val="FE0067"/>
                </a:solidFill>
              </a:rPr>
              <a:t>สื่อใหม่ที่ผู้ปกครองและสาธารณะ</a:t>
            </a:r>
          </a:p>
          <a:p>
            <a:r>
              <a:rPr lang="th-TH" b="1" dirty="0" smtClean="0">
                <a:solidFill>
                  <a:srgbClr val="FE0067"/>
                </a:solidFill>
              </a:rPr>
              <a:t>ควรสนใจ </a:t>
            </a:r>
            <a:r>
              <a:rPr lang="th-TH" b="1" dirty="0" smtClean="0">
                <a:solidFill>
                  <a:srgbClr val="92D050"/>
                </a:solidFill>
              </a:rPr>
              <a:t>(ต่อ)</a:t>
            </a:r>
          </a:p>
          <a:p>
            <a:endParaRPr lang="th-TH" dirty="0"/>
          </a:p>
        </p:txBody>
      </p:sp>
      <p:pic>
        <p:nvPicPr>
          <p:cNvPr id="7" name="Picture 3" descr="C:\Users\WIN-7\Desktop\PP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3929060" cy="1952174"/>
          </a:xfrm>
          <a:prstGeom prst="rect">
            <a:avLst/>
          </a:prstGeom>
          <a:noFill/>
        </p:spPr>
      </p:pic>
      <p:pic>
        <p:nvPicPr>
          <p:cNvPr id="8" name="Picture 4" descr="http://bp0.blogger.com/_3-P9bOCO5GI/SIGA36LyfpI/AAAAAAAAAGE/YKPOe0iUY7U/s320/1_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71942"/>
            <a:ext cx="2428892" cy="2019016"/>
          </a:xfrm>
          <a:prstGeom prst="rect">
            <a:avLst/>
          </a:prstGeom>
          <a:noFill/>
        </p:spPr>
      </p:pic>
      <p:cxnSp>
        <p:nvCxnSpPr>
          <p:cNvPr id="10" name="Elbow Connector 9"/>
          <p:cNvCxnSpPr/>
          <p:nvPr/>
        </p:nvCxnSpPr>
        <p:spPr>
          <a:xfrm>
            <a:off x="3357554" y="3071810"/>
            <a:ext cx="1000132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500298" y="3857628"/>
            <a:ext cx="571504" cy="428628"/>
          </a:xfrm>
          <a:prstGeom prst="bentConnector3">
            <a:avLst>
              <a:gd name="adj1" fmla="val 612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t="4382" b="4382"/>
          <a:stretch>
            <a:fillRect/>
          </a:stretch>
        </p:blipFill>
        <p:spPr bwMode="auto">
          <a:xfrm>
            <a:off x="428597" y="428605"/>
            <a:ext cx="2000264" cy="1771662"/>
          </a:xfrm>
          <a:prstGeom prst="rect">
            <a:avLst/>
          </a:prstGeom>
          <a:noFill/>
        </p:spPr>
      </p:pic>
      <p:sp>
        <p:nvSpPr>
          <p:cNvPr id="23" name="Smiley Face 22"/>
          <p:cNvSpPr/>
          <p:nvPr/>
        </p:nvSpPr>
        <p:spPr>
          <a:xfrm>
            <a:off x="6500826" y="3643314"/>
            <a:ext cx="71438" cy="11715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7072330" y="2643182"/>
            <a:ext cx="12858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86116" y="2928934"/>
            <a:ext cx="5572136" cy="1143014"/>
          </a:xfrm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เนื้อหาทางเพศ/ภาพโป๊เปลือย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43250" y="500062"/>
            <a:ext cx="5643592" cy="2214558"/>
          </a:xfrm>
        </p:spPr>
        <p:txBody>
          <a:bodyPr/>
          <a:lstStyle/>
          <a:p>
            <a:r>
              <a:rPr lang="th-TH" b="1" dirty="0" smtClean="0">
                <a:solidFill>
                  <a:srgbClr val="FE0067"/>
                </a:solidFill>
              </a:rPr>
              <a:t>แนวทางในการทำความเข้าใจแบบ</a:t>
            </a:r>
          </a:p>
          <a:p>
            <a:r>
              <a:rPr lang="th-TH" b="1" dirty="0" smtClean="0">
                <a:solidFill>
                  <a:srgbClr val="FE0067"/>
                </a:solidFill>
              </a:rPr>
              <a:t>ใหม่ต่อการกำกับดูแลกันเองของ</a:t>
            </a:r>
          </a:p>
          <a:p>
            <a:r>
              <a:rPr lang="th-TH" b="1" dirty="0" smtClean="0">
                <a:solidFill>
                  <a:srgbClr val="FE0067"/>
                </a:solidFill>
              </a:rPr>
              <a:t>สื่อใหม่ที่ผู้ปกครองและสาธารณะ</a:t>
            </a:r>
          </a:p>
          <a:p>
            <a:r>
              <a:rPr lang="th-TH" b="1" dirty="0" smtClean="0">
                <a:solidFill>
                  <a:srgbClr val="FE0067"/>
                </a:solidFill>
              </a:rPr>
              <a:t>ควรสนใจ </a:t>
            </a:r>
            <a:r>
              <a:rPr lang="th-TH" b="1" dirty="0" smtClean="0">
                <a:solidFill>
                  <a:srgbClr val="92D050"/>
                </a:solidFill>
              </a:rPr>
              <a:t>(ต่อ)</a:t>
            </a:r>
          </a:p>
          <a:p>
            <a:endParaRPr lang="th-TH" dirty="0"/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6" y="428605"/>
            <a:ext cx="1935739" cy="1714512"/>
          </a:xfrm>
          <a:prstGeom prst="rect">
            <a:avLst/>
          </a:prstGeom>
          <a:noFill/>
        </p:spPr>
      </p:pic>
      <p:pic>
        <p:nvPicPr>
          <p:cNvPr id="7" name="Picture 3" descr="C:\Users\WIN-7\Desktop\PPT\110630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86190"/>
            <a:ext cx="3162296" cy="2179110"/>
          </a:xfrm>
          <a:prstGeom prst="rect">
            <a:avLst/>
          </a:prstGeom>
          <a:noFill/>
        </p:spPr>
      </p:pic>
      <p:pic>
        <p:nvPicPr>
          <p:cNvPr id="8" name="Picture 2" descr="http://news.tlcthai.com/wp-content/uploads/2012/04/0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876"/>
            <a:ext cx="1956127" cy="2530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3786214"/>
          </a:xfrm>
        </p:spPr>
        <p:txBody>
          <a:bodyPr/>
          <a:lstStyle/>
          <a:p>
            <a:r>
              <a:rPr lang="th-TH" sz="3600" dirty="0" smtClean="0">
                <a:solidFill>
                  <a:srgbClr val="0070C0"/>
                </a:solidFill>
              </a:rPr>
              <a:t>-รัฐและผู้ผลิตควรสนับสนุนภาคประชาชน</a:t>
            </a:r>
          </a:p>
          <a:p>
            <a:r>
              <a:rPr lang="th-TH" sz="3600" dirty="0" smtClean="0">
                <a:solidFill>
                  <a:srgbClr val="0070C0"/>
                </a:solidFill>
              </a:rPr>
              <a:t>และผู้ปกครองเรื่องความรู้และเทคนิคในการ</a:t>
            </a:r>
          </a:p>
          <a:p>
            <a:r>
              <a:rPr lang="th-TH" sz="3600" dirty="0" smtClean="0">
                <a:solidFill>
                  <a:srgbClr val="0070C0"/>
                </a:solidFill>
              </a:rPr>
              <a:t>ช่วยดูแลเรื่องสื่อมากขึ้น</a:t>
            </a:r>
          </a:p>
          <a:p>
            <a:r>
              <a:rPr lang="th-TH" sz="3600" dirty="0" smtClean="0"/>
              <a:t>-ขยายบทบาทของโรงเรียนและผู้ปกครอง </a:t>
            </a:r>
          </a:p>
          <a:p>
            <a:r>
              <a:rPr lang="th-TH" sz="3600" dirty="0" smtClean="0"/>
              <a:t>แต่ต้องเปลี่ยนมุมมองต่อประเด็นปัญหา</a:t>
            </a:r>
          </a:p>
          <a:p>
            <a:r>
              <a:rPr lang="th-TH" sz="3600" dirty="0" smtClean="0"/>
              <a:t>เสียก่อน</a:t>
            </a:r>
            <a:endParaRPr lang="th-TH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ข้อเสนอแนะ</a:t>
            </a:r>
            <a:endParaRPr lang="th-TH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4382" b="4382"/>
          <a:stretch>
            <a:fillRect/>
          </a:stretch>
        </p:blipFill>
        <p:spPr bwMode="auto">
          <a:xfrm>
            <a:off x="428596" y="428605"/>
            <a:ext cx="2097051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4071966"/>
          </a:xfrm>
        </p:spPr>
        <p:txBody>
          <a:bodyPr/>
          <a:lstStyle/>
          <a:p>
            <a:r>
              <a:rPr lang="th-TH" dirty="0" smtClean="0">
                <a:solidFill>
                  <a:srgbClr val="000066"/>
                </a:solidFill>
              </a:rPr>
              <a:t>- เปลี่ยนจาก </a:t>
            </a:r>
            <a:r>
              <a:rPr lang="en-US" dirty="0" smtClean="0">
                <a:solidFill>
                  <a:srgbClr val="000066"/>
                </a:solidFill>
              </a:rPr>
              <a:t>adult-</a:t>
            </a:r>
            <a:r>
              <a:rPr lang="en-US" dirty="0" err="1" smtClean="0">
                <a:solidFill>
                  <a:srgbClr val="000066"/>
                </a:solidFill>
              </a:rPr>
              <a:t>centred</a:t>
            </a:r>
            <a:r>
              <a:rPr lang="en-US" dirty="0" smtClean="0">
                <a:solidFill>
                  <a:srgbClr val="000066"/>
                </a:solidFill>
              </a:rPr>
              <a:t> approach </a:t>
            </a:r>
            <a:endParaRPr lang="th-TH" dirty="0" smtClean="0">
              <a:solidFill>
                <a:srgbClr val="000066"/>
              </a:solidFill>
            </a:endParaRPr>
          </a:p>
          <a:p>
            <a:r>
              <a:rPr lang="th-TH" dirty="0" smtClean="0">
                <a:solidFill>
                  <a:srgbClr val="000066"/>
                </a:solidFill>
              </a:rPr>
              <a:t>ซึ่งสนใจที่ความห่วงใยและความคิดของผู้ปกครอง</a:t>
            </a:r>
          </a:p>
          <a:p>
            <a:r>
              <a:rPr lang="th-TH" dirty="0" smtClean="0">
                <a:solidFill>
                  <a:srgbClr val="000066"/>
                </a:solidFill>
              </a:rPr>
              <a:t>ไปสู่</a:t>
            </a:r>
            <a:r>
              <a:rPr lang="en-US" dirty="0" smtClean="0">
                <a:solidFill>
                  <a:srgbClr val="000066"/>
                </a:solidFill>
              </a:rPr>
              <a:t> child-</a:t>
            </a:r>
            <a:r>
              <a:rPr lang="en-US" dirty="0" err="1" smtClean="0">
                <a:solidFill>
                  <a:srgbClr val="000066"/>
                </a:solidFill>
              </a:rPr>
              <a:t>centred</a:t>
            </a:r>
            <a:r>
              <a:rPr lang="en-US" dirty="0" smtClean="0">
                <a:solidFill>
                  <a:srgbClr val="000066"/>
                </a:solidFill>
              </a:rPr>
              <a:t> approach</a:t>
            </a:r>
          </a:p>
          <a:p>
            <a:pPr>
              <a:buFontTx/>
              <a:buChar char="-"/>
            </a:pPr>
            <a:r>
              <a:rPr lang="th-TH" dirty="0" smtClean="0">
                <a:solidFill>
                  <a:srgbClr val="FF0000"/>
                </a:solidFill>
              </a:rPr>
              <a:t>สนับสนุนการแบ่งปันความรับผิดชอบในการใช้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สื่อในบ้านให้มากยิ่งขึ้น --&gt; </a:t>
            </a:r>
            <a:r>
              <a:rPr lang="en-US" dirty="0" smtClean="0">
                <a:solidFill>
                  <a:srgbClr val="FF0000"/>
                </a:solidFill>
              </a:rPr>
              <a:t>domestic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regulation </a:t>
            </a:r>
            <a:r>
              <a:rPr lang="th-TH" dirty="0" smtClean="0">
                <a:solidFill>
                  <a:srgbClr val="FF0000"/>
                </a:solidFill>
              </a:rPr>
              <a:t>เช่น สร้างกฎร่วมกัน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rgbClr val="FF0000"/>
                </a:solidFill>
              </a:rPr>
              <a:t>ข้อเสนอแนะ </a:t>
            </a:r>
            <a:r>
              <a:rPr lang="th-TH" sz="3600" b="1" dirty="0" smtClean="0">
                <a:solidFill>
                  <a:srgbClr val="0070C0"/>
                </a:solidFill>
              </a:rPr>
              <a:t>(ต่อ)</a:t>
            </a:r>
            <a:endParaRPr lang="th-TH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5"/>
            <a:ext cx="2000264" cy="177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71736" y="1928802"/>
            <a:ext cx="6000764" cy="2500336"/>
          </a:xfrm>
        </p:spPr>
        <p:txBody>
          <a:bodyPr/>
          <a:lstStyle/>
          <a:p>
            <a:r>
              <a:rPr lang="th-TH" sz="3600" dirty="0" smtClean="0"/>
              <a:t>-</a:t>
            </a: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</a:rPr>
              <a:t>สร้างสมดุลในการสนับสนุนการใช้สื่อของเด็ก </a:t>
            </a:r>
          </a:p>
          <a:p>
            <a:r>
              <a:rPr lang="th-TH" sz="3600" dirty="0" smtClean="0">
                <a:solidFill>
                  <a:srgbClr val="009900"/>
                </a:solidFill>
              </a:rPr>
              <a:t>-เสริมหนุนบทบาทของตัวเด็กและเยาวชนเอง</a:t>
            </a:r>
          </a:p>
          <a:p>
            <a:r>
              <a:rPr lang="th-TH" sz="3600" dirty="0" smtClean="0">
                <a:solidFill>
                  <a:srgbClr val="FF0000"/>
                </a:solidFill>
              </a:rPr>
              <a:t>-ทัศนคติของผู้ปกครองต่อสื่อ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ข้อเสนอแนะ </a:t>
            </a:r>
            <a:r>
              <a:rPr lang="th-TH" sz="3600" b="1" dirty="0" smtClean="0">
                <a:solidFill>
                  <a:srgbClr val="0070C0"/>
                </a:solidFill>
              </a:rPr>
              <a:t>(ต่อ)</a:t>
            </a:r>
          </a:p>
          <a:p>
            <a:endParaRPr lang="th-TH" dirty="0"/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5"/>
            <a:ext cx="2000264" cy="177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28926" y="2786058"/>
            <a:ext cx="5572136" cy="2143140"/>
          </a:xfrm>
        </p:spPr>
        <p:txBody>
          <a:bodyPr/>
          <a:lstStyle/>
          <a:p>
            <a:pPr>
              <a:buFontTx/>
              <a:buChar char="-"/>
            </a:pPr>
            <a:r>
              <a:rPr lang="th-TH" sz="4000" dirty="0" smtClean="0">
                <a:solidFill>
                  <a:srgbClr val="0070C0"/>
                </a:solidFill>
              </a:rPr>
              <a:t>หน่วยงาน องค์กรกำกับดูแล</a:t>
            </a:r>
          </a:p>
          <a:p>
            <a:pPr>
              <a:buFontTx/>
              <a:buChar char="-"/>
            </a:pPr>
            <a:r>
              <a:rPr lang="th-TH" sz="4000" dirty="0" smtClean="0">
                <a:solidFill>
                  <a:srgbClr val="0070C0"/>
                </a:solidFill>
              </a:rPr>
              <a:t>ความร่วมมือของผู้ประกอบการ</a:t>
            </a:r>
          </a:p>
          <a:p>
            <a:pPr>
              <a:buFontTx/>
              <a:buChar char="-"/>
            </a:pPr>
            <a:r>
              <a:rPr lang="th-TH" sz="4000" dirty="0" smtClean="0">
                <a:solidFill>
                  <a:srgbClr val="0070C0"/>
                </a:solidFill>
              </a:rPr>
              <a:t>ความเข้าใจและการรับรู้ของผู้ใช้</a:t>
            </a:r>
            <a:endParaRPr lang="th-TH" sz="4000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43250" y="500062"/>
            <a:ext cx="5000650" cy="2428872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0066"/>
                </a:solidFill>
              </a:rPr>
              <a:t>บทเรียนในการกำกับ</a:t>
            </a:r>
          </a:p>
          <a:p>
            <a:r>
              <a:rPr lang="th-TH" sz="5400" b="1" dirty="0" smtClean="0">
                <a:solidFill>
                  <a:srgbClr val="FF0066"/>
                </a:solidFill>
              </a:rPr>
              <a:t>ดูแลสื่อโทรทัศน์</a:t>
            </a:r>
            <a:endParaRPr lang="th-TH" sz="5400" b="1" dirty="0">
              <a:solidFill>
                <a:srgbClr val="FF0066"/>
              </a:solidFill>
            </a:endParaRPr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4"/>
            <a:ext cx="1928826" cy="1708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占位符 3"/>
          <p:cNvSpPr>
            <a:spLocks noGrp="1"/>
          </p:cNvSpPr>
          <p:nvPr>
            <p:ph type="body" sz="quarter" idx="10"/>
          </p:nvPr>
        </p:nvSpPr>
        <p:spPr bwMode="auto">
          <a:xfrm>
            <a:off x="5072063" y="500063"/>
            <a:ext cx="3786187" cy="128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en-US" altLang="zh-CN" sz="4800" b="1" smtClean="0">
                <a:solidFill>
                  <a:srgbClr val="FE0067"/>
                </a:solidFill>
                <a:latin typeface="Arial" pitchFamily="34" charset="0"/>
                <a:cs typeface="Arial" pitchFamily="34" charset="0"/>
              </a:rPr>
              <a:t>Thanks!</a:t>
            </a:r>
            <a:endParaRPr lang="zh-CN" altLang="en-US" sz="4800" smtClean="0">
              <a:solidFill>
                <a:srgbClr val="FE0067"/>
              </a:solidFill>
            </a:endParaRPr>
          </a:p>
          <a:p>
            <a:pPr>
              <a:buFont typeface="Arial" pitchFamily="34" charset="0"/>
              <a:buNone/>
            </a:pPr>
            <a:endParaRPr lang="zh-CN" altLang="en-US" smtClean="0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8926" y="500062"/>
            <a:ext cx="5500726" cy="2714624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0066"/>
                </a:solidFill>
              </a:rPr>
              <a:t>ข้อท้าทายที่ประเทศไทย</a:t>
            </a:r>
          </a:p>
          <a:p>
            <a:r>
              <a:rPr lang="th-TH" sz="5400" b="1" dirty="0" smtClean="0">
                <a:solidFill>
                  <a:srgbClr val="FF0066"/>
                </a:solidFill>
              </a:rPr>
              <a:t>ต้องเผชิญในแง่การกำกับ</a:t>
            </a:r>
          </a:p>
          <a:p>
            <a:r>
              <a:rPr lang="th-TH" sz="5400" b="1" dirty="0" smtClean="0">
                <a:solidFill>
                  <a:srgbClr val="FF0066"/>
                </a:solidFill>
              </a:rPr>
              <a:t>ดูแลสื่อใหม่</a:t>
            </a:r>
          </a:p>
          <a:p>
            <a:endParaRPr lang="th-TH" dirty="0"/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6" y="428605"/>
            <a:ext cx="2177707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4"/>
            <a:ext cx="1785950" cy="15818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2428868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</a:rPr>
              <a:t>การหลอมรวมสื่อลงในอุปกรณ์ขนาดเล็ก</a:t>
            </a:r>
            <a:endParaRPr lang="th-TH" sz="4400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http://static.tlcdn1.com/data/11/pictures/0213/11-07-2013/p188n9iopv757t951s8ob9q1ie0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357298"/>
            <a:ext cx="5238786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14612" y="1643050"/>
            <a:ext cx="6143640" cy="4214842"/>
          </a:xfrm>
        </p:spPr>
        <p:txBody>
          <a:bodyPr/>
          <a:lstStyle/>
          <a:p>
            <a:pPr lvl="0"/>
            <a:r>
              <a:rPr lang="th-TH" sz="4800" b="1" dirty="0" smtClean="0">
                <a:solidFill>
                  <a:srgbClr val="FF0066"/>
                </a:solidFill>
              </a:rPr>
              <a:t>- กระทรวงไอซีที</a:t>
            </a:r>
          </a:p>
          <a:p>
            <a:pPr>
              <a:buFontTx/>
              <a:buChar char="-"/>
            </a:pPr>
            <a:r>
              <a:rPr lang="th-TH" sz="4800" b="1" dirty="0" err="1" smtClean="0">
                <a:solidFill>
                  <a:srgbClr val="FF0066"/>
                </a:solidFill>
              </a:rPr>
              <a:t>กสทช.</a:t>
            </a:r>
            <a:r>
              <a:rPr lang="th-TH" sz="4800" b="1" dirty="0" smtClean="0">
                <a:solidFill>
                  <a:srgbClr val="FF0066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th-TH" sz="4800" b="1" dirty="0" smtClean="0">
                <a:solidFill>
                  <a:srgbClr val="FF0066"/>
                </a:solidFill>
              </a:rPr>
              <a:t>กระทรวงวัฒนธรรม</a:t>
            </a:r>
          </a:p>
          <a:p>
            <a:r>
              <a:rPr lang="en-US" sz="4800" b="1" dirty="0" smtClean="0">
                <a:solidFill>
                  <a:srgbClr val="000066"/>
                </a:solidFill>
              </a:rPr>
              <a:t>              =</a:t>
            </a:r>
          </a:p>
          <a:p>
            <a:r>
              <a:rPr lang="th-TH" sz="4800" b="1" dirty="0" smtClean="0">
                <a:solidFill>
                  <a:srgbClr val="FF0000"/>
                </a:solidFill>
              </a:rPr>
              <a:t>ตัวกลางองค์กรกลาง</a:t>
            </a:r>
            <a:endParaRPr lang="th-TH" sz="48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43174" y="428604"/>
            <a:ext cx="5715040" cy="1143008"/>
          </a:xfrm>
        </p:spPr>
        <p:txBody>
          <a:bodyPr/>
          <a:lstStyle/>
          <a:p>
            <a:r>
              <a:rPr lang="th-TH" sz="4800" b="1" dirty="0" smtClean="0">
                <a:solidFill>
                  <a:srgbClr val="0070C0"/>
                </a:solidFill>
              </a:rPr>
              <a:t>กลไกการกำกับดูแลตามไม่ทัน</a:t>
            </a:r>
            <a:endParaRPr lang="th-TH" sz="48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4"/>
            <a:ext cx="1857388" cy="16451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8596" y="2357430"/>
            <a:ext cx="4357718" cy="2857520"/>
          </a:xfrm>
        </p:spPr>
        <p:txBody>
          <a:bodyPr/>
          <a:lstStyle/>
          <a:p>
            <a:r>
              <a:rPr lang="th-TH" sz="4400" b="1" dirty="0" smtClean="0">
                <a:solidFill>
                  <a:srgbClr val="0070C0"/>
                </a:solidFill>
              </a:rPr>
              <a:t>วัฒนธรรมการเท่า</a:t>
            </a:r>
          </a:p>
          <a:p>
            <a:r>
              <a:rPr lang="th-TH" sz="4400" b="1" dirty="0" smtClean="0">
                <a:solidFill>
                  <a:srgbClr val="0070C0"/>
                </a:solidFill>
              </a:rPr>
              <a:t>ทันสื่อ </a:t>
            </a:r>
          </a:p>
          <a:p>
            <a:r>
              <a:rPr lang="th-TH" sz="4400" b="1" dirty="0" smtClean="0">
                <a:solidFill>
                  <a:srgbClr val="0070C0"/>
                </a:solidFill>
              </a:rPr>
              <a:t>การใช้สื่อ </a:t>
            </a:r>
          </a:p>
          <a:p>
            <a:r>
              <a:rPr lang="th-TH" sz="4400" b="1" dirty="0" smtClean="0">
                <a:solidFill>
                  <a:srgbClr val="0070C0"/>
                </a:solidFill>
              </a:rPr>
              <a:t>ผลกระทบที่จะเกิดขึ้น</a:t>
            </a:r>
            <a:endParaRPr lang="th-TH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5"/>
            <a:ext cx="2000264" cy="1771662"/>
          </a:xfrm>
          <a:prstGeom prst="rect">
            <a:avLst/>
          </a:prstGeom>
          <a:noFill/>
        </p:spPr>
      </p:pic>
      <p:sp>
        <p:nvSpPr>
          <p:cNvPr id="26626" name="AutoShape 2" descr="ผลการค้นหารูปภาพสำหรับ ค่านิยมเช็คอิน แชร์ ไลค์"/>
          <p:cNvSpPr>
            <a:spLocks noChangeAspect="1" noChangeArrowheads="1"/>
          </p:cNvSpPr>
          <p:nvPr/>
        </p:nvSpPr>
        <p:spPr bwMode="auto">
          <a:xfrm>
            <a:off x="1524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6628" name="Picture 4" descr="Thailand-Internet-User-Profile-2014-s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85860"/>
            <a:ext cx="5143500" cy="3114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43250" y="500062"/>
            <a:ext cx="5500716" cy="1357301"/>
          </a:xfrm>
        </p:spPr>
        <p:txBody>
          <a:bodyPr/>
          <a:lstStyle/>
          <a:p>
            <a:r>
              <a:rPr lang="th-TH" sz="4400" b="1" dirty="0" smtClean="0">
                <a:solidFill>
                  <a:srgbClr val="0070C0"/>
                </a:solidFill>
              </a:rPr>
              <a:t>ช่องว่างระหว่างผู้ปกครองและเด็ก ต่อเรื่องการกำกับดูแลสื่อ</a:t>
            </a:r>
            <a:endParaRPr lang="th-TH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5"/>
            <a:ext cx="2000264" cy="177166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42910" y="2428868"/>
            <a:ext cx="2928958" cy="207170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5857884" y="2285992"/>
            <a:ext cx="2857520" cy="22145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857224" y="314324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66"/>
                </a:solidFill>
                <a:cs typeface="+mn-cs"/>
              </a:rPr>
              <a:t>ผู้ใหญ่คิดอย่าง</a:t>
            </a:r>
            <a:endParaRPr lang="th-TH" sz="3600" b="1" dirty="0">
              <a:solidFill>
                <a:srgbClr val="FF0066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307181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66"/>
                </a:solidFill>
                <a:cs typeface="+mn-cs"/>
              </a:rPr>
              <a:t>     เด็กคิดอย่าง</a:t>
            </a:r>
            <a:endParaRPr lang="th-TH" sz="3600" b="1" dirty="0">
              <a:solidFill>
                <a:srgbClr val="FF0066"/>
              </a:solidFill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000628" y="321468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Arrow 11"/>
          <p:cNvSpPr/>
          <p:nvPr/>
        </p:nvSpPr>
        <p:spPr>
          <a:xfrm rot="10800000">
            <a:off x="3857620" y="3214686"/>
            <a:ext cx="78581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43174" y="3571876"/>
            <a:ext cx="5572136" cy="2357454"/>
          </a:xfrm>
        </p:spPr>
        <p:txBody>
          <a:bodyPr/>
          <a:lstStyle/>
          <a:p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1.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โฆษณา....ทำไม?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-ทุนนิยม</a:t>
            </a:r>
          </a:p>
          <a:p>
            <a:r>
              <a:rPr lang="th-TH" b="1" dirty="0" smtClean="0">
                <a:solidFill>
                  <a:srgbClr val="660066"/>
                </a:solidFill>
                <a:latin typeface="Cordia New" pitchFamily="34" charset="-34"/>
                <a:cs typeface="Cordia New" pitchFamily="34" charset="-34"/>
              </a:rPr>
              <a:t>    -บริโภคนิยม</a:t>
            </a:r>
          </a:p>
          <a:p>
            <a:r>
              <a:rPr lang="th-TH" b="1" dirty="0" smtClean="0">
                <a:solidFill>
                  <a:srgbClr val="EA081E"/>
                </a:solidFill>
                <a:latin typeface="Cordia New" pitchFamily="34" charset="-34"/>
                <a:cs typeface="Cordia New" pitchFamily="34" charset="-34"/>
              </a:rPr>
              <a:t>	-ค่านิยม (วัยรุ่นค่านิยม ขาว ผอม )</a:t>
            </a:r>
          </a:p>
          <a:p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28860" y="428604"/>
            <a:ext cx="6429420" cy="3071834"/>
          </a:xfrm>
        </p:spPr>
        <p:txBody>
          <a:bodyPr/>
          <a:lstStyle/>
          <a:p>
            <a:r>
              <a:rPr lang="th-TH" sz="4000" b="1" dirty="0" smtClean="0">
                <a:solidFill>
                  <a:srgbClr val="FE0067"/>
                </a:solidFill>
              </a:rPr>
              <a:t>แนวทางในการทำความเข้าใจแบบ</a:t>
            </a:r>
          </a:p>
          <a:p>
            <a:r>
              <a:rPr lang="th-TH" sz="4000" b="1" dirty="0" smtClean="0">
                <a:solidFill>
                  <a:srgbClr val="FE0067"/>
                </a:solidFill>
              </a:rPr>
              <a:t>ใหม่ต่อการกำกับดูแลกันเองของ</a:t>
            </a:r>
          </a:p>
          <a:p>
            <a:r>
              <a:rPr lang="th-TH" sz="4000" b="1" dirty="0" smtClean="0">
                <a:solidFill>
                  <a:srgbClr val="FE0067"/>
                </a:solidFill>
              </a:rPr>
              <a:t>สื่อใหม่ที่ผู้ปกครองและสาธารณะ</a:t>
            </a:r>
          </a:p>
          <a:p>
            <a:r>
              <a:rPr lang="th-TH" sz="4000" b="1" dirty="0" smtClean="0">
                <a:solidFill>
                  <a:srgbClr val="FE0067"/>
                </a:solidFill>
              </a:rPr>
              <a:t>ควรสนใจ</a:t>
            </a:r>
            <a:endParaRPr lang="th-TH" sz="4000" b="1" dirty="0">
              <a:solidFill>
                <a:srgbClr val="FE0067"/>
              </a:solidFill>
            </a:endParaRPr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5"/>
            <a:ext cx="1774428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altLang="en-US" b="1" dirty="0" smtClean="0">
                <a:solidFill>
                  <a:srgbClr val="FF3300"/>
                </a:solidFill>
                <a:latin typeface="Cordia New" pitchFamily="34" charset="-34"/>
                <a:cs typeface="Cordia New" pitchFamily="34" charset="-34"/>
              </a:rPr>
              <a:t>ความสวยความงาม</a:t>
            </a:r>
            <a:endParaRPr lang="th-TH" dirty="0"/>
          </a:p>
        </p:txBody>
      </p:sp>
      <p:pic>
        <p:nvPicPr>
          <p:cNvPr id="6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4382" b="4382"/>
          <a:stretch>
            <a:fillRect/>
          </a:stretch>
        </p:blipFill>
        <p:spPr bwMode="auto">
          <a:xfrm>
            <a:off x="428597" y="428605"/>
            <a:ext cx="2000264" cy="1771662"/>
          </a:xfrm>
          <a:prstGeom prst="rect">
            <a:avLst/>
          </a:prstGeom>
          <a:noFill/>
        </p:spPr>
      </p:pic>
      <p:pic>
        <p:nvPicPr>
          <p:cNvPr id="11" name="Picture 2" descr="http://www.tartoh.com/uploads/ckfinder/a4/images/kapook_world-536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2106611" cy="2106612"/>
          </a:xfrm>
          <a:prstGeom prst="rect">
            <a:avLst/>
          </a:prstGeom>
          <a:noFill/>
        </p:spPr>
      </p:pic>
      <p:pic>
        <p:nvPicPr>
          <p:cNvPr id="12" name="Picture 3" descr="C:\Users\WIN-7\Desktop\PPT\n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00108"/>
            <a:ext cx="3229240" cy="1937544"/>
          </a:xfrm>
          <a:prstGeom prst="rect">
            <a:avLst/>
          </a:prstGeom>
          <a:noFill/>
        </p:spPr>
      </p:pic>
      <p:pic>
        <p:nvPicPr>
          <p:cNvPr id="13" name="Picture 4" descr="C:\Users\WIN-7\Desktop\PPT\ศัลยกรรมเกาหล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286124"/>
            <a:ext cx="3315073" cy="1690687"/>
          </a:xfrm>
          <a:prstGeom prst="rect">
            <a:avLst/>
          </a:prstGeom>
          <a:noFill/>
        </p:spPr>
      </p:pic>
      <p:pic>
        <p:nvPicPr>
          <p:cNvPr id="14" name="Picture 13" descr="http://www.oknation.net/blog/home/user_data/file_data/201403/06/68003e77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286124"/>
            <a:ext cx="30146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h-TH" sz="4400" b="1" dirty="0" smtClean="0">
                <a:solidFill>
                  <a:srgbClr val="FF0066"/>
                </a:solidFill>
              </a:rPr>
              <a:t>ความเก่ง</a:t>
            </a:r>
            <a:endParaRPr lang="th-TH" sz="4400" b="1" dirty="0">
              <a:solidFill>
                <a:srgbClr val="FF0066"/>
              </a:solidFill>
            </a:endParaRPr>
          </a:p>
        </p:txBody>
      </p:sp>
      <p:pic>
        <p:nvPicPr>
          <p:cNvPr id="6" name="Picture 2" descr="C:\Users\WIN-7\Desktop\PPT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5819775" cy="4364833"/>
          </a:xfrm>
          <a:prstGeom prst="rect">
            <a:avLst/>
          </a:prstGeom>
          <a:noFill/>
        </p:spPr>
      </p:pic>
      <p:sp>
        <p:nvSpPr>
          <p:cNvPr id="7" name="Smiley Face 6"/>
          <p:cNvSpPr/>
          <p:nvPr/>
        </p:nvSpPr>
        <p:spPr>
          <a:xfrm>
            <a:off x="3286116" y="3357562"/>
            <a:ext cx="1428760" cy="1928826"/>
          </a:xfrm>
          <a:prstGeom prst="smileyFace">
            <a:avLst>
              <a:gd name="adj" fmla="val -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miley Face 7"/>
          <p:cNvSpPr/>
          <p:nvPr/>
        </p:nvSpPr>
        <p:spPr>
          <a:xfrm>
            <a:off x="4857752" y="4286256"/>
            <a:ext cx="142876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Smiley Face 8"/>
          <p:cNvSpPr/>
          <p:nvPr/>
        </p:nvSpPr>
        <p:spPr>
          <a:xfrm>
            <a:off x="5214942" y="4286256"/>
            <a:ext cx="214314" cy="1428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Smiley Face 9"/>
          <p:cNvSpPr/>
          <p:nvPr/>
        </p:nvSpPr>
        <p:spPr>
          <a:xfrm>
            <a:off x="5857884" y="4143380"/>
            <a:ext cx="142876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Smiley Face 10"/>
          <p:cNvSpPr/>
          <p:nvPr/>
        </p:nvSpPr>
        <p:spPr>
          <a:xfrm>
            <a:off x="6500826" y="3929066"/>
            <a:ext cx="142876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Smiley Face 11"/>
          <p:cNvSpPr/>
          <p:nvPr/>
        </p:nvSpPr>
        <p:spPr>
          <a:xfrm>
            <a:off x="6572264" y="4429132"/>
            <a:ext cx="142876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Smiley Face 12"/>
          <p:cNvSpPr/>
          <p:nvPr/>
        </p:nvSpPr>
        <p:spPr>
          <a:xfrm>
            <a:off x="7072330" y="4143380"/>
            <a:ext cx="142876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Smiley Face 13"/>
          <p:cNvSpPr/>
          <p:nvPr/>
        </p:nvSpPr>
        <p:spPr>
          <a:xfrm>
            <a:off x="7643834" y="4000504"/>
            <a:ext cx="142876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Smiley Face 14"/>
          <p:cNvSpPr/>
          <p:nvPr/>
        </p:nvSpPr>
        <p:spPr>
          <a:xfrm>
            <a:off x="7858148" y="1928802"/>
            <a:ext cx="347666" cy="642942"/>
          </a:xfrm>
          <a:prstGeom prst="smileyFace">
            <a:avLst>
              <a:gd name="adj" fmla="val -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Smiley Face 15"/>
          <p:cNvSpPr/>
          <p:nvPr/>
        </p:nvSpPr>
        <p:spPr>
          <a:xfrm>
            <a:off x="6000760" y="4572008"/>
            <a:ext cx="142876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Smiley Face 16"/>
          <p:cNvSpPr/>
          <p:nvPr/>
        </p:nvSpPr>
        <p:spPr>
          <a:xfrm>
            <a:off x="4786314" y="2071678"/>
            <a:ext cx="642942" cy="857256"/>
          </a:xfrm>
          <a:prstGeom prst="smileyFace">
            <a:avLst>
              <a:gd name="adj" fmla="val -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2" descr="https://fbcdn-sphotos-f-a.akamaihd.net/hphotos-ak-xpa1/v/t1.0-9/180566_103725523040575_5597287_n.jpg?oh=c3596e4f151d4ab3b003cfa0afea61f6&amp;oe=55EE24D8&amp;__gda__=1441536389_44a982770b3aa75c8dd8c5e02f15ec76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4382" b="4382"/>
          <a:stretch>
            <a:fillRect/>
          </a:stretch>
        </p:blipFill>
        <p:spPr bwMode="auto">
          <a:xfrm>
            <a:off x="428597" y="428604"/>
            <a:ext cx="1857388" cy="16451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sc_34</Template>
  <TotalTime>317</TotalTime>
  <Words>346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SimSun</vt:lpstr>
      <vt:lpstr>Angsana New</vt:lpstr>
      <vt:lpstr>Arial</vt:lpstr>
      <vt:lpstr>Calibri</vt:lpstr>
      <vt:lpstr>Cordia New</vt:lpstr>
      <vt:lpstr>sc_34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Personalize</dc:creator>
  <cp:lastModifiedBy>Prachatai Online</cp:lastModifiedBy>
  <cp:revision>36</cp:revision>
  <cp:lastPrinted>2015-07-27T19:06:26Z</cp:lastPrinted>
  <dcterms:created xsi:type="dcterms:W3CDTF">2013-02-18T18:17:54Z</dcterms:created>
  <dcterms:modified xsi:type="dcterms:W3CDTF">2015-07-27T19:07:40Z</dcterms:modified>
</cp:coreProperties>
</file>