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73" r:id="rId4"/>
    <p:sldId id="259" r:id="rId5"/>
    <p:sldId id="258" r:id="rId6"/>
    <p:sldId id="260" r:id="rId7"/>
    <p:sldId id="261" r:id="rId8"/>
    <p:sldId id="262" r:id="rId9"/>
    <p:sldId id="266" r:id="rId10"/>
    <p:sldId id="268" r:id="rId11"/>
    <p:sldId id="269" r:id="rId12"/>
    <p:sldId id="270" r:id="rId13"/>
    <p:sldId id="276" r:id="rId14"/>
    <p:sldId id="265" r:id="rId15"/>
    <p:sldId id="267" r:id="rId16"/>
    <p:sldId id="272" r:id="rId17"/>
    <p:sldId id="275" r:id="rId18"/>
    <p:sldId id="263" r:id="rId19"/>
    <p:sldId id="278" r:id="rId20"/>
    <p:sldId id="264" r:id="rId21"/>
    <p:sldId id="283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  <a:srgbClr val="B410B8"/>
    <a:srgbClr val="09E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>
        <p:scale>
          <a:sx n="57" d="100"/>
          <a:sy n="57" d="100"/>
        </p:scale>
        <p:origin x="824" y="9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A0F531-E69E-46A7-8355-DA20D8BFABF9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E3B59809-A75C-419F-81AB-7F9A3E934A3D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ทุน</a:t>
          </a:r>
        </a:p>
        <a:p>
          <a:r>
            <a:rPr lang="th-TH" sz="14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rPr>
            <a:t>สมาคมโฆษณา บริษัทเอกชนเปิดเผยข้อมูลงบผ่านสื่อ</a:t>
          </a:r>
        </a:p>
      </dgm:t>
    </dgm:pt>
    <dgm:pt modelId="{60564164-F0E3-4DC6-B97D-7E15A3521E77}" type="parTrans" cxnId="{4342B896-3748-4D47-A040-62FB44D33784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0EF417C4-CD04-4052-A110-E5202A025147}" type="sibTrans" cxnId="{4342B896-3748-4D47-A040-62FB44D33784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492281E9-22DA-4030-AAF3-D65F69E044EB}">
      <dgm:prSet phldrT="[ข้อความ]" custT="1"/>
      <dgm:spPr/>
      <dgm:t>
        <a:bodyPr/>
        <a:lstStyle/>
        <a:p>
          <a:pPr algn="ctr">
            <a:lnSpc>
              <a:spcPct val="90000"/>
            </a:lnSpc>
          </a:pPr>
          <a:r>
            <a: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องค์กรสื่อ</a:t>
          </a:r>
        </a:p>
        <a:p>
          <a:pPr algn="l">
            <a:lnSpc>
              <a:spcPct val="100000"/>
            </a:lnSpc>
          </a:pPr>
          <a:r>
            <a:rPr lang="th-TH" sz="105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1.</a:t>
          </a:r>
          <a:r>
            <a:rPr lang="th-TH" sz="105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</a:t>
          </a:r>
          <a:r>
            <a:rPr lang="th-TH" sz="1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การรายงานเรื่องร้องเรียนและการลงโทษ</a:t>
          </a:r>
        </a:p>
        <a:p>
          <a:pPr algn="l">
            <a:lnSpc>
              <a:spcPct val="100000"/>
            </a:lnSpc>
          </a:pPr>
          <a:r>
            <a:rPr lang="th-TH" sz="1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2. การรายงานผลประกอบการ แสดงแหล่งที่มารายได้โดยเปิดเผยต่อสาธารณะ สัดส่วนผู้ถือหุ้น ผู้มีอำนาจเหนือกอง บก.</a:t>
          </a:r>
        </a:p>
        <a:p>
          <a:pPr algn="l">
            <a:lnSpc>
              <a:spcPct val="100000"/>
            </a:lnSpc>
          </a:pPr>
          <a:r>
            <a:rPr lang="th-TH" sz="1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3. การสร้างธรรม</a:t>
          </a:r>
          <a:r>
            <a:rPr lang="th-TH" sz="1200" b="1" dirty="0" err="1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ภิ</a:t>
          </a:r>
          <a:r>
            <a:rPr lang="th-TH" sz="1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บาลขององค์ธุรกิจสื่อ</a:t>
          </a:r>
          <a:endParaRPr lang="en-US" sz="1200" b="1" dirty="0" smtClean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  <a:p>
          <a:pPr algn="l">
            <a:lnSpc>
              <a:spcPct val="100000"/>
            </a:lnSpc>
          </a:pPr>
          <a:r>
            <a:rPr lang="th-TH" sz="1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4. เปิดให้ภาคประชาสังคมหรือบุคคลภายนอกร่วมในกระบวนการกำกับดูแลตนเอง หรือการติดตามตรวจสอบ</a:t>
          </a:r>
        </a:p>
        <a:p>
          <a:pPr algn="l">
            <a:lnSpc>
              <a:spcPct val="100000"/>
            </a:lnSpc>
          </a:pPr>
          <a:r>
            <a:rPr lang="th-TH" sz="1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5.สร้างกลไกตรวจสอบ และทบทวน รวมถึงการรายงานประสิทธิภาพขององค์กรกำกับกันเองให้สาธารณชนทราบ</a:t>
          </a:r>
        </a:p>
        <a:p>
          <a:pPr algn="l">
            <a:lnSpc>
              <a:spcPct val="100000"/>
            </a:lnSpc>
          </a:pPr>
          <a:r>
            <a:rPr lang="th-TH" sz="12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6. การจัดตั้งสหภาพแรงงาน</a:t>
          </a:r>
          <a:endParaRPr lang="th-TH" sz="1050" b="1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AAA10E3E-7B5B-43DE-A757-55E9BC1445DC}" type="parTrans" cxnId="{F36FD011-BC71-4AFC-A247-5A4D2E447314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A48EE241-CE52-4A01-B487-540CBCFBC9F6}" type="sibTrans" cxnId="{F36FD011-BC71-4AFC-A247-5A4D2E447314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BB2CF6F3-03B9-48F8-A954-058B403F7117}">
      <dgm:prSet phldrT="[ข้อความ]" custT="1"/>
      <dgm:spPr/>
      <dgm:t>
        <a:bodyPr/>
        <a:lstStyle/>
        <a:p>
          <a:pPr algn="ctr"/>
          <a:r>
            <a:rPr lang="th-TH" sz="1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ผู้บริโภค</a:t>
          </a:r>
        </a:p>
        <a:p>
          <a:pPr algn="l"/>
          <a:r>
            <a:rPr lang="th-TH" sz="1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1. มีส่วนร่วมตรวจสอบ หรือเป็นตัวแทนในการรับเรื่องร้องเรียน</a:t>
          </a:r>
        </a:p>
        <a:p>
          <a:pPr algn="l"/>
          <a:r>
            <a:rPr lang="th-TH" sz="1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2. เป็นกรรมการภายนอกของ</a:t>
          </a:r>
        </a:p>
        <a:p>
          <a:pPr algn="l"/>
          <a:r>
            <a:rPr lang="th-TH" sz="1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สภาวิชาชีพ</a:t>
          </a:r>
        </a:p>
        <a:p>
          <a:pPr algn="l"/>
          <a:r>
            <a:rPr lang="th-TH" sz="1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3. สร้างระบบการรู้เท่าทันสื่อ</a:t>
          </a:r>
          <a:endParaRPr lang="th-TH" sz="14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B8993EF7-84A3-4F3D-8F48-CF9FE129EC92}" type="parTrans" cxnId="{B73545C2-1163-4852-87FE-8DBFD522C140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2A0581B0-EE1B-4731-A41E-142A719DEC53}" type="sibTrans" cxnId="{B73545C2-1163-4852-87FE-8DBFD522C140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A5E99041-C70F-4146-8453-9111704D0103}">
      <dgm:prSet phldrT="[ข้อความ]" custT="1"/>
      <dgm:spPr/>
      <dgm:t>
        <a:bodyPr/>
        <a:lstStyle/>
        <a:p>
          <a:pPr algn="ctr"/>
          <a:r>
            <a:rPr lang="th-TH" sz="32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รัฐ </a:t>
          </a:r>
        </a:p>
        <a:p>
          <a:pPr algn="l"/>
          <a:r>
            <a:rPr lang="th-TH" sz="1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1. จัดทำแผนงบประมาณเพื่อการโฆษณาประชาสัมพันธ์ของหน่วยงานภาครัฐที่โปร่งใสตรวจสอบได้ </a:t>
          </a:r>
        </a:p>
        <a:p>
          <a:pPr algn="l"/>
          <a:r>
            <a:rPr lang="th-TH" sz="1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2. การเปิดเผยข้อมูลงบประมาณที่ใช้ไปในสื่อแต่ละประเภทและในแต่ละองค์กรสื่อ</a:t>
          </a:r>
          <a:endParaRPr lang="en-US" sz="1600" b="1" dirty="0" smtClean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  <a:p>
          <a:pPr algn="l"/>
          <a:r>
            <a:rPr lang="th-TH" sz="1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3. กฎหมายควบคุมการโฆษณาภาครัฐ</a:t>
          </a:r>
          <a:endParaRPr lang="th-TH" sz="16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E0AE50D9-0529-4000-9CB9-2A409F355B1B}" type="parTrans" cxnId="{2ABB0358-61EF-422E-BF88-F02703040748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74773382-BC95-4064-9E76-69FF34A8824B}" type="sibTrans" cxnId="{2ABB0358-61EF-422E-BF88-F02703040748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5432E6F8-A885-410B-AA1B-7236C15BA456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ระบบ</a:t>
          </a:r>
        </a:p>
        <a:p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ธรรม</a:t>
          </a:r>
          <a:r>
            <a:rPr lang="th-TH" sz="2800" b="1" dirty="0" err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ภิ</a:t>
          </a:r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บาล</a:t>
          </a:r>
          <a:endParaRPr lang="th-TH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A32B1156-1D91-433A-9754-9F869F025D66}" type="sibTrans" cxnId="{BD00990C-0DE9-4F49-BCF6-D242D54DB88E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6DFCD5D8-0B15-4DB0-B771-B4E83D78E85B}" type="parTrans" cxnId="{BD00990C-0DE9-4F49-BCF6-D242D54DB88E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F3A4A065-630C-41AF-BD77-2959DECB1205}">
      <dgm:prSet phldrT="[ข้อความ]"/>
      <dgm:spPr/>
      <dgm:t>
        <a:bodyPr/>
        <a:lstStyle/>
        <a:p>
          <a:endParaRPr lang="th-TH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908AB101-0A4F-405A-83CC-5B22FF770A65}" type="parTrans" cxnId="{4E477430-FD71-41B4-AC70-A88A1A2D8712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8972E8C2-48AE-4569-A124-64B00371A339}" type="sibTrans" cxnId="{4E477430-FD71-41B4-AC70-A88A1A2D8712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5BC88469-91D6-4C40-832E-CB5C57DAEFD9}">
      <dgm:prSet custT="1"/>
      <dgm:spPr/>
      <dgm:t>
        <a:bodyPr/>
        <a:lstStyle/>
        <a:p>
          <a:r>
            <a:rPr lang="th-TH" sz="1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องค์กรกำกับ</a:t>
          </a:r>
        </a:p>
        <a:p>
          <a:r>
            <a:rPr lang="th-TH" sz="1800" b="1" dirty="0" err="1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rPr>
            <a:t>กสทช.</a:t>
          </a:r>
          <a:r>
            <a:rPr lang="th-TH" sz="18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rPr>
            <a:t>เปิดเผยข้อมูลครบถ้วน</a:t>
          </a:r>
        </a:p>
      </dgm:t>
    </dgm:pt>
    <dgm:pt modelId="{3EC081B2-07E5-426E-85BA-5DF64BEB81D5}" type="parTrans" cxnId="{3976280F-D4B7-410D-BA33-CFC24B41532E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FED3BECA-9FF4-4A8B-927B-17957FB3074C}" type="sibTrans" cxnId="{3976280F-D4B7-410D-BA33-CFC24B41532E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04C1FFE3-4BC7-4A0E-8796-085ECF9A9799}">
      <dgm:prSet custT="1"/>
      <dgm:spPr/>
      <dgm:t>
        <a:bodyPr/>
        <a:lstStyle/>
        <a:p>
          <a:pPr algn="ctr"/>
          <a:r>
            <a:rPr lang="th-TH" sz="18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rPr>
            <a:t>สถาบันการศึกษา</a:t>
          </a:r>
        </a:p>
        <a:p>
          <a:pPr algn="l"/>
          <a:r>
            <a:rPr lang="th-TH" sz="1800" b="1" dirty="0" smtClean="0">
              <a:latin typeface="TH SarabunPSK" pitchFamily="34" charset="-34"/>
              <a:cs typeface="TH SarabunPSK" pitchFamily="34" charset="-34"/>
            </a:rPr>
            <a:t>1.  ปรับปรุงหลักสูตร</a:t>
          </a:r>
        </a:p>
        <a:p>
          <a:pPr algn="l"/>
          <a:r>
            <a:rPr lang="th-TH" sz="1800" b="1" dirty="0" smtClean="0">
              <a:latin typeface="TH SarabunPSK" pitchFamily="34" charset="-34"/>
              <a:cs typeface="TH SarabunPSK" pitchFamily="34" charset="-34"/>
            </a:rPr>
            <a:t>2. เผยแพร่ความรู้เท่าทันสื่อ</a:t>
          </a:r>
          <a:endParaRPr lang="th-TH" sz="1800" b="1" dirty="0">
            <a:latin typeface="TH SarabunPSK" pitchFamily="34" charset="-34"/>
            <a:cs typeface="TH SarabunPSK" pitchFamily="34" charset="-34"/>
          </a:endParaRPr>
        </a:p>
      </dgm:t>
    </dgm:pt>
    <dgm:pt modelId="{1C66AD34-BDDA-48A8-80B4-E52CE1FEB09D}" type="parTrans" cxnId="{326764A8-BF43-4996-98E6-96D2EEA4FDF1}">
      <dgm:prSet/>
      <dgm:spPr/>
      <dgm:t>
        <a:bodyPr/>
        <a:lstStyle/>
        <a:p>
          <a:endParaRPr lang="th-TH" b="1">
            <a:latin typeface="TH SarabunPSK" pitchFamily="34" charset="-34"/>
            <a:cs typeface="TH SarabunPSK" pitchFamily="34" charset="-34"/>
          </a:endParaRPr>
        </a:p>
      </dgm:t>
    </dgm:pt>
    <dgm:pt modelId="{D0F6B619-EB47-45D3-B772-ED43AC1000D6}" type="sibTrans" cxnId="{326764A8-BF43-4996-98E6-96D2EEA4FDF1}">
      <dgm:prSet/>
      <dgm:spPr/>
      <dgm:t>
        <a:bodyPr/>
        <a:lstStyle/>
        <a:p>
          <a:endParaRPr lang="th-TH"/>
        </a:p>
      </dgm:t>
    </dgm:pt>
    <dgm:pt modelId="{2FCD7339-6999-4EE4-AEE5-28DDF0254A5E}" type="pres">
      <dgm:prSet presAssocID="{22A0F531-E69E-46A7-8355-DA20D8BFABF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50FA021-580A-4DCC-8BC2-F6676DC13A17}" type="pres">
      <dgm:prSet presAssocID="{5432E6F8-A885-410B-AA1B-7236C15BA456}" presName="centerShape" presStyleLbl="node0" presStyleIdx="0" presStyleCnt="1"/>
      <dgm:spPr/>
      <dgm:t>
        <a:bodyPr/>
        <a:lstStyle/>
        <a:p>
          <a:endParaRPr lang="th-TH"/>
        </a:p>
      </dgm:t>
    </dgm:pt>
    <dgm:pt modelId="{6E851D3C-C771-4971-A28B-2E8C2D87C511}" type="pres">
      <dgm:prSet presAssocID="{60564164-F0E3-4DC6-B97D-7E15A3521E77}" presName="parTrans" presStyleLbl="sibTrans2D1" presStyleIdx="0" presStyleCnt="6"/>
      <dgm:spPr/>
      <dgm:t>
        <a:bodyPr/>
        <a:lstStyle/>
        <a:p>
          <a:endParaRPr lang="th-TH"/>
        </a:p>
      </dgm:t>
    </dgm:pt>
    <dgm:pt modelId="{C12ACE6A-8733-4B1F-8561-758CD6C0A7D4}" type="pres">
      <dgm:prSet presAssocID="{60564164-F0E3-4DC6-B97D-7E15A3521E77}" presName="connectorText" presStyleLbl="sibTrans2D1" presStyleIdx="0" presStyleCnt="6"/>
      <dgm:spPr/>
      <dgm:t>
        <a:bodyPr/>
        <a:lstStyle/>
        <a:p>
          <a:endParaRPr lang="th-TH"/>
        </a:p>
      </dgm:t>
    </dgm:pt>
    <dgm:pt modelId="{3E8D7A89-E262-4BDC-BDD5-1986A8426087}" type="pres">
      <dgm:prSet presAssocID="{E3B59809-A75C-419F-81AB-7F9A3E934A3D}" presName="node" presStyleLbl="node1" presStyleIdx="0" presStyleCnt="6" custRadScaleRad="95676" custRadScaleInc="-1922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A7BE612-38BD-4056-A930-C23E76BC97CE}" type="pres">
      <dgm:prSet presAssocID="{AAA10E3E-7B5B-43DE-A757-55E9BC1445DC}" presName="parTrans" presStyleLbl="sibTrans2D1" presStyleIdx="1" presStyleCnt="6"/>
      <dgm:spPr/>
      <dgm:t>
        <a:bodyPr/>
        <a:lstStyle/>
        <a:p>
          <a:endParaRPr lang="th-TH"/>
        </a:p>
      </dgm:t>
    </dgm:pt>
    <dgm:pt modelId="{8672A6E2-D39F-4F60-BC2B-FBA73A3BBD28}" type="pres">
      <dgm:prSet presAssocID="{AAA10E3E-7B5B-43DE-A757-55E9BC1445DC}" presName="connectorText" presStyleLbl="sibTrans2D1" presStyleIdx="1" presStyleCnt="6"/>
      <dgm:spPr/>
      <dgm:t>
        <a:bodyPr/>
        <a:lstStyle/>
        <a:p>
          <a:endParaRPr lang="th-TH"/>
        </a:p>
      </dgm:t>
    </dgm:pt>
    <dgm:pt modelId="{E832C692-6AE9-4B1E-A4CC-18796214E247}" type="pres">
      <dgm:prSet presAssocID="{492281E9-22DA-4030-AAF3-D65F69E044EB}" presName="node" presStyleLbl="node1" presStyleIdx="1" presStyleCnt="6" custScaleX="226848" custScaleY="170815" custRadScaleRad="122777" custRadScaleInc="-48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F0025B2-E5A1-40D8-B823-1020A12BE6CE}" type="pres">
      <dgm:prSet presAssocID="{1C66AD34-BDDA-48A8-80B4-E52CE1FEB09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D5E1D7AC-F0FE-401C-9BC3-93D6AEC64448}" type="pres">
      <dgm:prSet presAssocID="{1C66AD34-BDDA-48A8-80B4-E52CE1FEB09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D5F30A5-3A10-4A0A-97C6-351409B2812F}" type="pres">
      <dgm:prSet presAssocID="{04C1FFE3-4BC7-4A0E-8796-085ECF9A9799}" presName="node" presStyleLbl="node1" presStyleIdx="2" presStyleCnt="6" custScaleX="15452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4A3232F-80D1-4B37-89DA-03F387EE597E}" type="pres">
      <dgm:prSet presAssocID="{B8993EF7-84A3-4F3D-8F48-CF9FE129EC92}" presName="parTrans" presStyleLbl="sibTrans2D1" presStyleIdx="3" presStyleCnt="6"/>
      <dgm:spPr/>
      <dgm:t>
        <a:bodyPr/>
        <a:lstStyle/>
        <a:p>
          <a:endParaRPr lang="th-TH"/>
        </a:p>
      </dgm:t>
    </dgm:pt>
    <dgm:pt modelId="{465174D1-AFF8-4E11-918C-9B9D0216729F}" type="pres">
      <dgm:prSet presAssocID="{B8993EF7-84A3-4F3D-8F48-CF9FE129EC92}" presName="connectorText" presStyleLbl="sibTrans2D1" presStyleIdx="3" presStyleCnt="6"/>
      <dgm:spPr/>
      <dgm:t>
        <a:bodyPr/>
        <a:lstStyle/>
        <a:p>
          <a:endParaRPr lang="th-TH"/>
        </a:p>
      </dgm:t>
    </dgm:pt>
    <dgm:pt modelId="{F106A876-38A4-4C54-812D-C2EC889111D4}" type="pres">
      <dgm:prSet presAssocID="{BB2CF6F3-03B9-48F8-A954-058B403F7117}" presName="node" presStyleLbl="node1" presStyleIdx="3" presStyleCnt="6" custScaleX="133432" custScaleY="123095" custRadScaleRad="97256" custRadScaleInc="-208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F157F6A-DCAC-4510-BE45-82F2311782BB}" type="pres">
      <dgm:prSet presAssocID="{E0AE50D9-0529-4000-9CB9-2A409F355B1B}" presName="parTrans" presStyleLbl="sibTrans2D1" presStyleIdx="4" presStyleCnt="6"/>
      <dgm:spPr/>
      <dgm:t>
        <a:bodyPr/>
        <a:lstStyle/>
        <a:p>
          <a:endParaRPr lang="th-TH"/>
        </a:p>
      </dgm:t>
    </dgm:pt>
    <dgm:pt modelId="{9E3E2A9B-A9D1-4662-830C-77F22BDE7490}" type="pres">
      <dgm:prSet presAssocID="{E0AE50D9-0529-4000-9CB9-2A409F355B1B}" presName="connectorText" presStyleLbl="sibTrans2D1" presStyleIdx="4" presStyleCnt="6"/>
      <dgm:spPr/>
      <dgm:t>
        <a:bodyPr/>
        <a:lstStyle/>
        <a:p>
          <a:endParaRPr lang="th-TH"/>
        </a:p>
      </dgm:t>
    </dgm:pt>
    <dgm:pt modelId="{7B9B66A2-1549-45EC-8263-433CD8A1A606}" type="pres">
      <dgm:prSet presAssocID="{A5E99041-C70F-4146-8453-9111704D0103}" presName="node" presStyleLbl="node1" presStyleIdx="4" presStyleCnt="6" custScaleX="180940" custScaleY="179617" custRadScaleRad="118241" custRadScaleInc="610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56897D4-9E4F-4DF1-B0D0-AD598D3A17E2}" type="pres">
      <dgm:prSet presAssocID="{3EC081B2-07E5-426E-85BA-5DF64BEB81D5}" presName="parTrans" presStyleLbl="sibTrans2D1" presStyleIdx="5" presStyleCnt="6"/>
      <dgm:spPr/>
      <dgm:t>
        <a:bodyPr/>
        <a:lstStyle/>
        <a:p>
          <a:endParaRPr lang="th-TH"/>
        </a:p>
      </dgm:t>
    </dgm:pt>
    <dgm:pt modelId="{CEF5FABF-3AF5-4BD6-B73D-0127959032C2}" type="pres">
      <dgm:prSet presAssocID="{3EC081B2-07E5-426E-85BA-5DF64BEB81D5}" presName="connectorText" presStyleLbl="sibTrans2D1" presStyleIdx="5" presStyleCnt="6"/>
      <dgm:spPr/>
      <dgm:t>
        <a:bodyPr/>
        <a:lstStyle/>
        <a:p>
          <a:endParaRPr lang="th-TH"/>
        </a:p>
      </dgm:t>
    </dgm:pt>
    <dgm:pt modelId="{1EE30950-DAE9-4F58-99A5-7FC10294F555}" type="pres">
      <dgm:prSet presAssocID="{5BC88469-91D6-4C40-832E-CB5C57DAEFD9}" presName="node" presStyleLbl="node1" presStyleIdx="5" presStyleCnt="6" custScaleX="124406" custScaleY="114134" custRadScaleRad="98631" custRadScaleInc="-13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F553DE4-55E5-4B3B-AD9D-A11D60A42B4C}" type="presOf" srcId="{04C1FFE3-4BC7-4A0E-8796-085ECF9A9799}" destId="{AD5F30A5-3A10-4A0A-97C6-351409B2812F}" srcOrd="0" destOrd="0" presId="urn:microsoft.com/office/officeart/2005/8/layout/radial5"/>
    <dgm:cxn modelId="{4342B896-3748-4D47-A040-62FB44D33784}" srcId="{5432E6F8-A885-410B-AA1B-7236C15BA456}" destId="{E3B59809-A75C-419F-81AB-7F9A3E934A3D}" srcOrd="0" destOrd="0" parTransId="{60564164-F0E3-4DC6-B97D-7E15A3521E77}" sibTransId="{0EF417C4-CD04-4052-A110-E5202A025147}"/>
    <dgm:cxn modelId="{F54EB004-F07F-4786-9557-2166B1F85B40}" type="presOf" srcId="{492281E9-22DA-4030-AAF3-D65F69E044EB}" destId="{E832C692-6AE9-4B1E-A4CC-18796214E247}" srcOrd="0" destOrd="0" presId="urn:microsoft.com/office/officeart/2005/8/layout/radial5"/>
    <dgm:cxn modelId="{57136C3A-4701-4559-935B-D18B987F6A42}" type="presOf" srcId="{3EC081B2-07E5-426E-85BA-5DF64BEB81D5}" destId="{CEF5FABF-3AF5-4BD6-B73D-0127959032C2}" srcOrd="1" destOrd="0" presId="urn:microsoft.com/office/officeart/2005/8/layout/radial5"/>
    <dgm:cxn modelId="{876C6BF6-A6FB-43E2-8B52-866A32F3EBB0}" type="presOf" srcId="{AAA10E3E-7B5B-43DE-A757-55E9BC1445DC}" destId="{8672A6E2-D39F-4F60-BC2B-FBA73A3BBD28}" srcOrd="1" destOrd="0" presId="urn:microsoft.com/office/officeart/2005/8/layout/radial5"/>
    <dgm:cxn modelId="{326764A8-BF43-4996-98E6-96D2EEA4FDF1}" srcId="{5432E6F8-A885-410B-AA1B-7236C15BA456}" destId="{04C1FFE3-4BC7-4A0E-8796-085ECF9A9799}" srcOrd="2" destOrd="0" parTransId="{1C66AD34-BDDA-48A8-80B4-E52CE1FEB09D}" sibTransId="{D0F6B619-EB47-45D3-B772-ED43AC1000D6}"/>
    <dgm:cxn modelId="{BD00990C-0DE9-4F49-BCF6-D242D54DB88E}" srcId="{22A0F531-E69E-46A7-8355-DA20D8BFABF9}" destId="{5432E6F8-A885-410B-AA1B-7236C15BA456}" srcOrd="0" destOrd="0" parTransId="{6DFCD5D8-0B15-4DB0-B771-B4E83D78E85B}" sibTransId="{A32B1156-1D91-433A-9754-9F869F025D66}"/>
    <dgm:cxn modelId="{A2A101F8-73A1-4551-9750-EF097C9A3E74}" type="presOf" srcId="{E0AE50D9-0529-4000-9CB9-2A409F355B1B}" destId="{4F157F6A-DCAC-4510-BE45-82F2311782BB}" srcOrd="0" destOrd="0" presId="urn:microsoft.com/office/officeart/2005/8/layout/radial5"/>
    <dgm:cxn modelId="{B73545C2-1163-4852-87FE-8DBFD522C140}" srcId="{5432E6F8-A885-410B-AA1B-7236C15BA456}" destId="{BB2CF6F3-03B9-48F8-A954-058B403F7117}" srcOrd="3" destOrd="0" parTransId="{B8993EF7-84A3-4F3D-8F48-CF9FE129EC92}" sibTransId="{2A0581B0-EE1B-4731-A41E-142A719DEC53}"/>
    <dgm:cxn modelId="{626AD45E-7B08-4A85-B3E3-068447D02394}" type="presOf" srcId="{B8993EF7-84A3-4F3D-8F48-CF9FE129EC92}" destId="{64A3232F-80D1-4B37-89DA-03F387EE597E}" srcOrd="0" destOrd="0" presId="urn:microsoft.com/office/officeart/2005/8/layout/radial5"/>
    <dgm:cxn modelId="{B420E628-7247-4DBE-8D4B-A987EA3650FF}" type="presOf" srcId="{E3B59809-A75C-419F-81AB-7F9A3E934A3D}" destId="{3E8D7A89-E262-4BDC-BDD5-1986A8426087}" srcOrd="0" destOrd="0" presId="urn:microsoft.com/office/officeart/2005/8/layout/radial5"/>
    <dgm:cxn modelId="{2ABB0358-61EF-422E-BF88-F02703040748}" srcId="{5432E6F8-A885-410B-AA1B-7236C15BA456}" destId="{A5E99041-C70F-4146-8453-9111704D0103}" srcOrd="4" destOrd="0" parTransId="{E0AE50D9-0529-4000-9CB9-2A409F355B1B}" sibTransId="{74773382-BC95-4064-9E76-69FF34A8824B}"/>
    <dgm:cxn modelId="{F36FD011-BC71-4AFC-A247-5A4D2E447314}" srcId="{5432E6F8-A885-410B-AA1B-7236C15BA456}" destId="{492281E9-22DA-4030-AAF3-D65F69E044EB}" srcOrd="1" destOrd="0" parTransId="{AAA10E3E-7B5B-43DE-A757-55E9BC1445DC}" sibTransId="{A48EE241-CE52-4A01-B487-540CBCFBC9F6}"/>
    <dgm:cxn modelId="{8DA26748-216D-4BCC-B235-C4F6BEE06DD3}" type="presOf" srcId="{5432E6F8-A885-410B-AA1B-7236C15BA456}" destId="{850FA021-580A-4DCC-8BC2-F6676DC13A17}" srcOrd="0" destOrd="0" presId="urn:microsoft.com/office/officeart/2005/8/layout/radial5"/>
    <dgm:cxn modelId="{C113EAE7-F09E-45AD-AAF8-B591F287B9AB}" type="presOf" srcId="{BB2CF6F3-03B9-48F8-A954-058B403F7117}" destId="{F106A876-38A4-4C54-812D-C2EC889111D4}" srcOrd="0" destOrd="0" presId="urn:microsoft.com/office/officeart/2005/8/layout/radial5"/>
    <dgm:cxn modelId="{6E00AA75-4A56-434C-A1A3-5E87603FECB4}" type="presOf" srcId="{B8993EF7-84A3-4F3D-8F48-CF9FE129EC92}" destId="{465174D1-AFF8-4E11-918C-9B9D0216729F}" srcOrd="1" destOrd="0" presId="urn:microsoft.com/office/officeart/2005/8/layout/radial5"/>
    <dgm:cxn modelId="{3EFB41CA-F193-4A59-B325-DFB23933C6D4}" type="presOf" srcId="{60564164-F0E3-4DC6-B97D-7E15A3521E77}" destId="{C12ACE6A-8733-4B1F-8561-758CD6C0A7D4}" srcOrd="1" destOrd="0" presId="urn:microsoft.com/office/officeart/2005/8/layout/radial5"/>
    <dgm:cxn modelId="{B378ADF1-C298-4C41-931E-21CBC14B2DD2}" type="presOf" srcId="{5BC88469-91D6-4C40-832E-CB5C57DAEFD9}" destId="{1EE30950-DAE9-4F58-99A5-7FC10294F555}" srcOrd="0" destOrd="0" presId="urn:microsoft.com/office/officeart/2005/8/layout/radial5"/>
    <dgm:cxn modelId="{0536CD8E-6E39-470A-A472-07B04C2C4141}" type="presOf" srcId="{22A0F531-E69E-46A7-8355-DA20D8BFABF9}" destId="{2FCD7339-6999-4EE4-AEE5-28DDF0254A5E}" srcOrd="0" destOrd="0" presId="urn:microsoft.com/office/officeart/2005/8/layout/radial5"/>
    <dgm:cxn modelId="{27D5A888-2155-4C83-8DE0-7395475E9297}" type="presOf" srcId="{1C66AD34-BDDA-48A8-80B4-E52CE1FEB09D}" destId="{D5E1D7AC-F0FE-401C-9BC3-93D6AEC64448}" srcOrd="1" destOrd="0" presId="urn:microsoft.com/office/officeart/2005/8/layout/radial5"/>
    <dgm:cxn modelId="{4E477430-FD71-41B4-AC70-A88A1A2D8712}" srcId="{22A0F531-E69E-46A7-8355-DA20D8BFABF9}" destId="{F3A4A065-630C-41AF-BD77-2959DECB1205}" srcOrd="1" destOrd="0" parTransId="{908AB101-0A4F-405A-83CC-5B22FF770A65}" sibTransId="{8972E8C2-48AE-4569-A124-64B00371A339}"/>
    <dgm:cxn modelId="{3EEDAF02-765E-4D95-BC70-106084052CFE}" type="presOf" srcId="{E0AE50D9-0529-4000-9CB9-2A409F355B1B}" destId="{9E3E2A9B-A9D1-4662-830C-77F22BDE7490}" srcOrd="1" destOrd="0" presId="urn:microsoft.com/office/officeart/2005/8/layout/radial5"/>
    <dgm:cxn modelId="{ABA33856-D93C-45DE-8B3D-28234CBCB470}" type="presOf" srcId="{AAA10E3E-7B5B-43DE-A757-55E9BC1445DC}" destId="{7A7BE612-38BD-4056-A930-C23E76BC97CE}" srcOrd="0" destOrd="0" presId="urn:microsoft.com/office/officeart/2005/8/layout/radial5"/>
    <dgm:cxn modelId="{7CF668DE-73D4-4E7E-9097-2664B0B5D58C}" type="presOf" srcId="{60564164-F0E3-4DC6-B97D-7E15A3521E77}" destId="{6E851D3C-C771-4971-A28B-2E8C2D87C511}" srcOrd="0" destOrd="0" presId="urn:microsoft.com/office/officeart/2005/8/layout/radial5"/>
    <dgm:cxn modelId="{CDA7A51E-D791-4486-80BB-B8AC2840FE2F}" type="presOf" srcId="{A5E99041-C70F-4146-8453-9111704D0103}" destId="{7B9B66A2-1549-45EC-8263-433CD8A1A606}" srcOrd="0" destOrd="0" presId="urn:microsoft.com/office/officeart/2005/8/layout/radial5"/>
    <dgm:cxn modelId="{66732441-9994-4745-B76F-9B3E04E206C8}" type="presOf" srcId="{1C66AD34-BDDA-48A8-80B4-E52CE1FEB09D}" destId="{CF0025B2-E5A1-40D8-B823-1020A12BE6CE}" srcOrd="0" destOrd="0" presId="urn:microsoft.com/office/officeart/2005/8/layout/radial5"/>
    <dgm:cxn modelId="{0DADEFEA-95AC-4363-8D46-86149F48402B}" type="presOf" srcId="{3EC081B2-07E5-426E-85BA-5DF64BEB81D5}" destId="{556897D4-9E4F-4DF1-B0D0-AD598D3A17E2}" srcOrd="0" destOrd="0" presId="urn:microsoft.com/office/officeart/2005/8/layout/radial5"/>
    <dgm:cxn modelId="{3976280F-D4B7-410D-BA33-CFC24B41532E}" srcId="{5432E6F8-A885-410B-AA1B-7236C15BA456}" destId="{5BC88469-91D6-4C40-832E-CB5C57DAEFD9}" srcOrd="5" destOrd="0" parTransId="{3EC081B2-07E5-426E-85BA-5DF64BEB81D5}" sibTransId="{FED3BECA-9FF4-4A8B-927B-17957FB3074C}"/>
    <dgm:cxn modelId="{0E02F340-DE61-4ECA-933A-053A52B9932D}" type="presParOf" srcId="{2FCD7339-6999-4EE4-AEE5-28DDF0254A5E}" destId="{850FA021-580A-4DCC-8BC2-F6676DC13A17}" srcOrd="0" destOrd="0" presId="urn:microsoft.com/office/officeart/2005/8/layout/radial5"/>
    <dgm:cxn modelId="{F5091663-9899-406E-A280-87E0A1E79F56}" type="presParOf" srcId="{2FCD7339-6999-4EE4-AEE5-28DDF0254A5E}" destId="{6E851D3C-C771-4971-A28B-2E8C2D87C511}" srcOrd="1" destOrd="0" presId="urn:microsoft.com/office/officeart/2005/8/layout/radial5"/>
    <dgm:cxn modelId="{96D742A8-B212-4A94-A471-D6BACFA19591}" type="presParOf" srcId="{6E851D3C-C771-4971-A28B-2E8C2D87C511}" destId="{C12ACE6A-8733-4B1F-8561-758CD6C0A7D4}" srcOrd="0" destOrd="0" presId="urn:microsoft.com/office/officeart/2005/8/layout/radial5"/>
    <dgm:cxn modelId="{CD564894-5E60-445A-8BA5-3852DF223214}" type="presParOf" srcId="{2FCD7339-6999-4EE4-AEE5-28DDF0254A5E}" destId="{3E8D7A89-E262-4BDC-BDD5-1986A8426087}" srcOrd="2" destOrd="0" presId="urn:microsoft.com/office/officeart/2005/8/layout/radial5"/>
    <dgm:cxn modelId="{6B223817-8D3C-43E5-BBCE-D9B298C2270B}" type="presParOf" srcId="{2FCD7339-6999-4EE4-AEE5-28DDF0254A5E}" destId="{7A7BE612-38BD-4056-A930-C23E76BC97CE}" srcOrd="3" destOrd="0" presId="urn:microsoft.com/office/officeart/2005/8/layout/radial5"/>
    <dgm:cxn modelId="{D4FCF305-7DEE-4A5C-8125-913CA402FEEA}" type="presParOf" srcId="{7A7BE612-38BD-4056-A930-C23E76BC97CE}" destId="{8672A6E2-D39F-4F60-BC2B-FBA73A3BBD28}" srcOrd="0" destOrd="0" presId="urn:microsoft.com/office/officeart/2005/8/layout/radial5"/>
    <dgm:cxn modelId="{D646F68F-500F-4AC8-9974-13526BD0E38B}" type="presParOf" srcId="{2FCD7339-6999-4EE4-AEE5-28DDF0254A5E}" destId="{E832C692-6AE9-4B1E-A4CC-18796214E247}" srcOrd="4" destOrd="0" presId="urn:microsoft.com/office/officeart/2005/8/layout/radial5"/>
    <dgm:cxn modelId="{C6B04076-8C12-42E3-8677-B7E561E6327A}" type="presParOf" srcId="{2FCD7339-6999-4EE4-AEE5-28DDF0254A5E}" destId="{CF0025B2-E5A1-40D8-B823-1020A12BE6CE}" srcOrd="5" destOrd="0" presId="urn:microsoft.com/office/officeart/2005/8/layout/radial5"/>
    <dgm:cxn modelId="{1DC253CF-094B-461B-84ED-E613110ADBB3}" type="presParOf" srcId="{CF0025B2-E5A1-40D8-B823-1020A12BE6CE}" destId="{D5E1D7AC-F0FE-401C-9BC3-93D6AEC64448}" srcOrd="0" destOrd="0" presId="urn:microsoft.com/office/officeart/2005/8/layout/radial5"/>
    <dgm:cxn modelId="{BD7EFFF4-C029-47B4-89AA-5583B9702FAE}" type="presParOf" srcId="{2FCD7339-6999-4EE4-AEE5-28DDF0254A5E}" destId="{AD5F30A5-3A10-4A0A-97C6-351409B2812F}" srcOrd="6" destOrd="0" presId="urn:microsoft.com/office/officeart/2005/8/layout/radial5"/>
    <dgm:cxn modelId="{3080D901-1CB8-4329-BDE9-4136CFE632C8}" type="presParOf" srcId="{2FCD7339-6999-4EE4-AEE5-28DDF0254A5E}" destId="{64A3232F-80D1-4B37-89DA-03F387EE597E}" srcOrd="7" destOrd="0" presId="urn:microsoft.com/office/officeart/2005/8/layout/radial5"/>
    <dgm:cxn modelId="{71450A5A-3B63-4BF4-BFD6-A0EA48959FE4}" type="presParOf" srcId="{64A3232F-80D1-4B37-89DA-03F387EE597E}" destId="{465174D1-AFF8-4E11-918C-9B9D0216729F}" srcOrd="0" destOrd="0" presId="urn:microsoft.com/office/officeart/2005/8/layout/radial5"/>
    <dgm:cxn modelId="{47AA1C0E-9753-44BC-978D-10692EDCA23E}" type="presParOf" srcId="{2FCD7339-6999-4EE4-AEE5-28DDF0254A5E}" destId="{F106A876-38A4-4C54-812D-C2EC889111D4}" srcOrd="8" destOrd="0" presId="urn:microsoft.com/office/officeart/2005/8/layout/radial5"/>
    <dgm:cxn modelId="{A40F1637-A2A2-4AA8-B364-C3DB43BF8F61}" type="presParOf" srcId="{2FCD7339-6999-4EE4-AEE5-28DDF0254A5E}" destId="{4F157F6A-DCAC-4510-BE45-82F2311782BB}" srcOrd="9" destOrd="0" presId="urn:microsoft.com/office/officeart/2005/8/layout/radial5"/>
    <dgm:cxn modelId="{5B69E1E7-C181-4635-9CD7-577B6D7A9648}" type="presParOf" srcId="{4F157F6A-DCAC-4510-BE45-82F2311782BB}" destId="{9E3E2A9B-A9D1-4662-830C-77F22BDE7490}" srcOrd="0" destOrd="0" presId="urn:microsoft.com/office/officeart/2005/8/layout/radial5"/>
    <dgm:cxn modelId="{007EBC49-1840-442F-91A3-75513763B22E}" type="presParOf" srcId="{2FCD7339-6999-4EE4-AEE5-28DDF0254A5E}" destId="{7B9B66A2-1549-45EC-8263-433CD8A1A606}" srcOrd="10" destOrd="0" presId="urn:microsoft.com/office/officeart/2005/8/layout/radial5"/>
    <dgm:cxn modelId="{2982E950-6F9C-4477-83DC-B1FF8B362941}" type="presParOf" srcId="{2FCD7339-6999-4EE4-AEE5-28DDF0254A5E}" destId="{556897D4-9E4F-4DF1-B0D0-AD598D3A17E2}" srcOrd="11" destOrd="0" presId="urn:microsoft.com/office/officeart/2005/8/layout/radial5"/>
    <dgm:cxn modelId="{E87B423A-9722-4B46-B4AD-2D785530C80C}" type="presParOf" srcId="{556897D4-9E4F-4DF1-B0D0-AD598D3A17E2}" destId="{CEF5FABF-3AF5-4BD6-B73D-0127959032C2}" srcOrd="0" destOrd="0" presId="urn:microsoft.com/office/officeart/2005/8/layout/radial5"/>
    <dgm:cxn modelId="{33EB2C85-9884-48C3-983C-EF33CA3E1C85}" type="presParOf" srcId="{2FCD7339-6999-4EE4-AEE5-28DDF0254A5E}" destId="{1EE30950-DAE9-4F58-99A5-7FC10294F555}" srcOrd="12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79D69F-3F83-4340-884F-E6164577EE2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A67CB92-90FF-4A93-966A-581E08B08182}">
      <dgm:prSet phldrT="[ข้อความ]"/>
      <dgm:spPr/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นิยามความหมาย 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F0C070FE-7C0A-49AA-8AA2-B048AF454D86}" type="parTrans" cxnId="{B48A3820-260B-4A86-9855-3CC1723524E2}">
      <dgm:prSet/>
      <dgm:spPr/>
      <dgm:t>
        <a:bodyPr/>
        <a:lstStyle/>
        <a:p>
          <a:endParaRPr lang="th-TH"/>
        </a:p>
      </dgm:t>
    </dgm:pt>
    <dgm:pt modelId="{745CD5A9-4617-48EB-87C5-996162F5FEF0}" type="sibTrans" cxnId="{B48A3820-260B-4A86-9855-3CC1723524E2}">
      <dgm:prSet/>
      <dgm:spPr/>
      <dgm:t>
        <a:bodyPr/>
        <a:lstStyle/>
        <a:p>
          <a:endParaRPr lang="th-TH"/>
        </a:p>
      </dgm:t>
    </dgm:pt>
    <dgm:pt modelId="{3D1D145C-7558-494F-86BF-F2387C2A5988}">
      <dgm:prSet phldrT="[ข้อความ]"/>
      <dgm:spPr/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กลไกการกำกับดูแลสื่อทั้งระบบ 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5F6BE796-5102-4CF0-B826-5982377A1C36}" type="parTrans" cxnId="{78589A08-337A-458C-8CDE-1F7BA7A44DDD}">
      <dgm:prSet/>
      <dgm:spPr/>
      <dgm:t>
        <a:bodyPr/>
        <a:lstStyle/>
        <a:p>
          <a:endParaRPr lang="th-TH"/>
        </a:p>
      </dgm:t>
    </dgm:pt>
    <dgm:pt modelId="{C6592E2B-2DE7-4188-B32D-0D666220B03E}" type="sibTrans" cxnId="{78589A08-337A-458C-8CDE-1F7BA7A44DDD}">
      <dgm:prSet/>
      <dgm:spPr/>
      <dgm:t>
        <a:bodyPr/>
        <a:lstStyle/>
        <a:p>
          <a:endParaRPr lang="th-TH"/>
        </a:p>
      </dgm:t>
    </dgm:pt>
    <dgm:pt modelId="{C8F9342F-EFA0-40D2-967E-1927FD193ACA}">
      <dgm:prSet phldrT="[ข้อความ]"/>
      <dgm:spPr/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กลไกการกำกับดูแล</a:t>
          </a:r>
        </a:p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ที่เหมาะสมของไทย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FB8B396E-6E65-4E02-9AFC-CE99AE714F5E}" type="parTrans" cxnId="{0401D461-BECC-4BA7-93D4-D1A43935A3D4}">
      <dgm:prSet/>
      <dgm:spPr/>
      <dgm:t>
        <a:bodyPr/>
        <a:lstStyle/>
        <a:p>
          <a:endParaRPr lang="th-TH"/>
        </a:p>
      </dgm:t>
    </dgm:pt>
    <dgm:pt modelId="{3FB8D74F-B8DD-4F02-ACB7-435F49245EFE}" type="sibTrans" cxnId="{0401D461-BECC-4BA7-93D4-D1A43935A3D4}">
      <dgm:prSet/>
      <dgm:spPr/>
      <dgm:t>
        <a:bodyPr/>
        <a:lstStyle/>
        <a:p>
          <a:endParaRPr lang="th-TH"/>
        </a:p>
      </dgm:t>
    </dgm:pt>
    <dgm:pt modelId="{2A055472-7118-4D57-A3BE-51130FF16FCB}">
      <dgm:prSet/>
      <dgm:spPr/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กลไกส่งเสริมและคุ้มครองผู้ประกอบวิชาชีพ 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77AF16CD-6D04-4D90-9029-F4A070B8518D}" type="parTrans" cxnId="{B92B09E3-73F0-4A49-BE4B-6F66F3B7A2F9}">
      <dgm:prSet/>
      <dgm:spPr/>
      <dgm:t>
        <a:bodyPr/>
        <a:lstStyle/>
        <a:p>
          <a:endParaRPr lang="th-TH"/>
        </a:p>
      </dgm:t>
    </dgm:pt>
    <dgm:pt modelId="{8DB486CF-DC24-4C9E-B2C7-2AB04C2CDB09}" type="sibTrans" cxnId="{B92B09E3-73F0-4A49-BE4B-6F66F3B7A2F9}">
      <dgm:prSet/>
      <dgm:spPr/>
      <dgm:t>
        <a:bodyPr/>
        <a:lstStyle/>
        <a:p>
          <a:endParaRPr lang="th-TH"/>
        </a:p>
      </dgm:t>
    </dgm:pt>
    <dgm:pt modelId="{A9DF495C-2F0B-40B8-B69F-FFF62C9BE290}">
      <dgm:prSet/>
      <dgm:spPr/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กลไกเสริมประสิทธิภาพการกำกับดูแลตนเองเพื่อการมีส่วนร่วมของสังคม</a:t>
          </a:r>
          <a:r>
            <a:rPr lang="th-TH" dirty="0" smtClean="0">
              <a:latin typeface="TH SarabunPSK" pitchFamily="34" charset="-34"/>
              <a:cs typeface="TH SarabunPSK" pitchFamily="34" charset="-34"/>
            </a:rPr>
            <a:t> 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FE5516E3-703F-4A30-B1E1-82EBDA3E2511}" type="parTrans" cxnId="{B6C552FD-780A-4331-9934-6105EBF2D085}">
      <dgm:prSet/>
      <dgm:spPr/>
      <dgm:t>
        <a:bodyPr/>
        <a:lstStyle/>
        <a:p>
          <a:endParaRPr lang="th-TH"/>
        </a:p>
      </dgm:t>
    </dgm:pt>
    <dgm:pt modelId="{387AE9ED-6119-4BE9-BEF2-75746CEF711D}" type="sibTrans" cxnId="{B6C552FD-780A-4331-9934-6105EBF2D085}">
      <dgm:prSet/>
      <dgm:spPr/>
      <dgm:t>
        <a:bodyPr/>
        <a:lstStyle/>
        <a:p>
          <a:endParaRPr lang="th-TH"/>
        </a:p>
      </dgm:t>
    </dgm:pt>
    <dgm:pt modelId="{68F05523-2692-460F-A43F-AFA92441CE7D}">
      <dgm:prSet/>
      <dgm:spPr/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ระบบธรรม</a:t>
          </a:r>
          <a:r>
            <a:rPr lang="th-TH" b="1" dirty="0" err="1" smtClean="0">
              <a:latin typeface="TH SarabunPSK" pitchFamily="34" charset="-34"/>
              <a:cs typeface="TH SarabunPSK" pitchFamily="34" charset="-34"/>
            </a:rPr>
            <a:t>ภิ</a:t>
          </a:r>
          <a:r>
            <a:rPr lang="th-TH" b="1" dirty="0" smtClean="0">
              <a:latin typeface="TH SarabunPSK" pitchFamily="34" charset="-34"/>
              <a:cs typeface="TH SarabunPSK" pitchFamily="34" charset="-34"/>
            </a:rPr>
            <a:t>บาลเพื่อสนับสนุน</a:t>
          </a:r>
        </a:p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กลไกการกำกับดูแล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799985A5-98D8-4B3E-8A7E-94CE850A2957}" type="parTrans" cxnId="{539124EE-9924-4DC2-A85B-B71C6D5559FD}">
      <dgm:prSet/>
      <dgm:spPr/>
      <dgm:t>
        <a:bodyPr/>
        <a:lstStyle/>
        <a:p>
          <a:endParaRPr lang="th-TH"/>
        </a:p>
      </dgm:t>
    </dgm:pt>
    <dgm:pt modelId="{FE69DF4D-5B63-4F65-8691-1DB1F4E9FED1}" type="sibTrans" cxnId="{539124EE-9924-4DC2-A85B-B71C6D5559FD}">
      <dgm:prSet/>
      <dgm:spPr/>
      <dgm:t>
        <a:bodyPr/>
        <a:lstStyle/>
        <a:p>
          <a:endParaRPr lang="th-TH"/>
        </a:p>
      </dgm:t>
    </dgm:pt>
    <dgm:pt modelId="{2FD3066A-4F65-414C-A69A-0AECD49504B1}">
      <dgm:prSet custT="1"/>
      <dgm:spPr/>
      <dgm:t>
        <a:bodyPr/>
        <a:lstStyle/>
        <a:p>
          <a:r>
            <a:rPr lang="th-TH" sz="2000" b="1" dirty="0" smtClean="0">
              <a:latin typeface="TH SarabunPSK" pitchFamily="34" charset="-34"/>
              <a:cs typeface="TH SarabunPSK" pitchFamily="34" charset="-34"/>
            </a:rPr>
            <a:t>สื่อมวลชน / ผู้ประกอบวิชาชีพสื่อ / องค์กรสื่อมวลชน / องค์การวิชาชีพสื่อมวลชน/สภาวิชาชีพสื่อมวลชนแห่งชาติ / ผู้เสียหาย </a:t>
          </a:r>
          <a:endParaRPr lang="th-TH" sz="2000" b="1" dirty="0">
            <a:latin typeface="TH SarabunPSK" pitchFamily="34" charset="-34"/>
            <a:cs typeface="TH SarabunPSK" pitchFamily="34" charset="-34"/>
          </a:endParaRPr>
        </a:p>
      </dgm:t>
    </dgm:pt>
    <dgm:pt modelId="{B7838288-6F43-4E52-8D77-A9B0C82FAFC0}" type="parTrans" cxnId="{785D25A7-BB57-450F-8B11-8850FF1A3F81}">
      <dgm:prSet/>
      <dgm:spPr/>
      <dgm:t>
        <a:bodyPr/>
        <a:lstStyle/>
        <a:p>
          <a:endParaRPr lang="th-TH"/>
        </a:p>
      </dgm:t>
    </dgm:pt>
    <dgm:pt modelId="{1D9D7317-D651-4AA0-91C9-D78B9709EDF9}" type="sibTrans" cxnId="{785D25A7-BB57-450F-8B11-8850FF1A3F81}">
      <dgm:prSet/>
      <dgm:spPr/>
      <dgm:t>
        <a:bodyPr/>
        <a:lstStyle/>
        <a:p>
          <a:endParaRPr lang="th-TH"/>
        </a:p>
      </dgm:t>
    </dgm:pt>
    <dgm:pt modelId="{5DA2C823-3AD1-446A-912D-01D85D8035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การกำกับดูแลกันเอง ชั้นที่ 1 </a:t>
          </a:r>
          <a:r>
            <a:rPr lang="en-US" sz="1400" b="1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องค์กรสื่อมวลชน</a:t>
          </a:r>
          <a:endParaRPr lang="th-TH" sz="1400" b="1" dirty="0">
            <a:latin typeface="TH SarabunPSK" pitchFamily="34" charset="-34"/>
            <a:cs typeface="TH SarabunPSK" pitchFamily="34" charset="-34"/>
          </a:endParaRPr>
        </a:p>
      </dgm:t>
    </dgm:pt>
    <dgm:pt modelId="{5091B2B0-4700-4C4C-97F7-DD165A26F49A}" type="parTrans" cxnId="{69D4B253-95D3-405D-B72A-273F4DB7EF7D}">
      <dgm:prSet/>
      <dgm:spPr/>
      <dgm:t>
        <a:bodyPr/>
        <a:lstStyle/>
        <a:p>
          <a:endParaRPr lang="th-TH"/>
        </a:p>
      </dgm:t>
    </dgm:pt>
    <dgm:pt modelId="{B0A5752D-ECAF-4D0C-A4E0-058427E03C81}" type="sibTrans" cxnId="{69D4B253-95D3-405D-B72A-273F4DB7EF7D}">
      <dgm:prSet/>
      <dgm:spPr/>
      <dgm:t>
        <a:bodyPr/>
        <a:lstStyle/>
        <a:p>
          <a:endParaRPr lang="th-TH"/>
        </a:p>
      </dgm:t>
    </dgm:pt>
    <dgm:pt modelId="{B8C08011-CA3F-432E-B3C7-65112A4750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การกำกับดูแลกันเอง ชั้นที่ 2 </a:t>
          </a:r>
          <a:r>
            <a:rPr lang="en-US" sz="1400" b="1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องค์การวิชาชีพสื่อมวลชน</a:t>
          </a:r>
          <a:endParaRPr lang="th-TH" sz="1400" b="1" dirty="0">
            <a:latin typeface="TH SarabunPSK" pitchFamily="34" charset="-34"/>
            <a:cs typeface="TH SarabunPSK" pitchFamily="34" charset="-34"/>
          </a:endParaRPr>
        </a:p>
      </dgm:t>
    </dgm:pt>
    <dgm:pt modelId="{18468279-68EE-4B47-A4F8-E50E1CEA6AB7}" type="parTrans" cxnId="{6523C77D-7D3D-41CF-8F82-B576C683ACE9}">
      <dgm:prSet/>
      <dgm:spPr/>
      <dgm:t>
        <a:bodyPr/>
        <a:lstStyle/>
        <a:p>
          <a:endParaRPr lang="th-TH"/>
        </a:p>
      </dgm:t>
    </dgm:pt>
    <dgm:pt modelId="{A77AED71-D324-421A-9D31-6E060120523A}" type="sibTrans" cxnId="{6523C77D-7D3D-41CF-8F82-B576C683ACE9}">
      <dgm:prSet/>
      <dgm:spPr/>
      <dgm:t>
        <a:bodyPr/>
        <a:lstStyle/>
        <a:p>
          <a:endParaRPr lang="th-TH"/>
        </a:p>
      </dgm:t>
    </dgm:pt>
    <dgm:pt modelId="{CB94BA1F-0F43-45AC-810D-406E2D7A9D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การกำกับดูแลร่วม (รับโอนอำนาจจากรัฐ) สภาวิชาชีพสื่อมวลชนแห่งชาติ </a:t>
          </a:r>
          <a:endParaRPr lang="th-TH" sz="1400" b="1" dirty="0">
            <a:latin typeface="TH SarabunPSK" pitchFamily="34" charset="-34"/>
            <a:cs typeface="TH SarabunPSK" pitchFamily="34" charset="-34"/>
          </a:endParaRPr>
        </a:p>
      </dgm:t>
    </dgm:pt>
    <dgm:pt modelId="{F2998640-380B-4084-9472-ED3DE9B61B1D}" type="parTrans" cxnId="{C572C0DD-2ACD-42C3-BB2B-C44F63853A51}">
      <dgm:prSet/>
      <dgm:spPr/>
      <dgm:t>
        <a:bodyPr/>
        <a:lstStyle/>
        <a:p>
          <a:endParaRPr lang="th-TH"/>
        </a:p>
      </dgm:t>
    </dgm:pt>
    <dgm:pt modelId="{3B07578A-D069-4D85-85DF-10FCA494FA62}" type="sibTrans" cxnId="{C572C0DD-2ACD-42C3-BB2B-C44F63853A51}">
      <dgm:prSet/>
      <dgm:spPr/>
      <dgm:t>
        <a:bodyPr/>
        <a:lstStyle/>
        <a:p>
          <a:endParaRPr lang="th-TH"/>
        </a:p>
      </dgm:t>
    </dgm:pt>
    <dgm:pt modelId="{A24AE774-339A-452D-B2C0-50BD7332259D}">
      <dgm:prSet/>
      <dgm:spPr/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กลไกการกำกับดูแลกันเองที่ประยุกต์ใช้กับการกำกับดูแลสื่อได้ทุกประเภท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3994FA62-6AD0-43FD-B04C-867F89CB21C8}" type="parTrans" cxnId="{1621E07E-67EB-4291-A478-A60A1D35366C}">
      <dgm:prSet/>
      <dgm:spPr/>
      <dgm:t>
        <a:bodyPr/>
        <a:lstStyle/>
        <a:p>
          <a:endParaRPr lang="th-TH"/>
        </a:p>
      </dgm:t>
    </dgm:pt>
    <dgm:pt modelId="{538924D2-38C5-43E2-A93A-DCDE7E311891}" type="sibTrans" cxnId="{1621E07E-67EB-4291-A478-A60A1D35366C}">
      <dgm:prSet/>
      <dgm:spPr/>
      <dgm:t>
        <a:bodyPr/>
        <a:lstStyle/>
        <a:p>
          <a:endParaRPr lang="th-TH"/>
        </a:p>
      </dgm:t>
    </dgm:pt>
    <dgm:pt modelId="{C28AA7A7-79B8-4DC3-A1A2-1A5C595C8A8D}">
      <dgm:prSet/>
      <dgm:spPr/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การคุ้มครองสิทธิเสรีภาพการนำเสนอข้อมูลข่าวสารของสื่อ</a:t>
          </a:r>
          <a:r>
            <a:rPr lang="en-US" b="1" dirty="0" smtClean="0">
              <a:latin typeface="TH SarabunPSK" pitchFamily="34" charset="-34"/>
              <a:cs typeface="TH SarabunPSK" pitchFamily="34" charset="-34"/>
            </a:rPr>
            <a:t>: </a:t>
          </a:r>
          <a:r>
            <a:rPr lang="th-TH" b="1" dirty="0" smtClean="0">
              <a:latin typeface="TH SarabunPSK" pitchFamily="34" charset="-34"/>
              <a:cs typeface="TH SarabunPSK" pitchFamily="34" charset="-34"/>
            </a:rPr>
            <a:t>สิทธิเสรีภาพของประชาชนในการได้รับข้อมูลข่าวสาร 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638ADD7B-F643-4FF2-8AC7-F014B94161C0}" type="parTrans" cxnId="{70F3E83F-EFDF-4EF1-8CE9-830CD624F01A}">
      <dgm:prSet/>
      <dgm:spPr/>
      <dgm:t>
        <a:bodyPr/>
        <a:lstStyle/>
        <a:p>
          <a:endParaRPr lang="th-TH"/>
        </a:p>
      </dgm:t>
    </dgm:pt>
    <dgm:pt modelId="{0B7BFF18-831E-4FEB-9BB8-A195E6B6670C}" type="sibTrans" cxnId="{70F3E83F-EFDF-4EF1-8CE9-830CD624F01A}">
      <dgm:prSet/>
      <dgm:spPr/>
      <dgm:t>
        <a:bodyPr/>
        <a:lstStyle/>
        <a:p>
          <a:endParaRPr lang="th-TH"/>
        </a:p>
      </dgm:t>
    </dgm:pt>
    <dgm:pt modelId="{B4E68E61-E2DD-40AF-B1CD-938E90E5B08B}">
      <dgm:prSet custT="1"/>
      <dgm:spPr/>
      <dgm:t>
        <a:bodyPr/>
        <a:lstStyle/>
        <a:p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สร้างหลักประกันการถูกเลิกจ้างกรณีนำเสนอตามหน้าที่และจริยธรรม</a:t>
          </a:r>
          <a:endParaRPr lang="th-TH" sz="1400" b="1" dirty="0">
            <a:latin typeface="TH SarabunPSK" pitchFamily="34" charset="-34"/>
            <a:cs typeface="TH SarabunPSK" pitchFamily="34" charset="-34"/>
          </a:endParaRPr>
        </a:p>
      </dgm:t>
    </dgm:pt>
    <dgm:pt modelId="{D88F4ECE-F6DF-47DC-AA78-D6D1A9375697}" type="parTrans" cxnId="{D846A062-F0F2-4DE1-B553-EE4A0216DA66}">
      <dgm:prSet/>
      <dgm:spPr/>
      <dgm:t>
        <a:bodyPr/>
        <a:lstStyle/>
        <a:p>
          <a:endParaRPr lang="th-TH"/>
        </a:p>
      </dgm:t>
    </dgm:pt>
    <dgm:pt modelId="{265F5E4A-EEAE-4368-8BE8-C6FC72DD287D}" type="sibTrans" cxnId="{D846A062-F0F2-4DE1-B553-EE4A0216DA66}">
      <dgm:prSet/>
      <dgm:spPr/>
      <dgm:t>
        <a:bodyPr/>
        <a:lstStyle/>
        <a:p>
          <a:endParaRPr lang="th-TH"/>
        </a:p>
      </dgm:t>
    </dgm:pt>
    <dgm:pt modelId="{707D1033-3FE5-48D1-A1BA-043FC36E0D7E}">
      <dgm:prSet custT="1"/>
      <dgm:spPr/>
      <dgm:t>
        <a:bodyPr/>
        <a:lstStyle/>
        <a:p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คุ้มครองด้าน</a:t>
          </a:r>
          <a:r>
            <a:rPr lang="th-TH" sz="1400" b="1" dirty="0" err="1" smtClean="0">
              <a:latin typeface="TH SarabunPSK" pitchFamily="34" charset="-34"/>
              <a:cs typeface="TH SarabunPSK" pitchFamily="34" charset="-34"/>
            </a:rPr>
            <a:t>สวัสดิ</a:t>
          </a:r>
          <a:r>
            <a:rPr lang="th-TH" sz="1400" b="1" dirty="0" smtClean="0">
              <a:latin typeface="TH SarabunPSK" pitchFamily="34" charset="-34"/>
              <a:cs typeface="TH SarabunPSK" pitchFamily="34" charset="-34"/>
            </a:rPr>
            <a:t>ภาพ</a:t>
          </a:r>
          <a:endParaRPr lang="th-TH" sz="1400" b="1" dirty="0">
            <a:latin typeface="TH SarabunPSK" pitchFamily="34" charset="-34"/>
            <a:cs typeface="TH SarabunPSK" pitchFamily="34" charset="-34"/>
          </a:endParaRPr>
        </a:p>
      </dgm:t>
    </dgm:pt>
    <dgm:pt modelId="{22B6454A-3E9A-4488-8C6C-7DECAF900D3F}" type="parTrans" cxnId="{9B934D81-5C2E-476C-827D-216AFE8775CE}">
      <dgm:prSet/>
      <dgm:spPr/>
      <dgm:t>
        <a:bodyPr/>
        <a:lstStyle/>
        <a:p>
          <a:endParaRPr lang="th-TH"/>
        </a:p>
      </dgm:t>
    </dgm:pt>
    <dgm:pt modelId="{01963EF5-9A7B-4E17-ABEF-96CA114394F0}" type="sibTrans" cxnId="{9B934D81-5C2E-476C-827D-216AFE8775CE}">
      <dgm:prSet/>
      <dgm:spPr/>
      <dgm:t>
        <a:bodyPr/>
        <a:lstStyle/>
        <a:p>
          <a:endParaRPr lang="th-TH"/>
        </a:p>
      </dgm:t>
    </dgm:pt>
    <dgm:pt modelId="{04143F14-2E9F-4A25-B2B9-3CF257362053}">
      <dgm:prSet/>
      <dgm:spPr/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ผู้มีส่วนได้เสียจากทุกภาคส่วนร่วมเป็นกรรมการจริยธรรมขององค์กรสื่อ และสภาวิชาชีพ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078A7A0F-4E8D-48AC-BA4B-F4F29027DABB}" type="parTrans" cxnId="{AF9434FA-185F-4454-AE97-CCF49418174D}">
      <dgm:prSet/>
      <dgm:spPr/>
      <dgm:t>
        <a:bodyPr/>
        <a:lstStyle/>
        <a:p>
          <a:endParaRPr lang="th-TH"/>
        </a:p>
      </dgm:t>
    </dgm:pt>
    <dgm:pt modelId="{5476EBA0-48EB-4D27-8603-AAFFE1505C97}" type="sibTrans" cxnId="{AF9434FA-185F-4454-AE97-CCF49418174D}">
      <dgm:prSet/>
      <dgm:spPr/>
      <dgm:t>
        <a:bodyPr/>
        <a:lstStyle/>
        <a:p>
          <a:endParaRPr lang="th-TH"/>
        </a:p>
      </dgm:t>
    </dgm:pt>
    <dgm:pt modelId="{6055B5A3-E484-49D4-B7D1-D678A6C40F5F}">
      <dgm:prSet/>
      <dgm:spPr/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สนับสนุนให้เกิดการรวมตัวของผู้รับสาร เป็นคณะกรรมการกำกับดูแลสื่อภาคประชาชนและการรู้เท่าทันสื่อ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E943F977-31B0-49B4-90EF-6EAE70A8E255}" type="parTrans" cxnId="{71B3369C-7D25-4275-8508-F7123B243878}">
      <dgm:prSet/>
      <dgm:spPr/>
      <dgm:t>
        <a:bodyPr/>
        <a:lstStyle/>
        <a:p>
          <a:endParaRPr lang="th-TH"/>
        </a:p>
      </dgm:t>
    </dgm:pt>
    <dgm:pt modelId="{7BCE447B-FCD3-444C-A571-6FA5695C59BD}" type="sibTrans" cxnId="{71B3369C-7D25-4275-8508-F7123B243878}">
      <dgm:prSet/>
      <dgm:spPr/>
      <dgm:t>
        <a:bodyPr/>
        <a:lstStyle/>
        <a:p>
          <a:endParaRPr lang="th-TH"/>
        </a:p>
      </dgm:t>
    </dgm:pt>
    <dgm:pt modelId="{5455CC71-6941-4CBC-965C-82CAD4D8F6D4}">
      <dgm:prSet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ระบบธรรม</a:t>
          </a:r>
          <a:r>
            <a:rPr lang="th-TH" sz="1100" b="1" dirty="0" err="1" smtClean="0">
              <a:latin typeface="TH SarabunPSK" pitchFamily="34" charset="-34"/>
              <a:cs typeface="TH SarabunPSK" pitchFamily="34" charset="-34"/>
            </a:rPr>
            <a:t>ภิ</a:t>
          </a:r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บาลจากภาครัฐ  และองค์กรกำกับดูแลภาครัฐ </a:t>
          </a:r>
          <a:endParaRPr lang="th-TH" sz="1100" b="1" dirty="0">
            <a:latin typeface="TH SarabunPSK" pitchFamily="34" charset="-34"/>
            <a:cs typeface="TH SarabunPSK" pitchFamily="34" charset="-34"/>
          </a:endParaRPr>
        </a:p>
      </dgm:t>
    </dgm:pt>
    <dgm:pt modelId="{A9D11F5D-0AEC-45EC-9FE9-ECC8E6E2E069}" type="parTrans" cxnId="{6B1A6ECE-0F01-4D55-95F6-A826DA11E086}">
      <dgm:prSet/>
      <dgm:spPr/>
      <dgm:t>
        <a:bodyPr/>
        <a:lstStyle/>
        <a:p>
          <a:endParaRPr lang="th-TH"/>
        </a:p>
      </dgm:t>
    </dgm:pt>
    <dgm:pt modelId="{E485A5A2-DA04-4995-B8F8-2644B2B2A8D1}" type="sibTrans" cxnId="{6B1A6ECE-0F01-4D55-95F6-A826DA11E086}">
      <dgm:prSet/>
      <dgm:spPr/>
      <dgm:t>
        <a:bodyPr/>
        <a:lstStyle/>
        <a:p>
          <a:endParaRPr lang="th-TH"/>
        </a:p>
      </dgm:t>
    </dgm:pt>
    <dgm:pt modelId="{018359E8-A0C8-4E15-851C-A206C56EE30A}">
      <dgm:prSet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ระบบธรรม</a:t>
          </a:r>
          <a:r>
            <a:rPr lang="th-TH" sz="1100" b="1" dirty="0" err="1" smtClean="0">
              <a:latin typeface="TH SarabunPSK" pitchFamily="34" charset="-34"/>
              <a:cs typeface="TH SarabunPSK" pitchFamily="34" charset="-34"/>
            </a:rPr>
            <a:t>ภิ</a:t>
          </a:r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บาลจากกลุ่มทุน </a:t>
          </a:r>
          <a:endParaRPr lang="th-TH" sz="1100" b="1" dirty="0">
            <a:latin typeface="TH SarabunPSK" pitchFamily="34" charset="-34"/>
            <a:cs typeface="TH SarabunPSK" pitchFamily="34" charset="-34"/>
          </a:endParaRPr>
        </a:p>
      </dgm:t>
    </dgm:pt>
    <dgm:pt modelId="{C849006D-4BC3-4D04-A060-8E96B2474DC0}" type="parTrans" cxnId="{E5A1CF5B-59E2-4C66-9F82-6426C4C5B74E}">
      <dgm:prSet/>
      <dgm:spPr/>
      <dgm:t>
        <a:bodyPr/>
        <a:lstStyle/>
        <a:p>
          <a:endParaRPr lang="th-TH"/>
        </a:p>
      </dgm:t>
    </dgm:pt>
    <dgm:pt modelId="{C635CCEF-55CD-4FDB-8DE0-F2DB181D7A59}" type="sibTrans" cxnId="{E5A1CF5B-59E2-4C66-9F82-6426C4C5B74E}">
      <dgm:prSet/>
      <dgm:spPr/>
      <dgm:t>
        <a:bodyPr/>
        <a:lstStyle/>
        <a:p>
          <a:endParaRPr lang="th-TH"/>
        </a:p>
      </dgm:t>
    </dgm:pt>
    <dgm:pt modelId="{82216AA8-91DA-4BF8-8E44-4EED8271F439}">
      <dgm:prSet custT="1"/>
      <dgm:spPr/>
      <dgm:t>
        <a:bodyPr/>
        <a:lstStyle/>
        <a:p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ธรรม</a:t>
          </a:r>
          <a:r>
            <a:rPr lang="th-TH" sz="1100" b="1" dirty="0" err="1" smtClean="0">
              <a:latin typeface="TH SarabunPSK" pitchFamily="34" charset="-34"/>
              <a:cs typeface="TH SarabunPSK" pitchFamily="34" charset="-34"/>
            </a:rPr>
            <a:t>ภิ</a:t>
          </a:r>
          <a:r>
            <a:rPr lang="th-TH" sz="1100" b="1" dirty="0" smtClean="0">
              <a:latin typeface="TH SarabunPSK" pitchFamily="34" charset="-34"/>
              <a:cs typeface="TH SarabunPSK" pitchFamily="34" charset="-34"/>
            </a:rPr>
            <a:t>บาลด้วยการสนับสนุนจากภาคประชาชน</a:t>
          </a:r>
          <a:endParaRPr lang="th-TH" sz="1100" b="1" dirty="0">
            <a:latin typeface="TH SarabunPSK" pitchFamily="34" charset="-34"/>
            <a:cs typeface="TH SarabunPSK" pitchFamily="34" charset="-34"/>
          </a:endParaRPr>
        </a:p>
      </dgm:t>
    </dgm:pt>
    <dgm:pt modelId="{23372681-495C-465C-9D96-B762B6976504}" type="parTrans" cxnId="{9A298C6B-A806-4760-9FCA-9B94B42ED8D9}">
      <dgm:prSet/>
      <dgm:spPr/>
      <dgm:t>
        <a:bodyPr/>
        <a:lstStyle/>
        <a:p>
          <a:endParaRPr lang="th-TH"/>
        </a:p>
      </dgm:t>
    </dgm:pt>
    <dgm:pt modelId="{B061C35F-D157-4EED-8D1A-6D0F44F271AC}" type="sibTrans" cxnId="{9A298C6B-A806-4760-9FCA-9B94B42ED8D9}">
      <dgm:prSet/>
      <dgm:spPr/>
      <dgm:t>
        <a:bodyPr/>
        <a:lstStyle/>
        <a:p>
          <a:endParaRPr lang="th-TH"/>
        </a:p>
      </dgm:t>
    </dgm:pt>
    <dgm:pt modelId="{D9389A8E-083D-4120-9852-73BE147BBA19}" type="pres">
      <dgm:prSet presAssocID="{5779D69F-3F83-4340-884F-E6164577EE2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2EDE57D7-1C6B-4B5A-A913-FDDD617B7251}" type="pres">
      <dgm:prSet presAssocID="{4A67CB92-90FF-4A93-966A-581E08B08182}" presName="linNode" presStyleCnt="0"/>
      <dgm:spPr/>
    </dgm:pt>
    <dgm:pt modelId="{00FF145E-8B8A-4579-9CE8-77BCC2B1BD9A}" type="pres">
      <dgm:prSet presAssocID="{4A67CB92-90FF-4A93-966A-581E08B08182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C73962C-CE2D-49C0-B64C-080D21C18832}" type="pres">
      <dgm:prSet presAssocID="{4A67CB92-90FF-4A93-966A-581E08B08182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AA99990-6FAD-48CB-A7B5-01840D7A876D}" type="pres">
      <dgm:prSet presAssocID="{745CD5A9-4617-48EB-87C5-996162F5FEF0}" presName="spacing" presStyleCnt="0"/>
      <dgm:spPr/>
    </dgm:pt>
    <dgm:pt modelId="{D29C91C6-D3C9-47DF-A968-D0A30E0E7C4D}" type="pres">
      <dgm:prSet presAssocID="{3D1D145C-7558-494F-86BF-F2387C2A5988}" presName="linNode" presStyleCnt="0"/>
      <dgm:spPr/>
    </dgm:pt>
    <dgm:pt modelId="{7EB27069-B439-478C-9C1A-87ECC98D099D}" type="pres">
      <dgm:prSet presAssocID="{3D1D145C-7558-494F-86BF-F2387C2A5988}" presName="parentShp" presStyleLbl="node1" presStyleIdx="1" presStyleCnt="6" custLinFactY="5286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2C8C64C-A318-4F43-BCEA-3BD175551C6C}" type="pres">
      <dgm:prSet presAssocID="{3D1D145C-7558-494F-86BF-F2387C2A5988}" presName="childShp" presStyleLbl="bgAccFollowNode1" presStyleIdx="1" presStyleCnt="6" custLinFactNeighborY="-942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1BD86E8-D084-4C73-972B-B008B71605B7}" type="pres">
      <dgm:prSet presAssocID="{C6592E2B-2DE7-4188-B32D-0D666220B03E}" presName="spacing" presStyleCnt="0"/>
      <dgm:spPr/>
    </dgm:pt>
    <dgm:pt modelId="{43956125-0030-4FE6-AFA8-32DBB54E6599}" type="pres">
      <dgm:prSet presAssocID="{68F05523-2692-460F-A43F-AFA92441CE7D}" presName="linNode" presStyleCnt="0"/>
      <dgm:spPr/>
    </dgm:pt>
    <dgm:pt modelId="{7F6E07F6-4414-4380-9BFD-0ED91185A3B8}" type="pres">
      <dgm:prSet presAssocID="{68F05523-2692-460F-A43F-AFA92441CE7D}" presName="parentShp" presStyleLbl="node1" presStyleIdx="2" presStyleCnt="6" custLinFactY="124429" custLinFactNeighborY="2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D38DE67-D787-4B02-B823-32379E31D283}" type="pres">
      <dgm:prSet presAssocID="{68F05523-2692-460F-A43F-AFA92441CE7D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95C072B-F42C-4071-9646-656F9FC2558B}" type="pres">
      <dgm:prSet presAssocID="{FE69DF4D-5B63-4F65-8691-1DB1F4E9FED1}" presName="spacing" presStyleCnt="0"/>
      <dgm:spPr/>
    </dgm:pt>
    <dgm:pt modelId="{7085BFB8-C700-428A-938B-C371F5406BE2}" type="pres">
      <dgm:prSet presAssocID="{A9DF495C-2F0B-40B8-B69F-FFF62C9BE290}" presName="linNode" presStyleCnt="0"/>
      <dgm:spPr/>
    </dgm:pt>
    <dgm:pt modelId="{131D4704-8532-473D-80E0-B48AF9CDF083}" type="pres">
      <dgm:prSet presAssocID="{A9DF495C-2F0B-40B8-B69F-FFF62C9BE290}" presName="parentShp" presStyleLbl="node1" presStyleIdx="3" presStyleCnt="6" custLinFactY="4714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98C432-4A69-4E13-A0BA-A969F5147AFE}" type="pres">
      <dgm:prSet presAssocID="{A9DF495C-2F0B-40B8-B69F-FFF62C9BE290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E6667EA-540F-46F0-8280-AE0E6D361DBA}" type="pres">
      <dgm:prSet presAssocID="{387AE9ED-6119-4BE9-BEF2-75746CEF711D}" presName="spacing" presStyleCnt="0"/>
      <dgm:spPr/>
    </dgm:pt>
    <dgm:pt modelId="{12869773-CE2A-4847-94F4-08BCC0159A31}" type="pres">
      <dgm:prSet presAssocID="{2A055472-7118-4D57-A3BE-51130FF16FCB}" presName="linNode" presStyleCnt="0"/>
      <dgm:spPr/>
    </dgm:pt>
    <dgm:pt modelId="{F7FD6749-7D02-4BC8-93FB-8B8E7AA5C17E}" type="pres">
      <dgm:prSet presAssocID="{2A055472-7118-4D57-A3BE-51130FF16FCB}" presName="parentShp" presStyleLbl="node1" presStyleIdx="4" presStyleCnt="6" custLinFactY="-15000" custLinFactNeighborY="-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1191915-42FD-4A47-8921-0B8B05411E7D}" type="pres">
      <dgm:prSet presAssocID="{2A055472-7118-4D57-A3BE-51130FF16FCB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F44FE7F-EFD7-4A0A-9B1E-2E764652D15C}" type="pres">
      <dgm:prSet presAssocID="{8DB486CF-DC24-4C9E-B2C7-2AB04C2CDB09}" presName="spacing" presStyleCnt="0"/>
      <dgm:spPr/>
    </dgm:pt>
    <dgm:pt modelId="{82246E1C-1A77-4414-8202-006FE2DA8A8D}" type="pres">
      <dgm:prSet presAssocID="{C8F9342F-EFA0-40D2-967E-1927FD193ACA}" presName="linNode" presStyleCnt="0"/>
      <dgm:spPr/>
    </dgm:pt>
    <dgm:pt modelId="{6B04A816-02C0-4324-B804-64091A126588}" type="pres">
      <dgm:prSet presAssocID="{C8F9342F-EFA0-40D2-967E-1927FD193ACA}" presName="parentShp" presStyleLbl="node1" presStyleIdx="5" presStyleCnt="6" custLinFactY="-200000" custLinFactNeighborX="0" custLinFactNeighborY="-24442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E9328A0-7DBC-4CA0-9659-D2A3C7555649}" type="pres">
      <dgm:prSet presAssocID="{C8F9342F-EFA0-40D2-967E-1927FD193ACA}" presName="childShp" presStyleLbl="bgAccFollowNode1" presStyleIdx="5" presStyleCnt="6" custLinFactNeighborY="661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572C0DD-2ACD-42C3-BB2B-C44F63853A51}" srcId="{3D1D145C-7558-494F-86BF-F2387C2A5988}" destId="{CB94BA1F-0F43-45AC-810D-406E2D7A9DE7}" srcOrd="2" destOrd="0" parTransId="{F2998640-380B-4084-9472-ED3DE9B61B1D}" sibTransId="{3B07578A-D069-4D85-85DF-10FCA494FA62}"/>
    <dgm:cxn modelId="{78589A08-337A-458C-8CDE-1F7BA7A44DDD}" srcId="{5779D69F-3F83-4340-884F-E6164577EE22}" destId="{3D1D145C-7558-494F-86BF-F2387C2A5988}" srcOrd="1" destOrd="0" parTransId="{5F6BE796-5102-4CF0-B826-5982377A1C36}" sibTransId="{C6592E2B-2DE7-4188-B32D-0D666220B03E}"/>
    <dgm:cxn modelId="{9EBE2FC3-29AC-4D87-8BE0-5EAF0EA736D2}" type="presOf" srcId="{3D1D145C-7558-494F-86BF-F2387C2A5988}" destId="{7EB27069-B439-478C-9C1A-87ECC98D099D}" srcOrd="0" destOrd="0" presId="urn:microsoft.com/office/officeart/2005/8/layout/vList6"/>
    <dgm:cxn modelId="{69D4B253-95D3-405D-B72A-273F4DB7EF7D}" srcId="{3D1D145C-7558-494F-86BF-F2387C2A5988}" destId="{5DA2C823-3AD1-446A-912D-01D85D803506}" srcOrd="0" destOrd="0" parTransId="{5091B2B0-4700-4C4C-97F7-DD165A26F49A}" sibTransId="{B0A5752D-ECAF-4D0C-A4E0-058427E03C81}"/>
    <dgm:cxn modelId="{E5A1CF5B-59E2-4C66-9F82-6426C4C5B74E}" srcId="{C8F9342F-EFA0-40D2-967E-1927FD193ACA}" destId="{018359E8-A0C8-4E15-851C-A206C56EE30A}" srcOrd="1" destOrd="0" parTransId="{C849006D-4BC3-4D04-A060-8E96B2474DC0}" sibTransId="{C635CCEF-55CD-4FDB-8DE0-F2DB181D7A59}"/>
    <dgm:cxn modelId="{0401D461-BECC-4BA7-93D4-D1A43935A3D4}" srcId="{5779D69F-3F83-4340-884F-E6164577EE22}" destId="{C8F9342F-EFA0-40D2-967E-1927FD193ACA}" srcOrd="5" destOrd="0" parTransId="{FB8B396E-6E65-4E02-9AFC-CE99AE714F5E}" sibTransId="{3FB8D74F-B8DD-4F02-ACB7-435F49245EFE}"/>
    <dgm:cxn modelId="{4CBFE7AD-05F3-4DD2-8364-0361D850D515}" type="presOf" srcId="{2A055472-7118-4D57-A3BE-51130FF16FCB}" destId="{F7FD6749-7D02-4BC8-93FB-8B8E7AA5C17E}" srcOrd="0" destOrd="0" presId="urn:microsoft.com/office/officeart/2005/8/layout/vList6"/>
    <dgm:cxn modelId="{9A298C6B-A806-4760-9FCA-9B94B42ED8D9}" srcId="{C8F9342F-EFA0-40D2-967E-1927FD193ACA}" destId="{82216AA8-91DA-4BF8-8E44-4EED8271F439}" srcOrd="2" destOrd="0" parTransId="{23372681-495C-465C-9D96-B762B6976504}" sibTransId="{B061C35F-D157-4EED-8D1A-6D0F44F271AC}"/>
    <dgm:cxn modelId="{429F5402-A73B-4B35-9EC0-9119FD5FCB4E}" type="presOf" srcId="{82216AA8-91DA-4BF8-8E44-4EED8271F439}" destId="{EE9328A0-7DBC-4CA0-9659-D2A3C7555649}" srcOrd="0" destOrd="2" presId="urn:microsoft.com/office/officeart/2005/8/layout/vList6"/>
    <dgm:cxn modelId="{28FFD189-CC0A-4B56-99F1-FDF87D7EF1EE}" type="presOf" srcId="{B8C08011-CA3F-432E-B3C7-65112A47509F}" destId="{B2C8C64C-A318-4F43-BCEA-3BD175551C6C}" srcOrd="0" destOrd="1" presId="urn:microsoft.com/office/officeart/2005/8/layout/vList6"/>
    <dgm:cxn modelId="{70F3E83F-EFDF-4EF1-8CE9-830CD624F01A}" srcId="{68F05523-2692-460F-A43F-AFA92441CE7D}" destId="{C28AA7A7-79B8-4DC3-A1A2-1A5C595C8A8D}" srcOrd="1" destOrd="0" parTransId="{638ADD7B-F643-4FF2-8AC7-F014B94161C0}" sibTransId="{0B7BFF18-831E-4FEB-9BB8-A195E6B6670C}"/>
    <dgm:cxn modelId="{6FF293D5-DA83-4B99-B67A-ECCED8FD9452}" type="presOf" srcId="{5779D69F-3F83-4340-884F-E6164577EE22}" destId="{D9389A8E-083D-4120-9852-73BE147BBA19}" srcOrd="0" destOrd="0" presId="urn:microsoft.com/office/officeart/2005/8/layout/vList6"/>
    <dgm:cxn modelId="{CDDEF24C-6449-4FEE-A152-0C5D93C0A58D}" type="presOf" srcId="{B4E68E61-E2DD-40AF-B1CD-938E90E5B08B}" destId="{E498C432-4A69-4E13-A0BA-A969F5147AFE}" srcOrd="0" destOrd="0" presId="urn:microsoft.com/office/officeart/2005/8/layout/vList6"/>
    <dgm:cxn modelId="{D846A062-F0F2-4DE1-B553-EE4A0216DA66}" srcId="{A9DF495C-2F0B-40B8-B69F-FFF62C9BE290}" destId="{B4E68E61-E2DD-40AF-B1CD-938E90E5B08B}" srcOrd="0" destOrd="0" parTransId="{D88F4ECE-F6DF-47DC-AA78-D6D1A9375697}" sibTransId="{265F5E4A-EEAE-4368-8BE8-C6FC72DD287D}"/>
    <dgm:cxn modelId="{D2F0789C-38BD-4ADE-9FFC-52294DA36F47}" type="presOf" srcId="{5455CC71-6941-4CBC-965C-82CAD4D8F6D4}" destId="{EE9328A0-7DBC-4CA0-9659-D2A3C7555649}" srcOrd="0" destOrd="0" presId="urn:microsoft.com/office/officeart/2005/8/layout/vList6"/>
    <dgm:cxn modelId="{296A6686-5DE0-4CD5-B8B0-D6BDC543CB54}" type="presOf" srcId="{5DA2C823-3AD1-446A-912D-01D85D803506}" destId="{B2C8C64C-A318-4F43-BCEA-3BD175551C6C}" srcOrd="0" destOrd="0" presId="urn:microsoft.com/office/officeart/2005/8/layout/vList6"/>
    <dgm:cxn modelId="{1621E07E-67EB-4291-A478-A60A1D35366C}" srcId="{68F05523-2692-460F-A43F-AFA92441CE7D}" destId="{A24AE774-339A-452D-B2C0-50BD7332259D}" srcOrd="0" destOrd="0" parTransId="{3994FA62-6AD0-43FD-B04C-867F89CB21C8}" sibTransId="{538924D2-38C5-43E2-A93A-DCDE7E311891}"/>
    <dgm:cxn modelId="{9B934D81-5C2E-476C-827D-216AFE8775CE}" srcId="{A9DF495C-2F0B-40B8-B69F-FFF62C9BE290}" destId="{707D1033-3FE5-48D1-A1BA-043FC36E0D7E}" srcOrd="1" destOrd="0" parTransId="{22B6454A-3E9A-4488-8C6C-7DECAF900D3F}" sibTransId="{01963EF5-9A7B-4E17-ABEF-96CA114394F0}"/>
    <dgm:cxn modelId="{6523C77D-7D3D-41CF-8F82-B576C683ACE9}" srcId="{3D1D145C-7558-494F-86BF-F2387C2A5988}" destId="{B8C08011-CA3F-432E-B3C7-65112A47509F}" srcOrd="1" destOrd="0" parTransId="{18468279-68EE-4B47-A4F8-E50E1CEA6AB7}" sibTransId="{A77AED71-D324-421A-9D31-6E060120523A}"/>
    <dgm:cxn modelId="{513EF447-8066-4944-BFC2-288635F866A5}" type="presOf" srcId="{018359E8-A0C8-4E15-851C-A206C56EE30A}" destId="{EE9328A0-7DBC-4CA0-9659-D2A3C7555649}" srcOrd="0" destOrd="1" presId="urn:microsoft.com/office/officeart/2005/8/layout/vList6"/>
    <dgm:cxn modelId="{1CB5EBE4-967C-422D-AC68-2D02EFDBB865}" type="presOf" srcId="{C28AA7A7-79B8-4DC3-A1A2-1A5C595C8A8D}" destId="{AD38DE67-D787-4B02-B823-32379E31D283}" srcOrd="0" destOrd="1" presId="urn:microsoft.com/office/officeart/2005/8/layout/vList6"/>
    <dgm:cxn modelId="{539124EE-9924-4DC2-A85B-B71C6D5559FD}" srcId="{5779D69F-3F83-4340-884F-E6164577EE22}" destId="{68F05523-2692-460F-A43F-AFA92441CE7D}" srcOrd="2" destOrd="0" parTransId="{799985A5-98D8-4B3E-8A7E-94CE850A2957}" sibTransId="{FE69DF4D-5B63-4F65-8691-1DB1F4E9FED1}"/>
    <dgm:cxn modelId="{7F82D854-8D7A-4493-BDEA-D7F0E6DD95D2}" type="presOf" srcId="{C8F9342F-EFA0-40D2-967E-1927FD193ACA}" destId="{6B04A816-02C0-4324-B804-64091A126588}" srcOrd="0" destOrd="0" presId="urn:microsoft.com/office/officeart/2005/8/layout/vList6"/>
    <dgm:cxn modelId="{B48A3820-260B-4A86-9855-3CC1723524E2}" srcId="{5779D69F-3F83-4340-884F-E6164577EE22}" destId="{4A67CB92-90FF-4A93-966A-581E08B08182}" srcOrd="0" destOrd="0" parTransId="{F0C070FE-7C0A-49AA-8AA2-B048AF454D86}" sibTransId="{745CD5A9-4617-48EB-87C5-996162F5FEF0}"/>
    <dgm:cxn modelId="{046F351A-F7A7-46F4-82A0-B19C2C2ED899}" type="presOf" srcId="{707D1033-3FE5-48D1-A1BA-043FC36E0D7E}" destId="{E498C432-4A69-4E13-A0BA-A969F5147AFE}" srcOrd="0" destOrd="1" presId="urn:microsoft.com/office/officeart/2005/8/layout/vList6"/>
    <dgm:cxn modelId="{0F5E4733-B5FF-46B8-9BF8-C0C8127C4260}" type="presOf" srcId="{6055B5A3-E484-49D4-B7D1-D678A6C40F5F}" destId="{31191915-42FD-4A47-8921-0B8B05411E7D}" srcOrd="0" destOrd="1" presId="urn:microsoft.com/office/officeart/2005/8/layout/vList6"/>
    <dgm:cxn modelId="{442D4978-446B-4F7D-A09D-E625BD5AA062}" type="presOf" srcId="{68F05523-2692-460F-A43F-AFA92441CE7D}" destId="{7F6E07F6-4414-4380-9BFD-0ED91185A3B8}" srcOrd="0" destOrd="0" presId="urn:microsoft.com/office/officeart/2005/8/layout/vList6"/>
    <dgm:cxn modelId="{6FD93F7F-4995-4701-AFA2-994B48923500}" type="presOf" srcId="{4A67CB92-90FF-4A93-966A-581E08B08182}" destId="{00FF145E-8B8A-4579-9CE8-77BCC2B1BD9A}" srcOrd="0" destOrd="0" presId="urn:microsoft.com/office/officeart/2005/8/layout/vList6"/>
    <dgm:cxn modelId="{785D25A7-BB57-450F-8B11-8850FF1A3F81}" srcId="{4A67CB92-90FF-4A93-966A-581E08B08182}" destId="{2FD3066A-4F65-414C-A69A-0AECD49504B1}" srcOrd="0" destOrd="0" parTransId="{B7838288-6F43-4E52-8D77-A9B0C82FAFC0}" sibTransId="{1D9D7317-D651-4AA0-91C9-D78B9709EDF9}"/>
    <dgm:cxn modelId="{E5792E6A-3D3F-4996-9359-C8910F762EC8}" type="presOf" srcId="{A24AE774-339A-452D-B2C0-50BD7332259D}" destId="{AD38DE67-D787-4B02-B823-32379E31D283}" srcOrd="0" destOrd="0" presId="urn:microsoft.com/office/officeart/2005/8/layout/vList6"/>
    <dgm:cxn modelId="{B92B09E3-73F0-4A49-BE4B-6F66F3B7A2F9}" srcId="{5779D69F-3F83-4340-884F-E6164577EE22}" destId="{2A055472-7118-4D57-A3BE-51130FF16FCB}" srcOrd="4" destOrd="0" parTransId="{77AF16CD-6D04-4D90-9029-F4A070B8518D}" sibTransId="{8DB486CF-DC24-4C9E-B2C7-2AB04C2CDB09}"/>
    <dgm:cxn modelId="{BC7DA69A-0DEF-4B29-8294-12C2062FA77A}" type="presOf" srcId="{A9DF495C-2F0B-40B8-B69F-FFF62C9BE290}" destId="{131D4704-8532-473D-80E0-B48AF9CDF083}" srcOrd="0" destOrd="0" presId="urn:microsoft.com/office/officeart/2005/8/layout/vList6"/>
    <dgm:cxn modelId="{25C1C59F-BF9D-44E3-8564-BFCED01B6840}" type="presOf" srcId="{CB94BA1F-0F43-45AC-810D-406E2D7A9DE7}" destId="{B2C8C64C-A318-4F43-BCEA-3BD175551C6C}" srcOrd="0" destOrd="2" presId="urn:microsoft.com/office/officeart/2005/8/layout/vList6"/>
    <dgm:cxn modelId="{F3751D66-460C-41B2-BE02-6D0EDFCB7838}" type="presOf" srcId="{2FD3066A-4F65-414C-A69A-0AECD49504B1}" destId="{DC73962C-CE2D-49C0-B64C-080D21C18832}" srcOrd="0" destOrd="0" presId="urn:microsoft.com/office/officeart/2005/8/layout/vList6"/>
    <dgm:cxn modelId="{B6C552FD-780A-4331-9934-6105EBF2D085}" srcId="{5779D69F-3F83-4340-884F-E6164577EE22}" destId="{A9DF495C-2F0B-40B8-B69F-FFF62C9BE290}" srcOrd="3" destOrd="0" parTransId="{FE5516E3-703F-4A30-B1E1-82EBDA3E2511}" sibTransId="{387AE9ED-6119-4BE9-BEF2-75746CEF711D}"/>
    <dgm:cxn modelId="{71B3369C-7D25-4275-8508-F7123B243878}" srcId="{2A055472-7118-4D57-A3BE-51130FF16FCB}" destId="{6055B5A3-E484-49D4-B7D1-D678A6C40F5F}" srcOrd="1" destOrd="0" parTransId="{E943F977-31B0-49B4-90EF-6EAE70A8E255}" sibTransId="{7BCE447B-FCD3-444C-A571-6FA5695C59BD}"/>
    <dgm:cxn modelId="{6B1A6ECE-0F01-4D55-95F6-A826DA11E086}" srcId="{C8F9342F-EFA0-40D2-967E-1927FD193ACA}" destId="{5455CC71-6941-4CBC-965C-82CAD4D8F6D4}" srcOrd="0" destOrd="0" parTransId="{A9D11F5D-0AEC-45EC-9FE9-ECC8E6E2E069}" sibTransId="{E485A5A2-DA04-4995-B8F8-2644B2B2A8D1}"/>
    <dgm:cxn modelId="{05DE006D-AEFA-4D51-99B2-DFFA9B272628}" type="presOf" srcId="{04143F14-2E9F-4A25-B2B9-3CF257362053}" destId="{31191915-42FD-4A47-8921-0B8B05411E7D}" srcOrd="0" destOrd="0" presId="urn:microsoft.com/office/officeart/2005/8/layout/vList6"/>
    <dgm:cxn modelId="{AF9434FA-185F-4454-AE97-CCF49418174D}" srcId="{2A055472-7118-4D57-A3BE-51130FF16FCB}" destId="{04143F14-2E9F-4A25-B2B9-3CF257362053}" srcOrd="0" destOrd="0" parTransId="{078A7A0F-4E8D-48AC-BA4B-F4F29027DABB}" sibTransId="{5476EBA0-48EB-4D27-8603-AAFFE1505C97}"/>
    <dgm:cxn modelId="{32A69878-25AB-4307-8CB6-50DAA9EBBDCA}" type="presParOf" srcId="{D9389A8E-083D-4120-9852-73BE147BBA19}" destId="{2EDE57D7-1C6B-4B5A-A913-FDDD617B7251}" srcOrd="0" destOrd="0" presId="urn:microsoft.com/office/officeart/2005/8/layout/vList6"/>
    <dgm:cxn modelId="{49F09F4D-6505-4860-B858-8F96437E3800}" type="presParOf" srcId="{2EDE57D7-1C6B-4B5A-A913-FDDD617B7251}" destId="{00FF145E-8B8A-4579-9CE8-77BCC2B1BD9A}" srcOrd="0" destOrd="0" presId="urn:microsoft.com/office/officeart/2005/8/layout/vList6"/>
    <dgm:cxn modelId="{DD1A8084-52EA-48D5-9441-080BF55CC400}" type="presParOf" srcId="{2EDE57D7-1C6B-4B5A-A913-FDDD617B7251}" destId="{DC73962C-CE2D-49C0-B64C-080D21C18832}" srcOrd="1" destOrd="0" presId="urn:microsoft.com/office/officeart/2005/8/layout/vList6"/>
    <dgm:cxn modelId="{86E75B55-C4C1-4EE3-977E-4B62559F0FEF}" type="presParOf" srcId="{D9389A8E-083D-4120-9852-73BE147BBA19}" destId="{5AA99990-6FAD-48CB-A7B5-01840D7A876D}" srcOrd="1" destOrd="0" presId="urn:microsoft.com/office/officeart/2005/8/layout/vList6"/>
    <dgm:cxn modelId="{2AC9171D-F39E-4B3F-A142-BB4152B2A2F8}" type="presParOf" srcId="{D9389A8E-083D-4120-9852-73BE147BBA19}" destId="{D29C91C6-D3C9-47DF-A968-D0A30E0E7C4D}" srcOrd="2" destOrd="0" presId="urn:microsoft.com/office/officeart/2005/8/layout/vList6"/>
    <dgm:cxn modelId="{1FBE3C68-A665-4E41-AD60-C629B645D9D3}" type="presParOf" srcId="{D29C91C6-D3C9-47DF-A968-D0A30E0E7C4D}" destId="{7EB27069-B439-478C-9C1A-87ECC98D099D}" srcOrd="0" destOrd="0" presId="urn:microsoft.com/office/officeart/2005/8/layout/vList6"/>
    <dgm:cxn modelId="{BE30E6D7-1DB5-4B45-BE35-9501C0258D64}" type="presParOf" srcId="{D29C91C6-D3C9-47DF-A968-D0A30E0E7C4D}" destId="{B2C8C64C-A318-4F43-BCEA-3BD175551C6C}" srcOrd="1" destOrd="0" presId="urn:microsoft.com/office/officeart/2005/8/layout/vList6"/>
    <dgm:cxn modelId="{09EAD88D-63B2-4B1B-9479-CBDFB5E110FB}" type="presParOf" srcId="{D9389A8E-083D-4120-9852-73BE147BBA19}" destId="{C1BD86E8-D084-4C73-972B-B008B71605B7}" srcOrd="3" destOrd="0" presId="urn:microsoft.com/office/officeart/2005/8/layout/vList6"/>
    <dgm:cxn modelId="{A301FB5F-5E7F-4827-A550-45B20F1908A5}" type="presParOf" srcId="{D9389A8E-083D-4120-9852-73BE147BBA19}" destId="{43956125-0030-4FE6-AFA8-32DBB54E6599}" srcOrd="4" destOrd="0" presId="urn:microsoft.com/office/officeart/2005/8/layout/vList6"/>
    <dgm:cxn modelId="{9466CC0B-85FD-4418-B5BC-BB0324F5CE8F}" type="presParOf" srcId="{43956125-0030-4FE6-AFA8-32DBB54E6599}" destId="{7F6E07F6-4414-4380-9BFD-0ED91185A3B8}" srcOrd="0" destOrd="0" presId="urn:microsoft.com/office/officeart/2005/8/layout/vList6"/>
    <dgm:cxn modelId="{FEFC5A9D-4B53-4187-A75E-8D38222D6F22}" type="presParOf" srcId="{43956125-0030-4FE6-AFA8-32DBB54E6599}" destId="{AD38DE67-D787-4B02-B823-32379E31D283}" srcOrd="1" destOrd="0" presId="urn:microsoft.com/office/officeart/2005/8/layout/vList6"/>
    <dgm:cxn modelId="{0C941DE2-EBC7-41BF-BA2A-4AEF10EC57B4}" type="presParOf" srcId="{D9389A8E-083D-4120-9852-73BE147BBA19}" destId="{695C072B-F42C-4071-9646-656F9FC2558B}" srcOrd="5" destOrd="0" presId="urn:microsoft.com/office/officeart/2005/8/layout/vList6"/>
    <dgm:cxn modelId="{6B6A1AB4-B8E2-445E-8DBA-22FD1218F79D}" type="presParOf" srcId="{D9389A8E-083D-4120-9852-73BE147BBA19}" destId="{7085BFB8-C700-428A-938B-C371F5406BE2}" srcOrd="6" destOrd="0" presId="urn:microsoft.com/office/officeart/2005/8/layout/vList6"/>
    <dgm:cxn modelId="{A7A89735-B0B1-4564-8ED0-E11B5D6EC058}" type="presParOf" srcId="{7085BFB8-C700-428A-938B-C371F5406BE2}" destId="{131D4704-8532-473D-80E0-B48AF9CDF083}" srcOrd="0" destOrd="0" presId="urn:microsoft.com/office/officeart/2005/8/layout/vList6"/>
    <dgm:cxn modelId="{5C3A252D-4237-4469-9A68-3B729BD80919}" type="presParOf" srcId="{7085BFB8-C700-428A-938B-C371F5406BE2}" destId="{E498C432-4A69-4E13-A0BA-A969F5147AFE}" srcOrd="1" destOrd="0" presId="urn:microsoft.com/office/officeart/2005/8/layout/vList6"/>
    <dgm:cxn modelId="{9BE56EA4-1539-4439-99E6-2DAACAF3B38D}" type="presParOf" srcId="{D9389A8E-083D-4120-9852-73BE147BBA19}" destId="{1E6667EA-540F-46F0-8280-AE0E6D361DBA}" srcOrd="7" destOrd="0" presId="urn:microsoft.com/office/officeart/2005/8/layout/vList6"/>
    <dgm:cxn modelId="{C397ECD6-7769-4A4B-90A7-AFDB515CB04C}" type="presParOf" srcId="{D9389A8E-083D-4120-9852-73BE147BBA19}" destId="{12869773-CE2A-4847-94F4-08BCC0159A31}" srcOrd="8" destOrd="0" presId="urn:microsoft.com/office/officeart/2005/8/layout/vList6"/>
    <dgm:cxn modelId="{FC6342C8-B868-4D6A-AEE8-6F29AF29713E}" type="presParOf" srcId="{12869773-CE2A-4847-94F4-08BCC0159A31}" destId="{F7FD6749-7D02-4BC8-93FB-8B8E7AA5C17E}" srcOrd="0" destOrd="0" presId="urn:microsoft.com/office/officeart/2005/8/layout/vList6"/>
    <dgm:cxn modelId="{7FACDCB7-34F4-4061-89AD-B22DAA672DFE}" type="presParOf" srcId="{12869773-CE2A-4847-94F4-08BCC0159A31}" destId="{31191915-42FD-4A47-8921-0B8B05411E7D}" srcOrd="1" destOrd="0" presId="urn:microsoft.com/office/officeart/2005/8/layout/vList6"/>
    <dgm:cxn modelId="{31C1F69D-4227-4934-AFCD-A9DFD2906BA3}" type="presParOf" srcId="{D9389A8E-083D-4120-9852-73BE147BBA19}" destId="{9F44FE7F-EFD7-4A0A-9B1E-2E764652D15C}" srcOrd="9" destOrd="0" presId="urn:microsoft.com/office/officeart/2005/8/layout/vList6"/>
    <dgm:cxn modelId="{3BE215C0-A978-4051-BF17-E00CF4FA40BA}" type="presParOf" srcId="{D9389A8E-083D-4120-9852-73BE147BBA19}" destId="{82246E1C-1A77-4414-8202-006FE2DA8A8D}" srcOrd="10" destOrd="0" presId="urn:microsoft.com/office/officeart/2005/8/layout/vList6"/>
    <dgm:cxn modelId="{C9FB1C72-95FC-4E3F-9B2C-93D65CFC6653}" type="presParOf" srcId="{82246E1C-1A77-4414-8202-006FE2DA8A8D}" destId="{6B04A816-02C0-4324-B804-64091A126588}" srcOrd="0" destOrd="0" presId="urn:microsoft.com/office/officeart/2005/8/layout/vList6"/>
    <dgm:cxn modelId="{C651A3ED-10CF-48CC-A54F-AE223FC51597}" type="presParOf" srcId="{82246E1C-1A77-4414-8202-006FE2DA8A8D}" destId="{EE9328A0-7DBC-4CA0-9659-D2A3C755564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9F70FD-AB10-4FCC-AFEA-72D6E69BC1C9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69656191-D97B-4472-AEA2-A24958A7609E}">
      <dgm:prSet phldrT="[ข้อความ]"/>
      <dgm:spPr/>
      <dgm:t>
        <a:bodyPr/>
        <a:lstStyle/>
        <a:p>
          <a:r>
            <a:rPr lang="th-TH" dirty="0" smtClean="0"/>
            <a:t>สภาวิชาชีพสื่อมวลชนแห่งชาติ</a:t>
          </a:r>
        </a:p>
        <a:p>
          <a:r>
            <a:rPr lang="th-TH" dirty="0" smtClean="0"/>
            <a:t>(องค์การวิชาชีพสื่อ)</a:t>
          </a:r>
          <a:endParaRPr lang="th-TH" dirty="0"/>
        </a:p>
      </dgm:t>
    </dgm:pt>
    <dgm:pt modelId="{D8B095AB-AB5C-428D-AE6B-E6DD35C77DA0}" type="parTrans" cxnId="{BD8F983A-65E7-4598-A31C-2DE33D0507C3}">
      <dgm:prSet/>
      <dgm:spPr/>
      <dgm:t>
        <a:bodyPr/>
        <a:lstStyle/>
        <a:p>
          <a:endParaRPr lang="th-TH"/>
        </a:p>
      </dgm:t>
    </dgm:pt>
    <dgm:pt modelId="{FBD1916F-7B74-4233-B11A-385F35A11B1C}" type="sibTrans" cxnId="{BD8F983A-65E7-4598-A31C-2DE33D0507C3}">
      <dgm:prSet/>
      <dgm:spPr/>
      <dgm:t>
        <a:bodyPr/>
        <a:lstStyle/>
        <a:p>
          <a:endParaRPr lang="th-TH"/>
        </a:p>
      </dgm:t>
    </dgm:pt>
    <dgm:pt modelId="{04D0D071-E757-411D-A458-F11C63048126}">
      <dgm:prSet phldrT="[ข้อความ]"/>
      <dgm:spPr/>
      <dgm:t>
        <a:bodyPr/>
        <a:lstStyle/>
        <a:p>
          <a:r>
            <a:rPr lang="th-TH" dirty="0" smtClean="0"/>
            <a:t>องค์การวิชาชีพสื่อมวลชน </a:t>
          </a:r>
        </a:p>
        <a:p>
          <a:r>
            <a:rPr lang="th-TH" dirty="0" smtClean="0"/>
            <a:t>(องค์กรสื่อ)</a:t>
          </a:r>
          <a:endParaRPr lang="th-TH" dirty="0"/>
        </a:p>
      </dgm:t>
    </dgm:pt>
    <dgm:pt modelId="{29F31BA7-B2AF-447E-A074-4199507858F6}" type="parTrans" cxnId="{5F234190-B1AF-4A48-9CE6-CB8878EF57D7}">
      <dgm:prSet/>
      <dgm:spPr/>
      <dgm:t>
        <a:bodyPr/>
        <a:lstStyle/>
        <a:p>
          <a:endParaRPr lang="th-TH"/>
        </a:p>
      </dgm:t>
    </dgm:pt>
    <dgm:pt modelId="{44AF241C-6BDE-48BC-BCAD-19F4EE2B9569}" type="sibTrans" cxnId="{5F234190-B1AF-4A48-9CE6-CB8878EF57D7}">
      <dgm:prSet/>
      <dgm:spPr/>
      <dgm:t>
        <a:bodyPr/>
        <a:lstStyle/>
        <a:p>
          <a:endParaRPr lang="th-TH"/>
        </a:p>
      </dgm:t>
    </dgm:pt>
    <dgm:pt modelId="{2E5C6F9B-D54E-446F-BFC4-004DEE606DC3}">
      <dgm:prSet phldrT="[ข้อความ]"/>
      <dgm:spPr/>
      <dgm:t>
        <a:bodyPr/>
        <a:lstStyle/>
        <a:p>
          <a:r>
            <a:rPr lang="th-TH" dirty="0" smtClean="0"/>
            <a:t>องค์กรสื่อ </a:t>
          </a:r>
        </a:p>
        <a:p>
          <a:r>
            <a:rPr lang="th-TH" dirty="0" smtClean="0"/>
            <a:t>(ผู้ประกอบวิชาชีพสื่อ)</a:t>
          </a:r>
          <a:endParaRPr lang="th-TH" dirty="0"/>
        </a:p>
      </dgm:t>
    </dgm:pt>
    <dgm:pt modelId="{C29010AB-BE2B-47A4-8147-4DEE2F4F2EF5}" type="parTrans" cxnId="{703F26BE-7A9A-461A-9340-CCF6F9A66056}">
      <dgm:prSet/>
      <dgm:spPr/>
      <dgm:t>
        <a:bodyPr/>
        <a:lstStyle/>
        <a:p>
          <a:endParaRPr lang="th-TH"/>
        </a:p>
      </dgm:t>
    </dgm:pt>
    <dgm:pt modelId="{D440450D-A4A3-4238-B137-C1B3776C4B9B}" type="sibTrans" cxnId="{703F26BE-7A9A-461A-9340-CCF6F9A66056}">
      <dgm:prSet/>
      <dgm:spPr/>
      <dgm:t>
        <a:bodyPr/>
        <a:lstStyle/>
        <a:p>
          <a:endParaRPr lang="th-TH"/>
        </a:p>
      </dgm:t>
    </dgm:pt>
    <dgm:pt modelId="{E3FEF396-EDC2-426D-B67E-EB3161275B26}" type="pres">
      <dgm:prSet presAssocID="{799F70FD-AB10-4FCC-AFEA-72D6E69BC1C9}" presName="Name0" presStyleCnt="0">
        <dgm:presLayoutVars>
          <dgm:dir/>
          <dgm:animLvl val="lvl"/>
          <dgm:resizeHandles val="exact"/>
        </dgm:presLayoutVars>
      </dgm:prSet>
      <dgm:spPr/>
    </dgm:pt>
    <dgm:pt modelId="{BE4D7456-49E5-43E7-BF49-C126453786CA}" type="pres">
      <dgm:prSet presAssocID="{69656191-D97B-4472-AEA2-A24958A7609E}" presName="Name8" presStyleCnt="0"/>
      <dgm:spPr/>
    </dgm:pt>
    <dgm:pt modelId="{00FCF20A-2485-4BF7-8B55-CD6B4A40821C}" type="pres">
      <dgm:prSet presAssocID="{69656191-D97B-4472-AEA2-A24958A7609E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F0C8C-CAF4-49B9-9555-0FF412CDBF63}" type="pres">
      <dgm:prSet presAssocID="{69656191-D97B-4472-AEA2-A24958A760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39C0A-5B6E-4796-A751-D9A0CF605A1F}" type="pres">
      <dgm:prSet presAssocID="{04D0D071-E757-411D-A458-F11C63048126}" presName="Name8" presStyleCnt="0"/>
      <dgm:spPr/>
    </dgm:pt>
    <dgm:pt modelId="{0D142061-D4C2-429F-96A6-75A2C0278969}" type="pres">
      <dgm:prSet presAssocID="{04D0D071-E757-411D-A458-F11C6304812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00C06B5-73F7-459B-8EDE-BD3D0668D984}" type="pres">
      <dgm:prSet presAssocID="{04D0D071-E757-411D-A458-F11C630481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6A0C3E2-C86D-4828-A559-7156C989FC75}" type="pres">
      <dgm:prSet presAssocID="{2E5C6F9B-D54E-446F-BFC4-004DEE606DC3}" presName="Name8" presStyleCnt="0"/>
      <dgm:spPr/>
    </dgm:pt>
    <dgm:pt modelId="{1B22F426-B5D2-4DD1-AE97-0770A33E43E6}" type="pres">
      <dgm:prSet presAssocID="{2E5C6F9B-D54E-446F-BFC4-004DEE606DC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695F5-9311-423F-AB85-008A89E0D18E}" type="pres">
      <dgm:prSet presAssocID="{2E5C6F9B-D54E-446F-BFC4-004DEE606D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CCAD6A-E619-4ACF-AB7B-92CE86A5CD63}" type="presOf" srcId="{69656191-D97B-4472-AEA2-A24958A7609E}" destId="{00FCF20A-2485-4BF7-8B55-CD6B4A40821C}" srcOrd="0" destOrd="0" presId="urn:microsoft.com/office/officeart/2005/8/layout/pyramid1"/>
    <dgm:cxn modelId="{EF984D2B-A2CD-4D6A-858A-24906A6E9317}" type="presOf" srcId="{799F70FD-AB10-4FCC-AFEA-72D6E69BC1C9}" destId="{E3FEF396-EDC2-426D-B67E-EB3161275B26}" srcOrd="0" destOrd="0" presId="urn:microsoft.com/office/officeart/2005/8/layout/pyramid1"/>
    <dgm:cxn modelId="{553995CA-CEC9-48C3-8A61-08530FF25278}" type="presOf" srcId="{2E5C6F9B-D54E-446F-BFC4-004DEE606DC3}" destId="{BD0695F5-9311-423F-AB85-008A89E0D18E}" srcOrd="1" destOrd="0" presId="urn:microsoft.com/office/officeart/2005/8/layout/pyramid1"/>
    <dgm:cxn modelId="{BD8F983A-65E7-4598-A31C-2DE33D0507C3}" srcId="{799F70FD-AB10-4FCC-AFEA-72D6E69BC1C9}" destId="{69656191-D97B-4472-AEA2-A24958A7609E}" srcOrd="0" destOrd="0" parTransId="{D8B095AB-AB5C-428D-AE6B-E6DD35C77DA0}" sibTransId="{FBD1916F-7B74-4233-B11A-385F35A11B1C}"/>
    <dgm:cxn modelId="{C5FE6D77-E6A1-4D12-A4D5-2C480663E529}" type="presOf" srcId="{04D0D071-E757-411D-A458-F11C63048126}" destId="{0D142061-D4C2-429F-96A6-75A2C0278969}" srcOrd="0" destOrd="0" presId="urn:microsoft.com/office/officeart/2005/8/layout/pyramid1"/>
    <dgm:cxn modelId="{703F26BE-7A9A-461A-9340-CCF6F9A66056}" srcId="{799F70FD-AB10-4FCC-AFEA-72D6E69BC1C9}" destId="{2E5C6F9B-D54E-446F-BFC4-004DEE606DC3}" srcOrd="2" destOrd="0" parTransId="{C29010AB-BE2B-47A4-8147-4DEE2F4F2EF5}" sibTransId="{D440450D-A4A3-4238-B137-C1B3776C4B9B}"/>
    <dgm:cxn modelId="{3CA8D1AD-88E8-4883-844E-1572B2E6F446}" type="presOf" srcId="{2E5C6F9B-D54E-446F-BFC4-004DEE606DC3}" destId="{1B22F426-B5D2-4DD1-AE97-0770A33E43E6}" srcOrd="0" destOrd="0" presId="urn:microsoft.com/office/officeart/2005/8/layout/pyramid1"/>
    <dgm:cxn modelId="{7FFB34C4-4849-4809-9A68-970C09952177}" type="presOf" srcId="{04D0D071-E757-411D-A458-F11C63048126}" destId="{A00C06B5-73F7-459B-8EDE-BD3D0668D984}" srcOrd="1" destOrd="0" presId="urn:microsoft.com/office/officeart/2005/8/layout/pyramid1"/>
    <dgm:cxn modelId="{599E5C83-1FBC-4D9B-959D-D0D68BD2B8F5}" type="presOf" srcId="{69656191-D97B-4472-AEA2-A24958A7609E}" destId="{2D4F0C8C-CAF4-49B9-9555-0FF412CDBF63}" srcOrd="1" destOrd="0" presId="urn:microsoft.com/office/officeart/2005/8/layout/pyramid1"/>
    <dgm:cxn modelId="{5F234190-B1AF-4A48-9CE6-CB8878EF57D7}" srcId="{799F70FD-AB10-4FCC-AFEA-72D6E69BC1C9}" destId="{04D0D071-E757-411D-A458-F11C63048126}" srcOrd="1" destOrd="0" parTransId="{29F31BA7-B2AF-447E-A074-4199507858F6}" sibTransId="{44AF241C-6BDE-48BC-BCAD-19F4EE2B9569}"/>
    <dgm:cxn modelId="{B54E9489-EA45-4D2C-A130-39F70F7F13A4}" type="presParOf" srcId="{E3FEF396-EDC2-426D-B67E-EB3161275B26}" destId="{BE4D7456-49E5-43E7-BF49-C126453786CA}" srcOrd="0" destOrd="0" presId="urn:microsoft.com/office/officeart/2005/8/layout/pyramid1"/>
    <dgm:cxn modelId="{2AEB4B3A-6F77-4201-89CF-D16220FA1AE6}" type="presParOf" srcId="{BE4D7456-49E5-43E7-BF49-C126453786CA}" destId="{00FCF20A-2485-4BF7-8B55-CD6B4A40821C}" srcOrd="0" destOrd="0" presId="urn:microsoft.com/office/officeart/2005/8/layout/pyramid1"/>
    <dgm:cxn modelId="{CF719CC5-9494-4392-8038-91E56F47372A}" type="presParOf" srcId="{BE4D7456-49E5-43E7-BF49-C126453786CA}" destId="{2D4F0C8C-CAF4-49B9-9555-0FF412CDBF63}" srcOrd="1" destOrd="0" presId="urn:microsoft.com/office/officeart/2005/8/layout/pyramid1"/>
    <dgm:cxn modelId="{204508A2-0DA1-42B7-9BFD-0B0CF6E2A4AC}" type="presParOf" srcId="{E3FEF396-EDC2-426D-B67E-EB3161275B26}" destId="{81D39C0A-5B6E-4796-A751-D9A0CF605A1F}" srcOrd="1" destOrd="0" presId="urn:microsoft.com/office/officeart/2005/8/layout/pyramid1"/>
    <dgm:cxn modelId="{F41ADA7C-CB5E-41D1-B7CA-46B163E63E03}" type="presParOf" srcId="{81D39C0A-5B6E-4796-A751-D9A0CF605A1F}" destId="{0D142061-D4C2-429F-96A6-75A2C0278969}" srcOrd="0" destOrd="0" presId="urn:microsoft.com/office/officeart/2005/8/layout/pyramid1"/>
    <dgm:cxn modelId="{525A999F-9C62-4ADC-9930-E377DB39B630}" type="presParOf" srcId="{81D39C0A-5B6E-4796-A751-D9A0CF605A1F}" destId="{A00C06B5-73F7-459B-8EDE-BD3D0668D984}" srcOrd="1" destOrd="0" presId="urn:microsoft.com/office/officeart/2005/8/layout/pyramid1"/>
    <dgm:cxn modelId="{F1C37F35-78C5-42E9-8141-8B56B80189A4}" type="presParOf" srcId="{E3FEF396-EDC2-426D-B67E-EB3161275B26}" destId="{76A0C3E2-C86D-4828-A559-7156C989FC75}" srcOrd="2" destOrd="0" presId="urn:microsoft.com/office/officeart/2005/8/layout/pyramid1"/>
    <dgm:cxn modelId="{89EF122C-FCD8-4F3A-BD16-9161F6BEF7B2}" type="presParOf" srcId="{76A0C3E2-C86D-4828-A559-7156C989FC75}" destId="{1B22F426-B5D2-4DD1-AE97-0770A33E43E6}" srcOrd="0" destOrd="0" presId="urn:microsoft.com/office/officeart/2005/8/layout/pyramid1"/>
    <dgm:cxn modelId="{E78F070B-8A1F-4552-A5C4-02E728F1D9BA}" type="presParOf" srcId="{76A0C3E2-C86D-4828-A559-7156C989FC75}" destId="{BD0695F5-9311-423F-AB85-008A89E0D18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CF20A-2485-4BF7-8B55-CD6B4A40821C}">
      <dsp:nvSpPr>
        <dsp:cNvPr id="0" name=""/>
        <dsp:cNvSpPr/>
      </dsp:nvSpPr>
      <dsp:spPr>
        <a:xfrm>
          <a:off x="3200399" y="0"/>
          <a:ext cx="3200400" cy="1105958"/>
        </a:xfrm>
        <a:prstGeom prst="trapezoid">
          <a:avLst>
            <a:gd name="adj" fmla="val 14468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kern="1200" dirty="0" smtClean="0"/>
            <a:t>สภาวิชาชีพสื่อมวลชนแห่งชาติ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kern="1200" dirty="0" smtClean="0"/>
            <a:t>(องค์การวิชาชีพสื่อ)</a:t>
          </a:r>
          <a:endParaRPr lang="th-TH" sz="2700" kern="1200" dirty="0"/>
        </a:p>
      </dsp:txBody>
      <dsp:txXfrm>
        <a:off x="3200399" y="0"/>
        <a:ext cx="3200400" cy="1105958"/>
      </dsp:txXfrm>
    </dsp:sp>
    <dsp:sp modelId="{0D142061-D4C2-429F-96A6-75A2C0278969}">
      <dsp:nvSpPr>
        <dsp:cNvPr id="0" name=""/>
        <dsp:cNvSpPr/>
      </dsp:nvSpPr>
      <dsp:spPr>
        <a:xfrm>
          <a:off x="1600199" y="1105958"/>
          <a:ext cx="6400800" cy="1105958"/>
        </a:xfrm>
        <a:prstGeom prst="trapezoid">
          <a:avLst>
            <a:gd name="adj" fmla="val 14468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kern="1200" dirty="0" smtClean="0"/>
            <a:t>องค์การวิชาชีพสื่อมวลชน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kern="1200" dirty="0" smtClean="0"/>
            <a:t>(องค์กรสื่อ)</a:t>
          </a:r>
          <a:endParaRPr lang="th-TH" sz="2700" kern="1200" dirty="0"/>
        </a:p>
      </dsp:txBody>
      <dsp:txXfrm>
        <a:off x="2720339" y="1105958"/>
        <a:ext cx="4160520" cy="1105958"/>
      </dsp:txXfrm>
    </dsp:sp>
    <dsp:sp modelId="{1B22F426-B5D2-4DD1-AE97-0770A33E43E6}">
      <dsp:nvSpPr>
        <dsp:cNvPr id="0" name=""/>
        <dsp:cNvSpPr/>
      </dsp:nvSpPr>
      <dsp:spPr>
        <a:xfrm>
          <a:off x="0" y="2211916"/>
          <a:ext cx="9601200" cy="1105958"/>
        </a:xfrm>
        <a:prstGeom prst="trapezoid">
          <a:avLst>
            <a:gd name="adj" fmla="val 14468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kern="1200" dirty="0" smtClean="0"/>
            <a:t>องค์กรสื่อ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kern="1200" dirty="0" smtClean="0"/>
            <a:t>(ผู้ประกอบวิชาชีพสื่อ)</a:t>
          </a:r>
          <a:endParaRPr lang="th-TH" sz="2700" kern="1200" dirty="0"/>
        </a:p>
      </dsp:txBody>
      <dsp:txXfrm>
        <a:off x="1680209" y="2211916"/>
        <a:ext cx="6240780" cy="1105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CD19FB2-3AAB-4D03-B13A-2960828C78E3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53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2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47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41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92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5009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6381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412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75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2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61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0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9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47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4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86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3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CF1133-3259-4C45-BABA-5B62D9C6F78D}" type="datetimeFigureOut">
              <a:rPr lang="en-US" smtClean="0"/>
              <a:pPr/>
              <a:t>7/24/2015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6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การกำกับกันเองในสื่อใหม่ 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วันศุกร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์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24 กรกฎาคม 2558     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เวลา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09:00-17:00 น.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ห้องบอล</a:t>
            </a:r>
            <a:r>
              <a:rPr lang="th-TH" sz="4000" b="1" dirty="0" err="1">
                <a:latin typeface="TH SarabunPSK" pitchFamily="34" charset="-34"/>
                <a:cs typeface="TH SarabunPSK" pitchFamily="34" charset="-34"/>
              </a:rPr>
              <a:t>รูม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ชั้น 6  </a:t>
            </a:r>
            <a:r>
              <a:rPr lang="th-TH" sz="4000" b="1" dirty="0" err="1">
                <a:latin typeface="TH SarabunPSK" pitchFamily="34" charset="-34"/>
                <a:cs typeface="TH SarabunPSK" pitchFamily="34" charset="-34"/>
              </a:rPr>
              <a:t>โรงแรมอ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มารี วอ</a:t>
            </a:r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เตอร์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เกท </a:t>
            </a:r>
            <a:endParaRPr lang="en-US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New media self - regulation </a:t>
            </a:r>
            <a:r>
              <a:rPr lang="th-TH" sz="4400" dirty="0"/>
              <a:t/>
            </a:r>
            <a:br>
              <a:rPr lang="th-TH" sz="4400" dirty="0"/>
            </a:br>
            <a:r>
              <a:rPr lang="en-US" sz="4400" dirty="0"/>
              <a:t>for citizen self-determination</a:t>
            </a:r>
          </a:p>
        </p:txBody>
      </p:sp>
    </p:spTree>
    <p:extLst>
      <p:ext uri="{BB962C8B-B14F-4D97-AF65-F5344CB8AC3E}">
        <p14:creationId xmlns:p14="http://schemas.microsoft.com/office/powerpoint/2010/main" val="19401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951" y="0"/>
            <a:ext cx="472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กลไกกำกับดูแลกันเอง ชั้นที่ 1(ระดับองค์กรสื่อมวลชน)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600" y="1066801"/>
            <a:ext cx="4978400" cy="48320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องค์กรสื่อมวลชน</a:t>
            </a:r>
          </a:p>
          <a:p>
            <a:pPr marL="342900" indent="-342900">
              <a:buAutoNum type="arabicPeriod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จัดทำมาตรฐานจริยธรรมขององค์กร                          (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Code of Ethic &amp; Conduct)</a:t>
            </a:r>
          </a:p>
          <a:p>
            <a:pPr marL="342900" indent="-342900">
              <a:buAutoNum type="arabicPeriod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แต่งตั้งคณะกรรมการจริยธรรม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(การมีส่วนร่วมของภาคประชาสังคม)</a:t>
            </a:r>
          </a:p>
          <a:p>
            <a:pPr marL="342900" indent="-342900">
              <a:buAutoNum type="arabicPeriod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จัดทำข้อบังคับกระบวนการพิจารณาเรื่องร้องเรียน</a:t>
            </a:r>
          </a:p>
          <a:p>
            <a:pPr marL="800100" lvl="1" indent="-342900">
              <a:buAutoNum type="arabicPeriod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ช่องทางรับเรื่อง</a:t>
            </a:r>
          </a:p>
          <a:p>
            <a:pPr marL="800100" lvl="1" indent="-342900">
              <a:buAutoNum type="arabicPeriod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ขั้นตอนการพิจารณา</a:t>
            </a:r>
          </a:p>
          <a:p>
            <a:pPr marL="800100" lvl="1" indent="-342900">
              <a:buAutoNum type="arabicPeriod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บทลงโทษ</a:t>
            </a:r>
          </a:p>
          <a:p>
            <a:pPr marL="342900" indent="-342900">
              <a:buAutoNum type="arabicPeriod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จัดทำรายงานประจำปีเผยแพร่สาธารณะ</a:t>
            </a:r>
          </a:p>
          <a:p>
            <a:pPr marL="800100" lvl="1" indent="-342900">
              <a:buAutoNum type="arabicPeriod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ผลประกอบการ</a:t>
            </a:r>
          </a:p>
          <a:p>
            <a:pPr marL="800100" lvl="1" indent="-342900">
              <a:buAutoNum type="arabicPeriod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แหล่งที่มาของรายได้(แยกกิจกรรม)</a:t>
            </a:r>
          </a:p>
          <a:p>
            <a:pPr marL="800100" lvl="1" indent="-342900">
              <a:buAutoNum type="arabicPeriod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สัดส่วนผู้ถือหุ้น</a:t>
            </a:r>
          </a:p>
          <a:p>
            <a:pPr marL="800100" lvl="1" indent="-342900">
              <a:buAutoNum type="arabicPeriod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ผู้มีอำนาจเหนือกองบรรณาธิการ</a:t>
            </a:r>
          </a:p>
          <a:p>
            <a:pPr marL="800100" lvl="1" indent="-342900">
              <a:buAutoNum type="arabicPeriod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ผลการรับและพิจารณาเรื่องร้องเรียน</a:t>
            </a:r>
          </a:p>
          <a:p>
            <a:pPr marL="342900" indent="-342900">
              <a:buAutoNum type="arabicPeriod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จัดทำข้อมูลเกี่ยวกับผู้ประกอบวิชาชีพสื่อ</a:t>
            </a:r>
          </a:p>
          <a:p>
            <a:pPr marL="800100" lvl="1" indent="-342900">
              <a:buAutoNum type="arabicPeriod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ข้อตกลงการจ้าง</a:t>
            </a:r>
          </a:p>
          <a:p>
            <a:pPr marL="800100" lvl="1" indent="-342900">
              <a:buAutoNum type="arabicPeriod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บัตรแสดงตนเป็นผู้ประกอบวิชาชีพ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0098" y="2819401"/>
            <a:ext cx="2180405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กสทช.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(ตามใบอนุญาตประกอบกิจการ)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6400" y="3810001"/>
            <a:ext cx="314960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กระทรวงวัฒนธรรม</a:t>
            </a: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(ตาม </a:t>
            </a:r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พรบ.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จดแจ้งการพิมพ์)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6400" y="4876801"/>
            <a:ext cx="314960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กระทรวง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ICT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(ตามช่องทางการสื่อสารทาง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Internet)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823200" y="2545492"/>
            <a:ext cx="3556000" cy="3702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ลูกศรขวา 10"/>
          <p:cNvSpPr/>
          <p:nvPr/>
        </p:nvSpPr>
        <p:spPr>
          <a:xfrm>
            <a:off x="6299200" y="3124200"/>
            <a:ext cx="13045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ต้องจดแจ้ง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6326662" y="564292"/>
            <a:ext cx="5189836" cy="19050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นิยาม</a:t>
            </a:r>
          </a:p>
          <a:p>
            <a:pPr marL="228600" indent="-228600">
              <a:buAutoNum type="arabicPeriod"/>
            </a:pPr>
            <a:r>
              <a:rPr lang="th-TH" sz="1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ผู้ประกอบวิชาชีพสื่อมวลชน หมายถึง อาชีพสื่อเป็นอาชีพหลัก ทำอย่างสม่ำเสมอ ได้รับค่าตอบแทนประจำจากเจ้าของหรือผู้ประกอบกิจการสื่อ</a:t>
            </a:r>
          </a:p>
          <a:p>
            <a:pPr marL="228600" indent="-228600">
              <a:buAutoNum type="arabicPeriod"/>
            </a:pPr>
            <a:r>
              <a:rPr lang="th-TH" sz="1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องค์กรสื่อมวลชน หมายถึง ผู้ประกอบกิจการหนังสือพิมพ์ ผู้รับใบอนุญาตประกอบกิจการวิทยุโทรทัศน์ หรือผู้ยื่นคำขอจดทะเบียน </a:t>
            </a:r>
            <a:r>
              <a:rPr lang="en-US" sz="1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Domain</a:t>
            </a:r>
            <a:r>
              <a:rPr lang="th-TH" sz="1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ทั้งนี้ให้หมายความรวมถึง ผู้บริหารสื่อมวลชนทุกประเภท</a:t>
            </a:r>
          </a:p>
          <a:p>
            <a:pPr marL="228600" indent="-228600">
              <a:buAutoNum type="arabicPeriod"/>
            </a:pPr>
            <a:r>
              <a:rPr lang="th-TH" sz="1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องค์กรวิชาชีพสื่อมวลชน </a:t>
            </a:r>
            <a:r>
              <a:rPr lang="th-TH" sz="1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หมายความถึง กลุ่ม หรือคณะบุคคลไม่ว่าจะเป็นนิติบุคคลหรือไม่ก็ตาม ที่มีวัตถุประสงค์และมีการดำเนินงานเพื่อกำกับดูแลป้องกันมิให้เกิดการกระทำที่ไม่เป็นธรรมแก่ประชาชนในฐานะพลเมือง </a:t>
            </a:r>
            <a:endParaRPr lang="th-TH" sz="1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ลูกศรซ้าย 15"/>
          <p:cNvSpPr/>
          <p:nvPr/>
        </p:nvSpPr>
        <p:spPr>
          <a:xfrm>
            <a:off x="6299200" y="2514600"/>
            <a:ext cx="1304544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ต้องจัดทำ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606855" y="0"/>
            <a:ext cx="4541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กลไกกำกับดูแลกันเอง ชั้นที่ 2 (ระดับองค์กรวิชาชีพ)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4673600" y="1143000"/>
            <a:ext cx="6705600" cy="2667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องค์กรวิชาชีพสื่อรูปแบบต่างๆ (เป็นนิติบุคคล/ไม่เป็นนิติบุคคล)</a:t>
            </a:r>
          </a:p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(219 องค์กร/ 5 กลุ่ม)</a:t>
            </a:r>
          </a:p>
          <a:p>
            <a:pPr marL="342900" indent="-342900">
              <a:buAutoNum type="arabicPeriod"/>
            </a:pP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คุณสมบัติสมาชิก </a:t>
            </a:r>
            <a:r>
              <a:rPr lang="th-TH" sz="1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เป็นองค์กรสื่อตามกลไกกำกับกันเองชั้นที่ 1</a:t>
            </a:r>
          </a:p>
          <a:p>
            <a:pPr marL="342900" indent="-342900">
              <a:buAutoNum type="arabicPeriod"/>
            </a:pP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วัตถุประสงค์ </a:t>
            </a:r>
          </a:p>
          <a:p>
            <a:pPr marL="342900" indent="-342900">
              <a:buAutoNum type="arabicPeriod"/>
            </a:pP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จำนวนสมาชิก </a:t>
            </a:r>
            <a:r>
              <a:rPr lang="th-TH" sz="1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ไม่น้อยกว่า ....องค์กร</a:t>
            </a:r>
          </a:p>
          <a:p>
            <a:pPr marL="342900" indent="-342900">
              <a:buAutoNum type="arabicPeriod"/>
            </a:pP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จัดทำมาตรฐานจริยธรรม</a:t>
            </a:r>
            <a:r>
              <a: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Code of Ethic </a:t>
            </a: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(ปรับปรุงต่อเนื่อง)</a:t>
            </a:r>
            <a:endParaRPr lang="th-TH" sz="16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/>
            </a:pP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โครงสร้างการบริหารจัดการ</a:t>
            </a:r>
          </a:p>
          <a:p>
            <a:pPr marL="342900" indent="-342900">
              <a:buAutoNum type="arabicPeriod"/>
            </a:pP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ที่มาของคณะกรรมการบริหาร/คณะกรรมการจริยธรรม</a:t>
            </a:r>
          </a:p>
          <a:p>
            <a:pPr marL="342900" indent="-342900">
              <a:buAutoNum type="arabicPeriod"/>
            </a:pP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กระบวนการรับเรื่องร้องเรียน</a:t>
            </a:r>
          </a:p>
          <a:p>
            <a:pPr marL="342900" indent="-342900">
              <a:buAutoNum type="arabicPeriod"/>
            </a:pP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บทกำหนดโทษ</a:t>
            </a:r>
          </a:p>
          <a:p>
            <a:pPr algn="ctr"/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แผนผังลำดับงาน: แยก 5"/>
          <p:cNvSpPr/>
          <p:nvPr/>
        </p:nvSpPr>
        <p:spPr>
          <a:xfrm>
            <a:off x="1219200" y="1828800"/>
            <a:ext cx="1625600" cy="838200"/>
          </a:xfrm>
          <a:prstGeom prst="flowChartExtra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องค์กรสื่อมวลชน</a:t>
            </a:r>
            <a:endParaRPr lang="th-TH" sz="1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2946400" y="2057400"/>
            <a:ext cx="15077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u="sng" dirty="0" smtClean="0">
                <a:latin typeface="TH SarabunPSK" pitchFamily="34" charset="-34"/>
                <a:cs typeface="TH SarabunPSK" pitchFamily="34" charset="-34"/>
              </a:rPr>
              <a:t>ต้อง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เป็นสมาชิก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9789" y="2759979"/>
            <a:ext cx="2739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* 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กรณีไม่สังกัดสภาวิชาชีพจะไม่ได้รับความคุ้มครองตามกฎหมาย</a:t>
            </a:r>
            <a:endParaRPr lang="th-TH" sz="1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2677" y="3107423"/>
            <a:ext cx="2811988" cy="227754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342900" indent="-342900"/>
            <a:r>
              <a:rPr lang="th-TH" sz="105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วัตถุประสงค์ </a:t>
            </a:r>
          </a:p>
          <a:p>
            <a:pPr marL="342900" indent="-342900"/>
            <a:r>
              <a:rPr lang="th-TH" sz="10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(1) ส่งเสริม สนับสนุนและกำกับดูแลให้ผู้ประกอบวิชาชีพ</a:t>
            </a:r>
          </a:p>
          <a:p>
            <a:pPr marL="342900" indent="-342900"/>
            <a:r>
              <a:rPr lang="th-TH" sz="10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ปฏิบัติงานภายใต้มาตรฐานจริยธรรมแห่งวิชาชีพที่องค์กรประกาศกำหนด</a:t>
            </a:r>
            <a:endParaRPr lang="th-TH" sz="800" dirty="0">
              <a:latin typeface="TH SarabunPSK" pitchFamily="34" charset="-34"/>
              <a:cs typeface="TH SarabunPSK" pitchFamily="34" charset="-34"/>
            </a:endParaRPr>
          </a:p>
          <a:p>
            <a:pPr marL="342900" indent="-342900"/>
            <a:r>
              <a:rPr lang="th-TH" sz="10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(2) คุ้มครองสิทธิเสรีภาพของสื่อมวลชน</a:t>
            </a:r>
            <a:r>
              <a:rPr lang="th-TH" sz="1050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ควบคู่ไปกับความรับผิดชอบ</a:t>
            </a:r>
          </a:p>
          <a:p>
            <a:pPr marL="342900" indent="-342900"/>
            <a:r>
              <a:rPr lang="th-TH" sz="10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และคุ้มครองสิทธิในการรับรู้ข้อมูลข่าวสารที่หลากหลายของประชาชน</a:t>
            </a:r>
          </a:p>
          <a:p>
            <a:pPr marL="342900" indent="-342900"/>
            <a:r>
              <a:rPr lang="th-TH" sz="10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รวมถึงการป้องกันมิให้เกิดการกระทำที่ไม่เป็นธรรมแก่ผู้รับข้อมูลข่าวสาร </a:t>
            </a:r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/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(3) </a:t>
            </a:r>
            <a:r>
              <a:rPr lang="th-TH" sz="10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ส่งเสริมและพัฒนามาตรฐานจริยธรรมขององค์กรให้มีความครบถ้วน</a:t>
            </a:r>
          </a:p>
          <a:p>
            <a:pPr marL="342900" indent="-342900"/>
            <a:r>
              <a:rPr lang="th-TH" sz="10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ครอบคลุมทุกด้านและสอดคล้องกับพัฒนาการความก้าวหน้าของ</a:t>
            </a:r>
          </a:p>
          <a:p>
            <a:pPr marL="342900" indent="-342900"/>
            <a:r>
              <a:rPr lang="th-TH" sz="10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เทคโนโลยีอย่างต่อเนื่อง</a:t>
            </a:r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/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(4) </a:t>
            </a:r>
            <a:r>
              <a:rPr lang="th-TH" sz="10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พิจารณาทบทวนและปรับปรุงข้อบังคับให้มีความทันสมัยเพื่อให้สามารถ</a:t>
            </a:r>
          </a:p>
          <a:p>
            <a:pPr marL="342900" indent="-342900"/>
            <a:r>
              <a:rPr lang="th-TH" sz="10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ตอบสนองต่อการพิจารณาเรื่องร้องเรียนแก่ผู้เสียหายได้อย่างมีประสิทธิภาพ</a:t>
            </a:r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/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(5) </a:t>
            </a:r>
            <a:r>
              <a:rPr lang="th-TH" sz="10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ส่งเสริมความสามัคคีและผดุงรักษาไว้ซึ่งเกียรติศักดิ์ของผู้ปรกอบวิชาชีพ</a:t>
            </a:r>
          </a:p>
          <a:p>
            <a:pPr marL="342900" indent="-342900"/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(6) ส่งเสริมสนับสนุนให้ประชาชนมีความรู้เท่าทันสื่อและให้ความสำคัญกับการติดตามตรวจสอบการ</a:t>
            </a:r>
          </a:p>
          <a:p>
            <a:pPr marL="342900" indent="-342900"/>
            <a:r>
              <a:rPr lang="th-TH" sz="800" dirty="0" smtClean="0">
                <a:latin typeface="TH SarabunPSK" pitchFamily="34" charset="-34"/>
                <a:cs typeface="TH SarabunPSK" pitchFamily="34" charset="-34"/>
              </a:rPr>
              <a:t>ทำงานของสื่อ</a:t>
            </a:r>
            <a:endParaRPr lang="en-US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3601" y="3962400"/>
            <a:ext cx="1701107" cy="73866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342900" indent="-342900"/>
            <a:r>
              <a:rPr lang="th-TH" sz="1050" b="1" dirty="0" smtClean="0">
                <a:latin typeface="TH SarabunPSK" pitchFamily="34" charset="-34"/>
                <a:cs typeface="TH SarabunPSK" pitchFamily="34" charset="-34"/>
              </a:rPr>
              <a:t>คณะกรรมการบริหาร </a:t>
            </a:r>
            <a:r>
              <a:rPr lang="th-TH" sz="1050" dirty="0" smtClean="0">
                <a:latin typeface="TH SarabunPSK" pitchFamily="34" charset="-34"/>
                <a:cs typeface="TH SarabunPSK" pitchFamily="34" charset="-34"/>
              </a:rPr>
              <a:t>ประกอบไปด้วย</a:t>
            </a:r>
          </a:p>
          <a:p>
            <a:pPr marL="342900" indent="-342900">
              <a:buAutoNum type="arabicParenBoth"/>
            </a:pPr>
            <a:r>
              <a:rPr lang="th-TH" sz="105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ตัวแทนสมาชิก</a:t>
            </a:r>
          </a:p>
          <a:p>
            <a:pPr marL="342900" indent="-342900">
              <a:buAutoNum type="arabicParenBoth"/>
            </a:pPr>
            <a:r>
              <a:rPr lang="th-TH" sz="1050" dirty="0" smtClean="0">
                <a:latin typeface="TH SarabunPSK" pitchFamily="34" charset="-34"/>
                <a:cs typeface="TH SarabunPSK" pitchFamily="34" charset="-34"/>
              </a:rPr>
              <a:t>ผู้ทรงคุณวุฒิภายนอก/นักวิชาการ</a:t>
            </a:r>
          </a:p>
          <a:p>
            <a:pPr marL="342900" indent="-342900">
              <a:buAutoNum type="arabicParenBoth"/>
            </a:pPr>
            <a:r>
              <a:rPr lang="th-TH" sz="1050" i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ผู้บริโภค ภาคประชาสังคม</a:t>
            </a:r>
            <a:endParaRPr lang="en-US" sz="800" i="1" u="sng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1" y="3962401"/>
            <a:ext cx="3137397" cy="106182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342900" indent="-342900"/>
            <a:r>
              <a:rPr lang="th-TH" sz="1050" b="1" dirty="0" smtClean="0">
                <a:latin typeface="TH SarabunPSK" pitchFamily="34" charset="-34"/>
                <a:cs typeface="TH SarabunPSK" pitchFamily="34" charset="-34"/>
              </a:rPr>
              <a:t>แหล่งที่มารายได้/งบประมาณ </a:t>
            </a:r>
          </a:p>
          <a:p>
            <a:pPr marL="342900" indent="-342900"/>
            <a:r>
              <a:rPr lang="th-TH" sz="1050" b="1" dirty="0" smtClean="0">
                <a:latin typeface="TH SarabunPSK" pitchFamily="34" charset="-34"/>
                <a:cs typeface="TH SarabunPSK" pitchFamily="34" charset="-34"/>
              </a:rPr>
              <a:t>เงินสนับสนุนจาก</a:t>
            </a:r>
          </a:p>
          <a:p>
            <a:pPr marL="342900" indent="-342900">
              <a:buAutoNum type="arabicPeriod"/>
            </a:pPr>
            <a:r>
              <a:rPr lang="th-TH" sz="1050" b="1" dirty="0" smtClean="0">
                <a:latin typeface="TH SarabunPSK" pitchFamily="34" charset="-34"/>
                <a:cs typeface="TH SarabunPSK" pitchFamily="34" charset="-34"/>
              </a:rPr>
              <a:t>ร้อยละของค่าธรรมเนียมในอนุญาตวิทยุโทรทัศน์จาก </a:t>
            </a:r>
            <a:r>
              <a:rPr lang="th-TH" sz="1050" b="1" dirty="0" err="1" smtClean="0">
                <a:latin typeface="TH SarabunPSK" pitchFamily="34" charset="-34"/>
                <a:cs typeface="TH SarabunPSK" pitchFamily="34" charset="-34"/>
              </a:rPr>
              <a:t>กสทช.</a:t>
            </a:r>
            <a:endParaRPr lang="th-TH" sz="105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/>
            </a:pPr>
            <a:r>
              <a:rPr lang="th-TH" sz="1050" b="1" dirty="0" smtClean="0">
                <a:latin typeface="TH SarabunPSK" pitchFamily="34" charset="-34"/>
                <a:cs typeface="TH SarabunPSK" pitchFamily="34" charset="-34"/>
              </a:rPr>
              <a:t>ร้อยละของกำไรสุทธิหลังหักค่าใช้จ่ายก่อนชำระภาษีเงินได้(สื่ออื่นๆ)</a:t>
            </a:r>
          </a:p>
          <a:p>
            <a:pPr marL="342900" indent="-342900">
              <a:buAutoNum type="arabicPeriod"/>
            </a:pPr>
            <a:r>
              <a:rPr lang="th-TH" sz="1050" b="1" dirty="0" smtClean="0">
                <a:latin typeface="TH SarabunPSK" pitchFamily="34" charset="-34"/>
                <a:cs typeface="TH SarabunPSK" pitchFamily="34" charset="-34"/>
              </a:rPr>
              <a:t>เงินสนับสนุนจากรัฐเพื่อให้เพียงพอต่อการบริหารจัดการที่มีประสิทธิภาพ</a:t>
            </a:r>
          </a:p>
          <a:p>
            <a:pPr marL="342900" indent="-342900">
              <a:buAutoNum type="arabicPeriod"/>
            </a:pPr>
            <a:r>
              <a:rPr lang="th-TH" sz="1050" b="1" dirty="0" smtClean="0">
                <a:latin typeface="TH SarabunPSK" pitchFamily="34" charset="-34"/>
                <a:cs typeface="TH SarabunPSK" pitchFamily="34" charset="-34"/>
              </a:rPr>
              <a:t>อื่น ๆ (ต้องกำหนดเพื่อป้องกันการแทรกแซง)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0401" y="4862121"/>
            <a:ext cx="2071401" cy="71558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342900" indent="-342900"/>
            <a:r>
              <a:rPr lang="th-TH" sz="1050" b="1" dirty="0" smtClean="0">
                <a:latin typeface="TH SarabunPSK" pitchFamily="34" charset="-34"/>
                <a:cs typeface="TH SarabunPSK" pitchFamily="34" charset="-34"/>
              </a:rPr>
              <a:t>กลไกติดตามตรวจสอบและเผยแพร่ต่อสาธารณะ</a:t>
            </a:r>
          </a:p>
          <a:p>
            <a:pPr marL="342900" indent="-342900">
              <a:buAutoNum type="arabicPeriod"/>
            </a:pPr>
            <a:r>
              <a:rPr lang="th-TH" sz="1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แต่งตั้งผู้สอบบัญชีรับอนุญาต</a:t>
            </a:r>
            <a:endParaRPr lang="th-TH" sz="1000" b="1" dirty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/>
            </a:pPr>
            <a:r>
              <a:rPr lang="th-TH" sz="1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รายงานผลการรับและพิจารณาเรื่องร้องเรียน</a:t>
            </a:r>
          </a:p>
          <a:p>
            <a:pPr marL="342900" indent="-342900">
              <a:buAutoNum type="arabicPeriod"/>
            </a:pPr>
            <a:r>
              <a:rPr lang="th-TH" sz="1000" b="1" dirty="0" smtClean="0">
                <a:latin typeface="TH SarabunPSK" pitchFamily="34" charset="-34"/>
                <a:cs typeface="TH SarabunPSK" pitchFamily="34" charset="-34"/>
              </a:rPr>
              <a:t>รายงานผลการดำเนินงาน</a:t>
            </a:r>
            <a:endParaRPr lang="th-TH" sz="1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25836" y="758033"/>
            <a:ext cx="10809026" cy="5105400"/>
          </a:xfrm>
          <a:prstGeom prst="rect">
            <a:avLst/>
          </a:prstGeom>
          <a:noFill/>
          <a:ln>
            <a:solidFill>
              <a:srgbClr val="EE18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43811" y="109303"/>
            <a:ext cx="2727029" cy="36933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จดแจ้งต่อสภาวิชาชีพสื่อมวลชนแห่งชาติ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ลูกศรขึ้น 14"/>
          <p:cNvSpPr/>
          <p:nvPr/>
        </p:nvSpPr>
        <p:spPr>
          <a:xfrm>
            <a:off x="10073314" y="542488"/>
            <a:ext cx="646176" cy="590026"/>
          </a:xfrm>
          <a:prstGeom prst="upArrow">
            <a:avLst/>
          </a:prstGeom>
          <a:noFill/>
          <a:ln>
            <a:solidFill>
              <a:srgbClr val="EE18E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136" y="5861110"/>
            <a:ext cx="10794560" cy="461665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สามารถนำร่าง </a:t>
            </a:r>
            <a:r>
              <a:rPr lang="th-TH" sz="1200" b="1" dirty="0" err="1" smtClean="0">
                <a:latin typeface="TH SarabunPSK" pitchFamily="34" charset="-34"/>
                <a:cs typeface="TH SarabunPSK" pitchFamily="34" charset="-34"/>
              </a:rPr>
              <a:t>พรบ.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คุ้มครองสิทธิเสรีภาพและส่งเสริมมาตรฐานผู้ประกอบวิชาชีพสื่อมวลชน พ.ศ. มาปรับเป็นร่างสภาวิชาชีพสื่อมวลชนได้โดยปรับเพื่อจัดตั้ง “สมาพันธ์วิชาชีพกลาง” ทำหน้าที่พัฒนามาตรฐานจริยธรรม ตรวจสอบองค์กรสื่อและสภาวิชาชีพสื่อ </a:t>
            </a:r>
          </a:p>
          <a:p>
            <a:pPr marL="342900" indent="-342900"/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การรายงานประสิทธิภาพขององค์กรกำกับกันเองทุกระดับ ส่งเสริมให้เกิดการรู้เท่าทันสื่อของภาคพลเมือง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ตัวเชื่อมต่อตรง 6"/>
          <p:cNvCxnSpPr/>
          <p:nvPr/>
        </p:nvCxnSpPr>
        <p:spPr>
          <a:xfrm rot="5400000">
            <a:off x="-889000" y="3428736"/>
            <a:ext cx="6858000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rot="5400000">
            <a:off x="5208059" y="3427942"/>
            <a:ext cx="6858000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 rot="5400000">
            <a:off x="7138459" y="3427942"/>
            <a:ext cx="6858000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สี่เหลี่ยมมุมมน 10"/>
          <p:cNvSpPr/>
          <p:nvPr/>
        </p:nvSpPr>
        <p:spPr>
          <a:xfrm>
            <a:off x="3556000" y="3124200"/>
            <a:ext cx="355600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สภาวิชาชีพสื่อรูปแบบต่างๆ</a:t>
            </a:r>
          </a:p>
          <a:p>
            <a:pPr algn="ctr"/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มีอำนาจวินิจฉัยและออกคำวินิจฉัยฝ่ายเดียว</a:t>
            </a:r>
          </a:p>
          <a:p>
            <a:pPr algn="ctr"/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ในกรณีที่องค์กรสื่อไม่ให้ความร่วมมือ</a:t>
            </a: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>
            <a:off x="0" y="609600"/>
            <a:ext cx="121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วงรี 13"/>
          <p:cNvSpPr/>
          <p:nvPr/>
        </p:nvSpPr>
        <p:spPr>
          <a:xfrm>
            <a:off x="609600" y="1066800"/>
            <a:ext cx="1219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ผู้ได้รับความเสียหาย</a:t>
            </a:r>
          </a:p>
          <a:p>
            <a:pPr algn="ctr"/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(ส่วนตัว)</a:t>
            </a:r>
            <a:endParaRPr lang="th-TH" sz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203200" y="2819400"/>
            <a:ext cx="19304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องค์กรคุ้มครองผู้บริโภคสื่อ</a:t>
            </a:r>
          </a:p>
          <a:p>
            <a:pPr algn="ctr"/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(คุ้มครองประโยชน์สาธารณะ)</a:t>
            </a:r>
            <a:endParaRPr lang="th-TH" sz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แผนผังลำดับงาน: แยก 17"/>
          <p:cNvSpPr/>
          <p:nvPr/>
        </p:nvSpPr>
        <p:spPr>
          <a:xfrm>
            <a:off x="3657600" y="1219200"/>
            <a:ext cx="1930400" cy="914400"/>
          </a:xfrm>
          <a:prstGeom prst="flowChartExtra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องค์กรสื่อ</a:t>
            </a:r>
            <a:endParaRPr lang="th-TH" sz="1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ลูกศรขวา 26"/>
          <p:cNvSpPr/>
          <p:nvPr/>
        </p:nvSpPr>
        <p:spPr>
          <a:xfrm>
            <a:off x="1727200" y="2209800"/>
            <a:ext cx="16093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ร้องเรียน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ลูกศรซ้าย-ขวา-ขึ้น 28"/>
          <p:cNvSpPr/>
          <p:nvPr/>
        </p:nvSpPr>
        <p:spPr>
          <a:xfrm>
            <a:off x="3759200" y="2209800"/>
            <a:ext cx="2235200" cy="83820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แจ้งผลวินิจฉัย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ลูกศรซ้าย-ขวา 30"/>
          <p:cNvSpPr/>
          <p:nvPr/>
        </p:nvSpPr>
        <p:spPr>
          <a:xfrm>
            <a:off x="3657600" y="685800"/>
            <a:ext cx="1828800" cy="484632"/>
          </a:xfrm>
          <a:prstGeom prst="left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ผลการปฏิบัติตาม</a:t>
            </a:r>
            <a:endParaRPr lang="th-TH" sz="1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3200" y="762000"/>
            <a:ext cx="577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ยอมรับ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86401" y="762000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ไม่ยอมรับ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1201" y="1676400"/>
            <a:ext cx="599844" cy="33855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อุทธรณ์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40801" y="1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องค์กรกำกับ</a:t>
            </a: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(กำกับร่วม)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39200" y="762001"/>
            <a:ext cx="1167307" cy="64633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กสทช.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(วิทยุ/โทรทัศน์)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37600" y="3276600"/>
            <a:ext cx="1242648" cy="175432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2. กำหนดให้มี</a:t>
            </a: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หน่วยงานภาครัฐ</a:t>
            </a: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กำกับดูแลร่วม </a:t>
            </a: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กรณี</a:t>
            </a: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หนังสือพิมพ์</a:t>
            </a: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สื่อออนไลน์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ลูกศรขวา 43"/>
          <p:cNvSpPr/>
          <p:nvPr/>
        </p:nvSpPr>
        <p:spPr>
          <a:xfrm rot="5400000">
            <a:off x="6003036" y="1159764"/>
            <a:ext cx="551688" cy="36576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04001" y="990600"/>
            <a:ext cx="1665841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เสนอมาตรการลงโทษ</a:t>
            </a:r>
          </a:p>
          <a:p>
            <a:pPr marL="342900" indent="-342900">
              <a:buAutoNum type="arabicPeriod"/>
            </a:pP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ตักเตือน</a:t>
            </a:r>
          </a:p>
          <a:p>
            <a:pPr marL="342900" indent="-342900">
              <a:buAutoNum type="arabicPeriod"/>
            </a:pP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ประกาศขอโทษ</a:t>
            </a:r>
          </a:p>
          <a:p>
            <a:pPr marL="342900" indent="-342900">
              <a:buAutoNum type="arabicPeriod"/>
            </a:pP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ชดใช้ค่าเสียหาย</a:t>
            </a:r>
          </a:p>
          <a:p>
            <a:pPr marL="342900" indent="-342900">
              <a:buAutoNum type="arabicPeriod"/>
            </a:pP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ภาคทัณฑ์(มีผลต่อใบอนุญาต)</a:t>
            </a:r>
          </a:p>
          <a:p>
            <a:pPr marL="342900" indent="-342900">
              <a:buAutoNum type="arabicPeriod"/>
            </a:pP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เพิกถอนใบอนุญาต </a:t>
            </a:r>
            <a:r>
              <a:rPr lang="en-US" sz="1100" b="1" dirty="0" smtClean="0">
                <a:latin typeface="TH SarabunPSK" pitchFamily="34" charset="-34"/>
                <a:cs typeface="TH SarabunPSK" pitchFamily="34" charset="-34"/>
              </a:rPr>
              <a:t>*</a:t>
            </a:r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ลูกศรขวา 46"/>
          <p:cNvSpPr/>
          <p:nvPr/>
        </p:nvSpPr>
        <p:spPr>
          <a:xfrm>
            <a:off x="6807200" y="762000"/>
            <a:ext cx="1304544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668001" y="152400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ศาลปกครอง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ลูกศรลง 48"/>
          <p:cNvSpPr/>
          <p:nvPr/>
        </p:nvSpPr>
        <p:spPr>
          <a:xfrm>
            <a:off x="4978400" y="4648200"/>
            <a:ext cx="508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64001" y="5410201"/>
            <a:ext cx="2105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เผยแพร่คำวินิจฉัยสาธารณะ</a:t>
            </a: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ได้รับความคุ้มครองแพ่ง/อาญา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6" name="ตัวเชื่อมต่อตรง 55"/>
          <p:cNvCxnSpPr/>
          <p:nvPr/>
        </p:nvCxnSpPr>
        <p:spPr>
          <a:xfrm rot="5400000">
            <a:off x="2400300" y="2704836"/>
            <a:ext cx="1905000" cy="2117"/>
          </a:xfrm>
          <a:prstGeom prst="line">
            <a:avLst/>
          </a:prstGeom>
          <a:ln w="28575">
            <a:solidFill>
              <a:srgbClr val="EE18E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ลูกศรเชื่อมต่อแบบตรง 57"/>
          <p:cNvCxnSpPr/>
          <p:nvPr/>
        </p:nvCxnSpPr>
        <p:spPr>
          <a:xfrm>
            <a:off x="3352800" y="1752600"/>
            <a:ext cx="406400" cy="1588"/>
          </a:xfrm>
          <a:prstGeom prst="straightConnector1">
            <a:avLst/>
          </a:prstGeom>
          <a:ln w="19050">
            <a:solidFill>
              <a:srgbClr val="EE18EE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ลูกศรเชื่อมต่อแบบตรง 58"/>
          <p:cNvCxnSpPr/>
          <p:nvPr/>
        </p:nvCxnSpPr>
        <p:spPr>
          <a:xfrm>
            <a:off x="3352800" y="3657600"/>
            <a:ext cx="203200" cy="1588"/>
          </a:xfrm>
          <a:prstGeom prst="straightConnector1">
            <a:avLst/>
          </a:prstGeom>
          <a:ln w="19050">
            <a:solidFill>
              <a:srgbClr val="EE18EE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622379" y="109152"/>
            <a:ext cx="6242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องค์กรสื่อ/องค์การวิชาชีพสื่อ/สภาวิชาชีพสื่อมวลชน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(กำกับดูแลกันเอง)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2" name="ตัวเชื่อมต่อตรง 71"/>
          <p:cNvCxnSpPr/>
          <p:nvPr/>
        </p:nvCxnSpPr>
        <p:spPr>
          <a:xfrm rot="5400000">
            <a:off x="9144000" y="1828535"/>
            <a:ext cx="609600" cy="2117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ลูกศรเชื่อมต่อแบบตรง 73"/>
          <p:cNvCxnSpPr/>
          <p:nvPr/>
        </p:nvCxnSpPr>
        <p:spPr>
          <a:xfrm rot="10800000">
            <a:off x="5689600" y="2133600"/>
            <a:ext cx="3657600" cy="1588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9448800" y="1828801"/>
            <a:ext cx="830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กำหนดโทษ</a:t>
            </a:r>
          </a:p>
          <a:p>
            <a:pPr algn="ctr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และลงโทษ</a:t>
            </a:r>
          </a:p>
          <a:p>
            <a:pPr algn="ctr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ตามที่เสนอ</a:t>
            </a:r>
            <a:endParaRPr lang="th-TH" sz="1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1" name="ลูกศรเชื่อมต่อแบบตรง 80"/>
          <p:cNvCxnSpPr/>
          <p:nvPr/>
        </p:nvCxnSpPr>
        <p:spPr>
          <a:xfrm>
            <a:off x="6705600" y="685800"/>
            <a:ext cx="4267200" cy="1588"/>
          </a:xfrm>
          <a:prstGeom prst="straightConnector1">
            <a:avLst/>
          </a:prstGeom>
          <a:ln w="28575">
            <a:solidFill>
              <a:srgbClr val="660066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ดาว 7 แฉก 83"/>
          <p:cNvSpPr/>
          <p:nvPr/>
        </p:nvSpPr>
        <p:spPr>
          <a:xfrm>
            <a:off x="10769600" y="685800"/>
            <a:ext cx="1219200" cy="457200"/>
          </a:xfrm>
          <a:prstGeom prst="star7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66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5" name="TextBox 84"/>
          <p:cNvSpPr txBox="1"/>
          <p:nvPr/>
        </p:nvSpPr>
        <p:spPr>
          <a:xfrm rot="5400000">
            <a:off x="7059369" y="4113150"/>
            <a:ext cx="2020105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วิธีปฏิบัติราชการทางปกครอง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8" name="สี่เหลี่ยมผืนผ้า 87"/>
          <p:cNvSpPr/>
          <p:nvPr/>
        </p:nvSpPr>
        <p:spPr>
          <a:xfrm>
            <a:off x="609601" y="152400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ผู้บริโภคสื่อ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1" name="ลูกศรขวา 90"/>
          <p:cNvSpPr/>
          <p:nvPr/>
        </p:nvSpPr>
        <p:spPr>
          <a:xfrm rot="5400000">
            <a:off x="5999480" y="2407920"/>
            <a:ext cx="762000" cy="36576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0" name="ลูกศรเชื่อมต่อแบบตรง 39"/>
          <p:cNvCxnSpPr/>
          <p:nvPr/>
        </p:nvCxnSpPr>
        <p:spPr>
          <a:xfrm rot="5400000" flipH="1" flipV="1">
            <a:off x="881450" y="2388974"/>
            <a:ext cx="659027" cy="1588"/>
          </a:xfrm>
          <a:prstGeom prst="straightConnector1">
            <a:avLst/>
          </a:prstGeom>
          <a:ln w="19050">
            <a:solidFill>
              <a:srgbClr val="B410B8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ยึดเนื้อหา 5"/>
          <p:cNvGraphicFramePr>
            <a:graphicFrameLocks noGrp="1"/>
          </p:cNvGraphicFramePr>
          <p:nvPr>
            <p:ph sz="quarter" idx="1"/>
          </p:nvPr>
        </p:nvGraphicFramePr>
        <p:xfrm>
          <a:off x="609600" y="214183"/>
          <a:ext cx="11582400" cy="6516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13516" y="310393"/>
            <a:ext cx="9601196" cy="1303867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สรุปแนวคิดหลัก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การออกแบบกลไกต่างๆ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850386" y="1548606"/>
          <a:ext cx="109728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วาระปฏิรูปของ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สปช.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กับ ผลการศึกษา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วาระการกำกับดูแลสื่อ เพื่อเร่งพัฒนาโครงสร้างและกลไกกำกับดูแลสื่อให้มีประสิทธิภาพมากยิ่งขึ้น ทั้งการกำกับดูแลกันเองด้านจริยธรรมของสื่อวิชาชีพ การกำกับดูแลโดยภาคประชาชน และการกับดูแลโดยหน่วยงานที่มีอำนาจทางกฎหมาย</a:t>
            </a:r>
          </a:p>
          <a:p>
            <a:r>
              <a:rPr lang="th-TH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พบความสอดคล้องกัน คือ การออกแบบกลไกการกำกับดูแลสื่อ</a:t>
            </a:r>
          </a:p>
          <a:p>
            <a:pPr lvl="1"/>
            <a:r>
              <a:rPr lang="th-TH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เป็นรูปธรรมและมีประสิทธิภาพ </a:t>
            </a:r>
            <a:endParaRPr lang="th-TH" b="1" i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สะท้อนการมีส่วนร่วมจากทุกภาคส่วน</a:t>
            </a:r>
          </a:p>
          <a:p>
            <a:pPr lvl="1"/>
            <a:r>
              <a:rPr lang="th-TH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คำนึงถึงการคุ้มครองเสรีภาพของสื่อมวลชน </a:t>
            </a:r>
            <a:r>
              <a:rPr lang="en-US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เสรีภาพในการรับรู้ข้อมูลข่าวสารของประชาชน </a:t>
            </a:r>
            <a:endParaRPr lang="th-TH" b="1" i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เข้าใจบริบทของการรวมกลุ่มที่ได้เกิดและมีพัฒนาการมาแล้ว</a:t>
            </a:r>
            <a:endParaRPr lang="en-US" b="1" i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ปัจจัยสำคัญความสำเร็จคือ จะต้องเป็นการออกแบบที่คำนึงถึงสภาวะแวดล้อมปัจจุบัน ที่นำไปประยุกต์ใช้เพื่อเชื่อมต่อกับอนาคตอย่างเหมาะสมได้ในที่สุด</a:t>
            </a:r>
            <a:endParaRPr lang="en-US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/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มาตรา ๔๙ (ร่างรัฐธรรมนูญฯ)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กำกับดูแลสื่อ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ห้มีกฎหมายว่าด้วยองค์การวิชาชีพสื่อมวลชนซึ่งประกอบไปด้วยบุคคลในวิชาชีพสื่อมวลชนและผู้ทรงคุณวุฒิซึ่งมิใช่เจ้าหน้าที่ของรัฐ รวมทั้งผู้แทนองค์การเอกชนและผู้บริโภค เพื่อปกป้องสิทธิเสรีภาพและความเป็นอิสระของสื่อมวลชนตามมาตรา ๔๘  ส่งเสริมจริยธรรมและมาตรฐานแห่งวิชาชีพ พิจารณาคำร้องขอความเป็นธรรมของผู้ซึ่งได้รับผลกระทบจากการใช้เสรีภาพตามมาตรา ๔๘ และคุ้มครองสวัสดิการของบุคคลตามวรรคหนึ่งและวรรคสอง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มาตรา ๕๐ (ร่างรัฐธรรมนูญ)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กำกับกิจการ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ให้มีองค์การของรัฐที่เป็นอิสระองค์กรหนึ่งทำหน้าที่จัดสรรคลื่นความถี่ตามวรรคหนึ่ง และกำกับการประกอบกิจการกระจายเสียง กิจการโทรทัศน์ กิจการโทรคมนาคมและกิจการสารสนเทศ โดยต้องคำนึงถึงความมั่นคงของรัฐ ประโยชน์สูงสุดของประชาชนในระดับชาติและระดับท้องถิ่น คำนึงถึงบุคคลด้อยโอกาส ทั้งในด้านการศึกษา วัฒนธรรม และประโยชน์สาธารณะอื่น รวมทั้งต้องจัดให้ภาคประชาชนและชุมชนท้องถิ่นสามารถเข้าถึงและมีส่วนร่วมในการดำเนินการสื่อมวลชนสาธารณะ ทั้งนี้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ภายใต้ยุทธศาสตร์และแผนพัฒนาของชาติและตามที่กฎหมายบัญญัติ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การดำเนินการตามวรรคสองต้องให้ความสำคัญกับ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การแข่งขันโดยเสรีอย่างเป็นธรรม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..............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เวทีรับฟังความคิดเห็น ๑๕ มิถุนายน ๒๕๕๘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ต้องตั้งโจทย์ว่าภารกิจการกำกับดูแลในยุคสื่อหลอมรวม ควรกำหนดให้หน่วยงานใดดูแลประเด็นใดให้ชัดเจน (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กสทช.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แปลความดูเฉพาะกิจการที่เกี่ยวกับกระจายเสียงวิทยุโทรทัศน์ โทรคมนาคม (ซึ่งจะดูเฉพาะด้านเทคนิคไม่ดูด้านเนื้อหา)</a:t>
            </a:r>
            <a:endParaRPr lang="en-US" sz="1400" dirty="0" smtClean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งานวิจัยนี้ไม่ได้แยกการกำกับดูแลกฎหมายออกจากจริยธรรม กรณีที่รัฐธรรมนูญกำหนดให้สื่อวิชาชีพกำกับดูแลตนเอง</a:t>
            </a:r>
            <a:endParaRPr lang="en-US" sz="1400" dirty="0" smtClean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ถ้าไม่แยกผู้สื่อสารหรือสื่อพลเมืองออกจากสื่อมืออาชีพ การกำกับจะล่วงละเมิดแดนแห่งเสรีภาพหรือไม่</a:t>
            </a:r>
            <a:endParaRPr lang="en-US" sz="14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สื่อใหม่ หมายความรวมถึง การเอาเนื้อหาที่ออกทางทีวีไปออกทางอินเตอร์เน็ตหรือไม่</a:t>
            </a:r>
            <a:endParaRPr lang="en-US" sz="1400" dirty="0" smtClean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การกำกับดูแลด้านกฎหมายมีหลายกฎหมาย แต่ละกฎหมายก็จะดูแลโดยบทบัญญัติแต่ละเรื่องอยู่แล้ว การใช้กฎหมายแต่ละตัวมีเป้าหมายและวัตถุประสงค์ที่แตกต่างกันออกไป</a:t>
            </a:r>
            <a:endParaRPr lang="en-US" sz="1400" dirty="0" smtClean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การส่งเสริมการแข่งขัน ควรให้หน่วยงานที่มีอยู่แล้วช่วยหรือไม่</a:t>
            </a:r>
            <a:endParaRPr lang="en-US" sz="1400" dirty="0" smtClean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การส่งเสริมผู้เล่นขนาดเล็กหน้าใหม่ในประเทศ (กลไกของกองทุน 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กสทช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1400" dirty="0" smtClean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แนวคิดการจัดตั้งสภาวิชาชีพของสภาปฏิรูปแห่งชาติในปัจจุบันครอบคลุมการหลอมรวมสื่อ ดังนั้นนิยามความหมายจึงมีความสำคัญอย่างยิ่ง</a:t>
            </a:r>
            <a:endParaRPr lang="en-US" sz="1400" dirty="0" smtClean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สื่อใหม่สนใจการรวมกลุ่มเพื่อสร้างมาตรฐานของตนเอง และกำกับดูแลกันเองได้หรือไม่</a:t>
            </a:r>
            <a:endParaRPr lang="en-US" sz="14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ข้อเสนอแนะงานวิจัยที่น่าสนใจ</a:t>
            </a:r>
            <a:r>
              <a:rPr lang="en-US" b="1" dirty="0" smtClean="0"/>
              <a:t> </a:t>
            </a:r>
            <a:r>
              <a:rPr lang="th-TH" b="1" dirty="0" smtClean="0"/>
              <a:t>๒๔ กรกฎาคม ๒๕๕๘</a:t>
            </a:r>
            <a:endParaRPr lang="en-US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/>
              <a:t>บทบาทหน้าที่</a:t>
            </a:r>
            <a:endParaRPr lang="en-US" dirty="0"/>
          </a:p>
          <a:p>
            <a:pPr lvl="0"/>
            <a:r>
              <a:rPr lang="th-TH" dirty="0"/>
              <a:t>ปรับบทบาทหน้าที่</a:t>
            </a:r>
            <a:r>
              <a:rPr lang="th-TH" dirty="0" smtClean="0"/>
              <a:t>หน่วยงานให้</a:t>
            </a:r>
            <a:r>
              <a:rPr lang="th-TH" dirty="0"/>
              <a:t>ครอบคลุมภารกิจ</a:t>
            </a:r>
            <a:r>
              <a:rPr lang="th-TH" dirty="0" smtClean="0"/>
              <a:t>ใหม่ (ร่างรัฐธรรมนูญ มาตรา ๕๐ ครอบคลุมให้ </a:t>
            </a:r>
            <a:r>
              <a:rPr lang="th-TH" dirty="0" err="1" smtClean="0"/>
              <a:t>กสทช</a:t>
            </a:r>
            <a:r>
              <a:rPr lang="th-TH" dirty="0" smtClean="0"/>
              <a:t>.)</a:t>
            </a:r>
            <a:endParaRPr lang="en-US" dirty="0"/>
          </a:p>
          <a:p>
            <a:pPr lvl="0"/>
            <a:r>
              <a:rPr lang="th-TH" dirty="0"/>
              <a:t>หน่วยงานกำกับกิจการมีแนวโน้มจะมีอำนาจในการออกกฎ ใช้กฎและวินิจฉัยข้อขัดแย้ง</a:t>
            </a:r>
            <a:r>
              <a:rPr lang="th-TH" dirty="0" smtClean="0"/>
              <a:t>เบ็ดเสร็จ (ภารกิจในการกำกับกิจการการส่งเสริมการแข่งขัน กับ การบังคับใช้กฎหมาย)</a:t>
            </a:r>
            <a:endParaRPr lang="en-US" dirty="0"/>
          </a:p>
          <a:p>
            <a:pPr lvl="0"/>
            <a:r>
              <a:rPr lang="th-TH" dirty="0" smtClean="0"/>
              <a:t>ต้อง</a:t>
            </a:r>
            <a:r>
              <a:rPr lang="th-TH" dirty="0"/>
              <a:t>ตอบโจทย์เองที่มาของอำนาจให้ได้ว่ายึดโยงอย่างไรกับประชาชน มีความโปร่งใสตรวจสอบได้ง่าย</a:t>
            </a:r>
            <a:endParaRPr lang="en-US" dirty="0"/>
          </a:p>
          <a:p>
            <a:pPr lvl="0"/>
            <a:r>
              <a:rPr lang="th-TH" dirty="0"/>
              <a:t>รักษาหลักการคานอำนาจระหว่างฝ่ายนิติบัญญัติ บริหารและตุ</a:t>
            </a:r>
            <a:r>
              <a:rPr lang="th-TH" dirty="0" smtClean="0"/>
              <a:t>ลการ (ความเป็นองค์กรรูปแบบพิเศษ)</a:t>
            </a:r>
            <a:endParaRPr lang="th-TH" dirty="0"/>
          </a:p>
          <a:p>
            <a:pPr lvl="0"/>
            <a:r>
              <a:rPr lang="th-TH" dirty="0" smtClean="0"/>
              <a:t>การแยกกันระหว่าง ผู้ประกอบวิชาชีพ กับ ผู้ประกอบกิจการ หรือระหว่างรัฐกับผู้ประกอบการ (นโยบายรัฐ)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2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ข้อเสนอการกำกับกิจการ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การกำกับ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ดูแล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กันเองของไทย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28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สุวรรณา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สมบัติรักษาสุข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26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ประเด็นวันนี้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อะไรบ้างคือประเภทหรือชนิดของสื่อในยุคหลอมรวม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ความจำเป็นต้องแยกสื่อมืออาชีพ ออกจากสื่อส่วนบุคคล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ความล้มเหลวของการกำกับดูแลโดยองค์กรสื่อ หรือ องค์การวิชาชีพของไทย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สื่อไทยพร้อมกำกับดูแลตนเองหรือไม่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กำกับดูแลอย่างไรให้เกิดความสมดุลระหว่าง</a:t>
            </a: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เสรีภาพในการนำเสนอของสื่อ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เสรีภาพในการรับรู้ของประชาชน</a:t>
            </a: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สิทธิเสรีภาพของสื่อ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หน้าที่และความรับผิดชอบของสื่อ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การจัดสรรทรัพยากร (สนับสนุนการใช้สื่อพลเมือง)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สหภาพแรงงานสื่อ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แนวทางการกำกับดูแลสื่อของ </a:t>
            </a:r>
            <a:r>
              <a:rPr lang="th-TH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สปช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0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34896" y="902395"/>
            <a:ext cx="9601196" cy="1303867"/>
          </a:xfrm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แนวทางการกำกับดูแล (สภาปฏิรูปแห่งชาติ)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535593"/>
              </p:ext>
            </p:extLst>
          </p:nvPr>
        </p:nvGraphicFramePr>
        <p:xfrm>
          <a:off x="1863811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934896" y="3006140"/>
            <a:ext cx="4325223" cy="400110"/>
          </a:xfrm>
          <a:prstGeom prst="rect">
            <a:avLst/>
          </a:prstGeom>
          <a:noFill/>
          <a:ln w="19050">
            <a:solidFill>
              <a:srgbClr val="B410B8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คณะกรรมการกำกับดูแลสื่อภาคประชาชนและการรู้เท่าทันสื่อ</a:t>
            </a:r>
            <a:endParaRPr lang="th-TH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264399" y="2821475"/>
            <a:ext cx="3009157" cy="584775"/>
          </a:xfrm>
          <a:prstGeom prst="rect">
            <a:avLst/>
          </a:prstGeom>
          <a:noFill/>
          <a:ln w="19050">
            <a:solidFill>
              <a:srgbClr val="005DA2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มาตรฐานจริยธรรมกลาง</a:t>
            </a:r>
            <a:endParaRPr lang="th-TH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34896" y="4126391"/>
            <a:ext cx="1588898" cy="400110"/>
          </a:xfrm>
          <a:prstGeom prst="rect">
            <a:avLst/>
          </a:prstGeom>
          <a:noFill/>
          <a:ln w="19050">
            <a:solidFill>
              <a:srgbClr val="B410B8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ผู้ได้รับความเสียหาย</a:t>
            </a:r>
            <a:endParaRPr lang="th-TH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1" name="ลูกศรเชื่อมต่อแบบตรง 10"/>
          <p:cNvCxnSpPr/>
          <p:nvPr/>
        </p:nvCxnSpPr>
        <p:spPr>
          <a:xfrm>
            <a:off x="2601884" y="4264429"/>
            <a:ext cx="1188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1928553" y="4646815"/>
            <a:ext cx="448887" cy="606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 flipV="1">
            <a:off x="2078182" y="3531926"/>
            <a:ext cx="2776451" cy="493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 flipH="1" flipV="1">
            <a:off x="1911928" y="3503784"/>
            <a:ext cx="16625" cy="479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ลูกศรลง 19"/>
          <p:cNvSpPr/>
          <p:nvPr/>
        </p:nvSpPr>
        <p:spPr>
          <a:xfrm>
            <a:off x="10183091" y="3550248"/>
            <a:ext cx="615142" cy="13799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114800" y="5925601"/>
            <a:ext cx="2113079" cy="400110"/>
          </a:xfrm>
          <a:prstGeom prst="rect">
            <a:avLst/>
          </a:prstGeom>
          <a:noFill/>
          <a:ln w="19050">
            <a:solidFill>
              <a:srgbClr val="B410B8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การคุ้มครองสิทธิเสรีภาพสื่อ</a:t>
            </a:r>
            <a:endParaRPr lang="th-TH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675162" y="5925601"/>
            <a:ext cx="1653018" cy="400110"/>
          </a:xfrm>
          <a:prstGeom prst="rect">
            <a:avLst/>
          </a:prstGeom>
          <a:noFill/>
          <a:ln w="19050">
            <a:solidFill>
              <a:srgbClr val="B410B8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โทษปรับทางปกครอง</a:t>
            </a:r>
            <a:endParaRPr lang="th-TH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ประเด็นด้านการกำกับดูแล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การกำกับดูแล(การปฏิบัติหน้าที่ของ)สื่อมวลชน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การกำกับดูแลด้านสังคม หรือ จริยธรรม</a:t>
            </a:r>
          </a:p>
          <a:p>
            <a:pPr marL="457200" indent="-457200">
              <a:buFont typeface="+mj-lt"/>
              <a:buAutoNum type="arabicPeriod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การกำกับดูแลการประกอบกิจการ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การกำกับดูแลด้านเศรษฐกิจ กฎหมาย หรือ การแข่งขันที่เป็นธรรม/ตลาด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ความเป็นมาการกำกับดูแลสื่อในประเทศไทย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1295400" y="2557461"/>
          <a:ext cx="9601200" cy="334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670"/>
                <a:gridCol w="5373130"/>
                <a:gridCol w="3200400"/>
              </a:tblGrid>
              <a:tr h="556805">
                <a:tc>
                  <a:txBody>
                    <a:bodyPr/>
                    <a:lstStyle/>
                    <a:p>
                      <a:pPr algn="ctr"/>
                      <a:endParaRPr lang="th-T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ยุคสมัย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ช่วงเวลา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5680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๑. 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ยุคกระบอกเสียงของรัฐบาล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พ.ศ. ๒๔๙๘ – ๒๕๑๘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5680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๒.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ยุคคณะกรรมการบริหารวิทยุกระจายเสียงและวิทยุโทรทัศน์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th-TH" sz="20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กบว.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พ.ศ. ๒๕๑๘ – ๒๕๓๕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5680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๓.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ยุคคณะกรรมการกิจการวิทยุกระจายเสียงและวิทยุโทรทัศน์แห่งชาติ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th-TH" sz="20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กกช.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พ.ศ. ๒๕๓๕ – ๒๕๔๐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5680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๔.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ยุคแห่งการปฏิรูปสื่อ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พ.ศ. ๒๕๔๐ – ๒๕๕๔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5680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๕.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ยุค </a:t>
                      </a:r>
                      <a:r>
                        <a:rPr lang="th-TH" sz="20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กสทช.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พ.ศ. ๒๕๕๔ – ปัจจุบัน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6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พรบ.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การประกอบกิจการกระจายเสียงและกิจการโทรทัศน์ พ.ศ. ๒๕๕๑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หมวด ๑ การประกอบกิจการกระจายเสียงและกิจการโทรทัศน์ มาตรา ๗ – ๓๒ </a:t>
            </a: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ส่วนที่ ๑ กิจการกระจายเสียงหรือกิจการโทรทัศน์ที่ใช้คลื่นความถี่</a:t>
            </a: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ส่วนที่ ๒ กิจการกระจายเสียงหรือกิจการโทรทัศน์ที่ไม่ใช้คลื่นความถี่</a:t>
            </a: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ส่วนที่ ๓ การบริหารสถานี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ส่วนที่ ๔ การป้องกันการผูกขาด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หมวด ๒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รายการของกิจการกระจายเสียงและกิจการโทรทัศน์ มาตรา ๓๓ – ๓๘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หมวด ๓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การส่งเสริมและควบคุมจริยธรรมแห่งวิชาชีพ และการคุ้มครองผู้เสียหายจากการประกอบกิจการกระจายเสียงและกิจการโทรทัศน์ มาตรา ๓๙ – ๔๐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หมวด ๔ การสร้างโครงข่ายพื้นฐาน การใช้ และเชื่อมต่อโครงข่ายในการประกอบกิจการกระจายเสียงและกิจการโทรทัศน์ มาตรา ๔๑ – ๕๐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หมวด ๕ การส่งเสริมและการพัฒนากิจการกระจายเสียงและกิจการโทรทัศน์ มาตรา ๕๑ – ๕๒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หมวด ๖ การกำกับดูแล มาตรา ๕๓ – ๕๖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หมวด ๗ บทกำหนดโทษ ๕๗ – ๗๒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มาตรา ๓๗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หมวด ๒ รายการของกิจการกระจายเสียงและกิจการโทรทัศน์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้ามมิให้ออกอากาศรายการที่มีเนื้อหาสาระที่ก่อให้เกิดการล้มล้างการปกครองในระบอบประชาธิปไตยอันมีพระมหากษัตริย์ทรงเป็นประมุข หรือที่มีผลกระทบต่อความมั่นคงของรัฐความสงบเรียบร้อยหรือศีลธรรมอันดีของประชาชน หรือมีการกระทำซึ่งเข้าลักษณะลามกอนาจาร หรือมีผลกระทบต่อการให้เกิดความเสื่อมทรามทางจิตใจหรือสุขภาพของประชาชนอย่างร้ายแรง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ผู้รับใบอนุญาตมีหน้าที่ตรวจสอบ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ให้ระงับการออกอากาศรายการที่มีลักษณะตามวรรคหนึ่ง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หากผู้รับใบอนุญาตไม่ดำเนินการ ให้กรรมการซึ่งคณะกรรมการมอบหมายมีอำนาจ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สั่งด้วยวาจา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หรือเป็นหนังสือให้ระงับการออกอากาศรายการนั้น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ได้ทันที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และให้คณะกรรมการสอบสวนข้อเท็จจริงกรณีดังกล่าว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โดยพลัน</a:t>
            </a:r>
            <a:endParaRPr lang="en-US" b="1" u="sng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ในกรณีที่คณะกรรมการสอบสวนแล้วเห็นว่าการกระทำดังกล่าวเกิดจากการละเลยของผู้รับใบอนุญาตจริง ให้คณะกรรมการมีอำนาจสั่งให้ผู้รับใบอนุญาตดำเนินการแก้ไขตามที่สมควร หรือ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อาจพักใช้หรือเพิกถอนใบอนุญาต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ก็ได้</a:t>
            </a:r>
          </a:p>
          <a:p>
            <a:r>
              <a:rPr lang="th-TH" b="1" dirty="0" smtClean="0">
                <a:solidFill>
                  <a:srgbClr val="005DA2"/>
                </a:solidFill>
                <a:latin typeface="TH SarabunPSK" pitchFamily="34" charset="-34"/>
                <a:cs typeface="TH SarabunPSK" pitchFamily="34" charset="-34"/>
              </a:rPr>
              <a:t>ฝ่าฝืนหรือไม่ปฏิบัติตามคำสั่งของคณะกรรมการมาตรา ๓๗ วรรคหนึ่ง ต้องระวางโทษปรับทางปกครองชั้น ๒</a:t>
            </a:r>
            <a:endParaRPr lang="en-US" b="1" dirty="0" smtClean="0">
              <a:solidFill>
                <a:srgbClr val="005DA2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มาตรา ๓๙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หมวด ๓ การส่งเสริมและควบคุมจริยธรรมแห่งวิชาชีพ และการคุ้มครองผู้เสียหายจากการประกอบกิจการกระจายเสียงและกิจการโทรทัศน์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ให้คณะกรรมการดำเนินการส่งเสริมการรวมกลุ่ม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ของผู้รับใบอนุญาต ผู้ผลิตรายการ และผู้ประกอบวิชาชีพสื่อสารมวลชนที่เกี่ยวกับกิจการกระจายเสียงและกิจการโทรทัศน์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เป็นองค์กรในรูปแบบต่าง ๆ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เพื่อทำหน้าที่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ดทำมาตรฐานทางจริยธรรมของการประกอบอาชีพหรือวิชาชีพและควบคุมการประกอบอาชีพหรือวิชาชีพกันเองภายใต้มาตรฐานทางจริยธรรม</a:t>
            </a:r>
            <a:endParaRPr lang="en-US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การจัดทำมาตรฐานทางจริยธรรมขององค์กรตามวรรคหนึ่ง ต้องคำนึงถึงการคุ้มครองการได้รับรู้ข้อมูลข่าวสารสาธารณะของประชาชน และการคุ้มครองผู้บริโภคจากการประกอบกิจการกระจายเสียงและกิจการโทรทัศน์ รวมทั้งการคุ้มครองสิทธิและเสรีภาพของผู้ประกอบอาชีพและวิชาชีพขององค์กร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ในการควบคุมการประกอบอาชีพหรือวิชาชีพขององค์กรตามวรรคหนึ่ง ให้แต่ละองค์กรตามวรรคหนึ่ง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ดตั้งคณะกรรมการควบคุมจริยธรรมขึ้นโดยมีองค์ประกอบและให้คำนึงถึงสัดส่วนที่เหมาะสมระหว่างผู้ประกอบอาชีพและวิชาชีพ นักวิชาการ และผู้ทรงคุณวุฒิภายนอก</a:t>
            </a:r>
            <a:endParaRPr lang="en-US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องค์กรตามวรรคหนึ่งที่มีการจัดทำมาตรฐานทางจริยธรรม คณะกรรมการอาจให้การส่งเสริมจากกองทุนตามมาตรา ๕๒ ก็ได้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มาตรา ๔๐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หมวด ๓ การส่งเสริมและควบคุมจริยธรรมแห่งวิชาชีพ และการคุ้มครองผู้เสียหายจากการประกอบกิจการกระจายเสียงและกิจการโทรทัศน์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ผู้ที่ได้รับความเสียหายเนื่องจากรายการที่ออกอากาศเป็นเท็จหรือละเมิดสิทธิ เสรีภาพ เกียรติยศ ชื่อเสียง สิทธิในครอบครัว หรือความเป็นอยู่ส่วนตัวของบุคคล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อาจร้องเรียนต่อคณะกรรมการ </a:t>
            </a:r>
            <a:endParaRPr lang="en-US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ให้คณะกรรมการ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ส่งเรื่องพร้อมความเห็นของคณะกรรมการให้องค์กรควบคุมการประกอบอาชีพหรือวิชาชีพตามมาตรา ๓๙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เพื่อให้ดำเนินการเยียวยาให้แก่ผู้เสียหายโดยเร็ว และให้คณะกรรมการติดตามผลการดำเนินการขององค์กรควบคุมการประกอบอาชีพหรือวิชาชีพตามมาตรา ๓๙ เมื่อองค์กรควบคุมการประกอบอาชีพหรือวิชาชีพตามมาตรา ๓๙ ได้แจ้งผลการดำเนินการให้คณะกรรมการทราบแล้ว ให้แจ้งผู้ร้องเรียนทราบผลการดำเนินการโดยเร็ว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ผลการดำเนินการในหมวดนี้ ให้เป็นส่วนหนึ่งของการดำเนินการตามมาตรา ๕๑ (๑)   </a:t>
            </a:r>
            <a:r>
              <a:rPr lang="en-US" b="1" dirty="0" smtClean="0">
                <a:solidFill>
                  <a:srgbClr val="005DA2"/>
                </a:solidFill>
                <a:latin typeface="TH SarabunPSK" pitchFamily="34" charset="-34"/>
                <a:cs typeface="TH SarabunPSK" pitchFamily="34" charset="-34"/>
              </a:rPr>
              <a:t>* </a:t>
            </a:r>
            <a:r>
              <a:rPr lang="th-TH" b="1" dirty="0" smtClean="0">
                <a:solidFill>
                  <a:srgbClr val="005DA2"/>
                </a:solidFill>
                <a:latin typeface="TH SarabunPSK" pitchFamily="34" charset="-34"/>
                <a:cs typeface="TH SarabunPSK" pitchFamily="34" charset="-34"/>
              </a:rPr>
              <a:t>การประเมิน </a:t>
            </a:r>
            <a:r>
              <a:rPr lang="en-US" b="1" dirty="0" smtClean="0">
                <a:solidFill>
                  <a:srgbClr val="005DA2"/>
                </a:solidFill>
                <a:latin typeface="TH SarabunPSK" pitchFamily="34" charset="-34"/>
                <a:cs typeface="TH SarabunPSK" pitchFamily="34" charset="-34"/>
              </a:rPr>
              <a:t>*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กรอบแนวคิด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Conceptual Framework) </a:t>
            </a:r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คณะกรรมการปฏิรูปกฎหมาย 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เรื่อง การส่งเสริมและการกำกับดูแลจริยธรรมแห่งวิชาชีพสื่อสารมวลชน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824</TotalTime>
  <Words>2865</Words>
  <Application>Microsoft Office PowerPoint</Application>
  <PresentationFormat>แบบจอกว้าง</PresentationFormat>
  <Paragraphs>299</Paragraphs>
  <Slides>22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8" baseType="lpstr">
      <vt:lpstr>Angsana New</vt:lpstr>
      <vt:lpstr>Arial</vt:lpstr>
      <vt:lpstr>Cordia New</vt:lpstr>
      <vt:lpstr>Garamond</vt:lpstr>
      <vt:lpstr>TH SarabunPSK</vt:lpstr>
      <vt:lpstr>ชีวภาพ</vt:lpstr>
      <vt:lpstr> New media self - regulation  for citizen self-determination</vt:lpstr>
      <vt:lpstr>ข้อเสนอการกำกับกิจการและการกำกับดูแลกันเองของไทย </vt:lpstr>
      <vt:lpstr>ประเด็นด้านการกำกับดูแล</vt:lpstr>
      <vt:lpstr>ความเป็นมาการกำกับดูแลสื่อในประเทศไทย</vt:lpstr>
      <vt:lpstr>พรบ.การประกอบกิจการกระจายเสียงและกิจการโทรทัศน์ พ.ศ. ๒๕๕๑</vt:lpstr>
      <vt:lpstr>มาตรา ๓๗  หมวด ๒ รายการของกิจการกระจายเสียงและกิจการโทรทัศน์ </vt:lpstr>
      <vt:lpstr>มาตรา ๓๙  หมวด ๓ การส่งเสริมและควบคุมจริยธรรมแห่งวิชาชีพ และการคุ้มครองผู้เสียหายจากการประกอบกิจการกระจายเสียงและกิจการโทรทัศน์ </vt:lpstr>
      <vt:lpstr>มาตรา ๔๐  หมวด ๓ การส่งเสริมและควบคุมจริยธรรมแห่งวิชาชีพ และการคุ้มครองผู้เสียหายจากการประกอบกิจการกระจายเสียงและกิจการโทรทัศน์  </vt:lpstr>
      <vt:lpstr>กรอบแนวคิด (Conceptual Framework)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สรุปแนวคิดหลัก : การออกแบบกลไกต่างๆ</vt:lpstr>
      <vt:lpstr>วาระปฏิรูปของ สปช. กับ ผลการศึกษา</vt:lpstr>
      <vt:lpstr>มาตรา ๔๙ (ร่างรัฐธรรมนูญฯ) : กำกับดูแลสื่อ</vt:lpstr>
      <vt:lpstr>มาตรา ๕๐ (ร่างรัฐธรรมนูญ) : กำกับกิจการ</vt:lpstr>
      <vt:lpstr>เวทีรับฟังความคิดเห็น ๑๕ มิถุนายน ๒๕๕๘</vt:lpstr>
      <vt:lpstr>ข้อเสนอแนะงานวิจัยที่น่าสนใจ ๒๔ กรกฎาคม ๒๕๕๘</vt:lpstr>
      <vt:lpstr>ประเด็นวันนี้</vt:lpstr>
      <vt:lpstr>แนวทางการกำกับดูแลสื่อของ สปช.</vt:lpstr>
      <vt:lpstr>แนวทางการกำกับดูแล (สภาปฏิรูปแห่งชาติ)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media self - regulation  for citizen self-determination</dc:title>
  <dc:creator>Suwanna Sombatraksasook</dc:creator>
  <cp:lastModifiedBy>Suwanna Sombatraksasook</cp:lastModifiedBy>
  <cp:revision>82</cp:revision>
  <dcterms:created xsi:type="dcterms:W3CDTF">2015-07-18T05:55:09Z</dcterms:created>
  <dcterms:modified xsi:type="dcterms:W3CDTF">2015-07-24T04:47:02Z</dcterms:modified>
</cp:coreProperties>
</file>