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082" autoAdjust="0"/>
  </p:normalViewPr>
  <p:slideViewPr>
    <p:cSldViewPr>
      <p:cViewPr varScale="1">
        <p:scale>
          <a:sx n="21" d="100"/>
          <a:sy n="21" d="100"/>
        </p:scale>
        <p:origin x="-2334" y="-90"/>
      </p:cViewPr>
      <p:guideLst>
        <p:guide orient="horz" pos="2160"/>
        <p:guide pos="2880"/>
      </p:guideLst>
    </p:cSldViewPr>
  </p:slideViewPr>
  <p:notesTextViewPr>
    <p:cViewPr>
      <p:scale>
        <a:sx n="100" d="100"/>
        <a:sy n="100" d="100"/>
      </p:scale>
      <p:origin x="0" y="158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00" tIns="45700" rIns="91400"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pPr marL="0" lvl="0" indent="0">
                <a:spcBef>
                  <a:spcPts val="0"/>
                </a:spcBef>
                <a:buClr>
                  <a:schemeClr val="dk1"/>
                </a:buClr>
                <a:buSzPct val="25000"/>
                <a:buFont typeface="Arial"/>
                <a:buNone/>
              </a:pPr>
              <a:t>‹#›</a:t>
            </a:fld>
            <a:endParaRPr lang="en-US"/>
          </a:p>
        </p:txBody>
      </p:sp>
    </p:spTree>
  </p:cSld>
  <p:clrMap bg1="lt1" tx1="dk1" bg2="dk2" tx2="lt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Arial"/>
              <a:buNone/>
            </a:pPr>
            <a:r>
              <a:rPr lang="en-US" sz="1100" dirty="0" err="1">
                <a:solidFill>
                  <a:schemeClr val="dk1"/>
                </a:solidFill>
              </a:rPr>
              <a:t>한국은</a:t>
            </a:r>
            <a:r>
              <a:rPr lang="en-US" sz="1100" dirty="0">
                <a:solidFill>
                  <a:schemeClr val="dk1"/>
                </a:solidFill>
              </a:rPr>
              <a:t> </a:t>
            </a:r>
            <a:r>
              <a:rPr lang="en-US" sz="1100" dirty="0" err="1">
                <a:solidFill>
                  <a:schemeClr val="dk1"/>
                </a:solidFill>
              </a:rPr>
              <a:t>지난</a:t>
            </a:r>
            <a:r>
              <a:rPr lang="en-US" sz="1100" dirty="0">
                <a:solidFill>
                  <a:schemeClr val="dk1"/>
                </a:solidFill>
              </a:rPr>
              <a:t> 30년간 (1987이후) </a:t>
            </a:r>
            <a:r>
              <a:rPr lang="en-US" sz="1100" dirty="0" err="1">
                <a:solidFill>
                  <a:schemeClr val="dk1"/>
                </a:solidFill>
              </a:rPr>
              <a:t>급격한</a:t>
            </a:r>
            <a:r>
              <a:rPr lang="en-US" sz="1100" dirty="0">
                <a:solidFill>
                  <a:schemeClr val="dk1"/>
                </a:solidFill>
              </a:rPr>
              <a:t> </a:t>
            </a:r>
            <a:r>
              <a:rPr lang="en-US" sz="1100" dirty="0" err="1">
                <a:solidFill>
                  <a:schemeClr val="dk1"/>
                </a:solidFill>
              </a:rPr>
              <a:t>정치적</a:t>
            </a:r>
            <a:r>
              <a:rPr lang="en-US" sz="1100" dirty="0">
                <a:solidFill>
                  <a:schemeClr val="dk1"/>
                </a:solidFill>
              </a:rPr>
              <a:t> </a:t>
            </a:r>
            <a:r>
              <a:rPr lang="en-US" sz="1100" dirty="0" err="1">
                <a:solidFill>
                  <a:schemeClr val="dk1"/>
                </a:solidFill>
              </a:rPr>
              <a:t>변화</a:t>
            </a:r>
            <a:r>
              <a:rPr lang="en-US" sz="1100" dirty="0">
                <a:solidFill>
                  <a:schemeClr val="dk1"/>
                </a:solidFill>
              </a:rPr>
              <a:t>, </a:t>
            </a:r>
            <a:r>
              <a:rPr lang="en-US" sz="1100" dirty="0" err="1">
                <a:solidFill>
                  <a:schemeClr val="dk1"/>
                </a:solidFill>
              </a:rPr>
              <a:t>미디어의</a:t>
            </a:r>
            <a:r>
              <a:rPr lang="en-US" sz="1100" dirty="0">
                <a:solidFill>
                  <a:schemeClr val="dk1"/>
                </a:solidFill>
              </a:rPr>
              <a:t> </a:t>
            </a:r>
            <a:r>
              <a:rPr lang="en-US" sz="1100" dirty="0" err="1">
                <a:solidFill>
                  <a:schemeClr val="dk1"/>
                </a:solidFill>
              </a:rPr>
              <a:t>변화를</a:t>
            </a:r>
            <a:r>
              <a:rPr lang="en-US" sz="1100" dirty="0">
                <a:solidFill>
                  <a:schemeClr val="dk1"/>
                </a:solidFill>
              </a:rPr>
              <a:t> </a:t>
            </a:r>
            <a:r>
              <a:rPr lang="en-US" sz="1100" dirty="0" err="1">
                <a:solidFill>
                  <a:schemeClr val="dk1"/>
                </a:solidFill>
              </a:rPr>
              <a:t>경험</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이 </a:t>
            </a:r>
            <a:r>
              <a:rPr lang="en-US" sz="1100" dirty="0" err="1">
                <a:solidFill>
                  <a:schemeClr val="dk1"/>
                </a:solidFill>
              </a:rPr>
              <a:t>회의의</a:t>
            </a:r>
            <a:r>
              <a:rPr lang="en-US" sz="1100" dirty="0">
                <a:solidFill>
                  <a:schemeClr val="dk1"/>
                </a:solidFill>
              </a:rPr>
              <a:t> </a:t>
            </a:r>
            <a:r>
              <a:rPr lang="en-US" sz="1100" dirty="0" err="1">
                <a:solidFill>
                  <a:schemeClr val="dk1"/>
                </a:solidFill>
              </a:rPr>
              <a:t>주제와</a:t>
            </a:r>
            <a:r>
              <a:rPr lang="en-US" sz="1100" dirty="0">
                <a:solidFill>
                  <a:schemeClr val="dk1"/>
                </a:solidFill>
              </a:rPr>
              <a:t> </a:t>
            </a:r>
            <a:r>
              <a:rPr lang="en-US" sz="1100" dirty="0" err="1">
                <a:solidFill>
                  <a:schemeClr val="dk1"/>
                </a:solidFill>
              </a:rPr>
              <a:t>연관해서</a:t>
            </a:r>
            <a:r>
              <a:rPr lang="en-US" sz="1100" dirty="0">
                <a:solidFill>
                  <a:schemeClr val="dk1"/>
                </a:solidFill>
              </a:rPr>
              <a:t> </a:t>
            </a:r>
            <a:r>
              <a:rPr lang="en-US" sz="1100" dirty="0" err="1">
                <a:solidFill>
                  <a:schemeClr val="dk1"/>
                </a:solidFill>
              </a:rPr>
              <a:t>보자면</a:t>
            </a:r>
            <a:r>
              <a:rPr lang="en-US" sz="1100" dirty="0">
                <a:solidFill>
                  <a:schemeClr val="dk1"/>
                </a:solidFill>
              </a:rPr>
              <a:t>, </a:t>
            </a:r>
            <a:r>
              <a:rPr lang="en-US" sz="1100" dirty="0" err="1">
                <a:solidFill>
                  <a:schemeClr val="dk1"/>
                </a:solidFill>
              </a:rPr>
              <a:t>다채널과</a:t>
            </a:r>
            <a:r>
              <a:rPr lang="en-US" sz="1100" dirty="0">
                <a:solidFill>
                  <a:schemeClr val="dk1"/>
                </a:solidFill>
              </a:rPr>
              <a:t> </a:t>
            </a:r>
            <a:r>
              <a:rPr lang="en-US" sz="1100" dirty="0" err="1">
                <a:solidFill>
                  <a:schemeClr val="dk1"/>
                </a:solidFill>
              </a:rPr>
              <a:t>융합</a:t>
            </a:r>
            <a:r>
              <a:rPr lang="en-US" sz="1100" dirty="0">
                <a:solidFill>
                  <a:schemeClr val="dk1"/>
                </a:solidFill>
              </a:rPr>
              <a:t> </a:t>
            </a:r>
            <a:r>
              <a:rPr lang="en-US" sz="1100" dirty="0" err="1">
                <a:solidFill>
                  <a:schemeClr val="dk1"/>
                </a:solidFill>
              </a:rPr>
              <a:t>상황의</a:t>
            </a:r>
            <a:r>
              <a:rPr lang="en-US" sz="1100" dirty="0">
                <a:solidFill>
                  <a:schemeClr val="dk1"/>
                </a:solidFill>
              </a:rPr>
              <a:t> </a:t>
            </a:r>
            <a:r>
              <a:rPr lang="en-US" sz="1100" dirty="0" err="1">
                <a:solidFill>
                  <a:schemeClr val="dk1"/>
                </a:solidFill>
              </a:rPr>
              <a:t>도래가</a:t>
            </a:r>
            <a:r>
              <a:rPr lang="en-US" sz="1100" dirty="0">
                <a:solidFill>
                  <a:schemeClr val="dk1"/>
                </a:solidFill>
              </a:rPr>
              <a:t> </a:t>
            </a:r>
            <a:r>
              <a:rPr lang="en-US" sz="1100" dirty="0" err="1">
                <a:solidFill>
                  <a:schemeClr val="dk1"/>
                </a:solidFill>
              </a:rPr>
              <a:t>중요</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err="1">
                <a:solidFill>
                  <a:schemeClr val="dk1"/>
                </a:solidFill>
              </a:rPr>
              <a:t>다채널은</a:t>
            </a:r>
            <a:r>
              <a:rPr lang="en-US" sz="1100" dirty="0">
                <a:solidFill>
                  <a:schemeClr val="dk1"/>
                </a:solidFill>
              </a:rPr>
              <a:t> 90년대 </a:t>
            </a:r>
            <a:r>
              <a:rPr lang="en-US" sz="1100" dirty="0" err="1">
                <a:solidFill>
                  <a:schemeClr val="dk1"/>
                </a:solidFill>
              </a:rPr>
              <a:t>중반</a:t>
            </a:r>
            <a:r>
              <a:rPr lang="en-US" sz="1100" dirty="0">
                <a:solidFill>
                  <a:schemeClr val="dk1"/>
                </a:solidFill>
              </a:rPr>
              <a:t> </a:t>
            </a:r>
            <a:r>
              <a:rPr lang="en-US" sz="1100" dirty="0" err="1">
                <a:solidFill>
                  <a:schemeClr val="dk1"/>
                </a:solidFill>
              </a:rPr>
              <a:t>케이블</a:t>
            </a:r>
            <a:r>
              <a:rPr lang="en-US" sz="1100" dirty="0">
                <a:solidFill>
                  <a:schemeClr val="dk1"/>
                </a:solidFill>
              </a:rPr>
              <a:t> </a:t>
            </a:r>
            <a:r>
              <a:rPr lang="en-US" sz="1100" dirty="0" err="1">
                <a:solidFill>
                  <a:schemeClr val="dk1"/>
                </a:solidFill>
              </a:rPr>
              <a:t>TV의</a:t>
            </a:r>
            <a:r>
              <a:rPr lang="en-US" sz="1100" dirty="0">
                <a:solidFill>
                  <a:schemeClr val="dk1"/>
                </a:solidFill>
              </a:rPr>
              <a:t> </a:t>
            </a:r>
            <a:r>
              <a:rPr lang="en-US" sz="1100" dirty="0" err="1">
                <a:solidFill>
                  <a:schemeClr val="dk1"/>
                </a:solidFill>
              </a:rPr>
              <a:t>등장</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err="1">
                <a:solidFill>
                  <a:schemeClr val="dk1"/>
                </a:solidFill>
              </a:rPr>
              <a:t>융합은</a:t>
            </a:r>
            <a:r>
              <a:rPr lang="en-US" sz="1100" dirty="0">
                <a:solidFill>
                  <a:schemeClr val="dk1"/>
                </a:solidFill>
              </a:rPr>
              <a:t> 90년대 </a:t>
            </a:r>
            <a:r>
              <a:rPr lang="en-US" sz="1100" dirty="0" err="1">
                <a:solidFill>
                  <a:schemeClr val="dk1"/>
                </a:solidFill>
              </a:rPr>
              <a:t>중반</a:t>
            </a:r>
            <a:r>
              <a:rPr lang="en-US" sz="1100" dirty="0">
                <a:solidFill>
                  <a:schemeClr val="dk1"/>
                </a:solidFill>
              </a:rPr>
              <a:t> </a:t>
            </a:r>
            <a:r>
              <a:rPr lang="en-US" sz="1100" dirty="0" err="1">
                <a:solidFill>
                  <a:schemeClr val="dk1"/>
                </a:solidFill>
              </a:rPr>
              <a:t>인터넷부터</a:t>
            </a:r>
            <a:r>
              <a:rPr lang="en-US" sz="1100" dirty="0">
                <a:solidFill>
                  <a:schemeClr val="dk1"/>
                </a:solidFill>
              </a:rPr>
              <a:t> </a:t>
            </a:r>
            <a:r>
              <a:rPr lang="en-US" sz="1100" dirty="0" err="1">
                <a:solidFill>
                  <a:schemeClr val="dk1"/>
                </a:solidFill>
              </a:rPr>
              <a:t>시작</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err="1">
                <a:solidFill>
                  <a:schemeClr val="dk1"/>
                </a:solidFill>
              </a:rPr>
              <a:t>본격적인</a:t>
            </a:r>
            <a:r>
              <a:rPr lang="en-US" sz="1100" dirty="0">
                <a:solidFill>
                  <a:schemeClr val="dk1"/>
                </a:solidFill>
              </a:rPr>
              <a:t> </a:t>
            </a:r>
            <a:r>
              <a:rPr lang="en-US" sz="1100" dirty="0" err="1">
                <a:solidFill>
                  <a:schemeClr val="dk1"/>
                </a:solidFill>
              </a:rPr>
              <a:t>논쟁은</a:t>
            </a:r>
            <a:r>
              <a:rPr lang="en-US" sz="1100" dirty="0">
                <a:solidFill>
                  <a:schemeClr val="dk1"/>
                </a:solidFill>
              </a:rPr>
              <a:t> </a:t>
            </a:r>
            <a:r>
              <a:rPr lang="en-US" sz="1100" dirty="0" err="1">
                <a:solidFill>
                  <a:schemeClr val="dk1"/>
                </a:solidFill>
              </a:rPr>
              <a:t>IPTV로</a:t>
            </a:r>
            <a:r>
              <a:rPr lang="en-US" sz="1100" dirty="0">
                <a:solidFill>
                  <a:schemeClr val="dk1"/>
                </a:solidFill>
              </a:rPr>
              <a:t> </a:t>
            </a:r>
            <a:r>
              <a:rPr lang="en-US" sz="1100" dirty="0" err="1">
                <a:solidFill>
                  <a:schemeClr val="dk1"/>
                </a:solidFill>
              </a:rPr>
              <a:t>시작</a:t>
            </a:r>
            <a:r>
              <a:rPr lang="en-US" sz="1100" dirty="0">
                <a:solidFill>
                  <a:schemeClr val="dk1"/>
                </a:solidFill>
              </a:rPr>
              <a:t>. </a:t>
            </a:r>
            <a:r>
              <a:rPr lang="en-US" sz="1100" dirty="0" err="1">
                <a:solidFill>
                  <a:schemeClr val="dk1"/>
                </a:solidFill>
              </a:rPr>
              <a:t>이후</a:t>
            </a:r>
            <a:r>
              <a:rPr lang="en-US" sz="1100" dirty="0">
                <a:solidFill>
                  <a:schemeClr val="dk1"/>
                </a:solidFill>
              </a:rPr>
              <a:t> </a:t>
            </a:r>
            <a:r>
              <a:rPr lang="en-US" sz="1100" dirty="0" err="1">
                <a:solidFill>
                  <a:schemeClr val="dk1"/>
                </a:solidFill>
              </a:rPr>
              <a:t>방통위</a:t>
            </a:r>
            <a:r>
              <a:rPr lang="en-US" sz="1100" dirty="0">
                <a:solidFill>
                  <a:schemeClr val="dk1"/>
                </a:solidFill>
              </a:rPr>
              <a:t> </a:t>
            </a:r>
            <a:r>
              <a:rPr lang="en-US" sz="1100" dirty="0" err="1">
                <a:solidFill>
                  <a:schemeClr val="dk1"/>
                </a:solidFill>
              </a:rPr>
              <a:t>구성</a:t>
            </a:r>
            <a:r>
              <a:rPr lang="en-US" sz="1100" dirty="0">
                <a:solidFill>
                  <a:schemeClr val="dk1"/>
                </a:solidFill>
              </a:rPr>
              <a:t>. </a:t>
            </a:r>
            <a:r>
              <a:rPr lang="en-US" sz="1100" dirty="0" err="1">
                <a:solidFill>
                  <a:schemeClr val="dk1"/>
                </a:solidFill>
              </a:rPr>
              <a:t>방통기본법</a:t>
            </a:r>
            <a:r>
              <a:rPr lang="en-US" sz="1100" dirty="0">
                <a:solidFill>
                  <a:schemeClr val="dk1"/>
                </a:solidFill>
              </a:rPr>
              <a:t> </a:t>
            </a:r>
            <a:r>
              <a:rPr lang="en-US" sz="1100" dirty="0" err="1">
                <a:solidFill>
                  <a:schemeClr val="dk1"/>
                </a:solidFill>
              </a:rPr>
              <a:t>제정</a:t>
            </a:r>
            <a:r>
              <a:rPr lang="en-US" sz="1100" dirty="0">
                <a:solidFill>
                  <a:schemeClr val="dk1"/>
                </a:solidFill>
              </a:rPr>
              <a:t>. </a:t>
            </a:r>
            <a:r>
              <a:rPr lang="en-US" sz="1100" dirty="0" err="1">
                <a:solidFill>
                  <a:schemeClr val="dk1"/>
                </a:solidFill>
              </a:rPr>
              <a:t>기타</a:t>
            </a:r>
            <a:r>
              <a:rPr lang="en-US" sz="1100" dirty="0">
                <a:solidFill>
                  <a:schemeClr val="dk1"/>
                </a:solidFill>
              </a:rPr>
              <a:t> </a:t>
            </a:r>
            <a:r>
              <a:rPr lang="en-US" sz="1100" dirty="0" err="1">
                <a:solidFill>
                  <a:schemeClr val="dk1"/>
                </a:solidFill>
              </a:rPr>
              <a:t>융합법제</a:t>
            </a:r>
            <a:r>
              <a:rPr lang="en-US" sz="1100" dirty="0">
                <a:solidFill>
                  <a:schemeClr val="dk1"/>
                </a:solidFill>
              </a:rPr>
              <a:t> </a:t>
            </a:r>
            <a:r>
              <a:rPr lang="en-US" sz="1100" dirty="0" err="1">
                <a:solidFill>
                  <a:schemeClr val="dk1"/>
                </a:solidFill>
              </a:rPr>
              <a:t>정비중</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a:t>
            </a:r>
            <a:r>
              <a:rPr lang="en-US" sz="1100" dirty="0" err="1">
                <a:solidFill>
                  <a:schemeClr val="dk1"/>
                </a:solidFill>
              </a:rPr>
              <a:t>현정부</a:t>
            </a:r>
            <a:r>
              <a:rPr lang="en-US" sz="1100" dirty="0">
                <a:solidFill>
                  <a:schemeClr val="dk1"/>
                </a:solidFill>
              </a:rPr>
              <a:t> </a:t>
            </a:r>
            <a:r>
              <a:rPr lang="en-US" sz="1100" dirty="0" err="1">
                <a:solidFill>
                  <a:schemeClr val="dk1"/>
                </a:solidFill>
              </a:rPr>
              <a:t>들어서</a:t>
            </a:r>
            <a:r>
              <a:rPr lang="en-US" sz="1100" dirty="0">
                <a:solidFill>
                  <a:schemeClr val="dk1"/>
                </a:solidFill>
              </a:rPr>
              <a:t> </a:t>
            </a:r>
            <a:r>
              <a:rPr lang="en-US" sz="1100" dirty="0" err="1">
                <a:solidFill>
                  <a:schemeClr val="dk1"/>
                </a:solidFill>
              </a:rPr>
              <a:t>업무는</a:t>
            </a:r>
            <a:r>
              <a:rPr lang="en-US" sz="1100" dirty="0">
                <a:solidFill>
                  <a:schemeClr val="dk1"/>
                </a:solidFill>
              </a:rPr>
              <a:t> </a:t>
            </a:r>
            <a:r>
              <a:rPr lang="en-US" sz="1100" dirty="0" err="1">
                <a:solidFill>
                  <a:schemeClr val="dk1"/>
                </a:solidFill>
              </a:rPr>
              <a:t>방통위와</a:t>
            </a:r>
            <a:r>
              <a:rPr lang="en-US" sz="1100" dirty="0">
                <a:solidFill>
                  <a:schemeClr val="dk1"/>
                </a:solidFill>
              </a:rPr>
              <a:t> </a:t>
            </a:r>
            <a:r>
              <a:rPr lang="en-US" sz="1100" dirty="0" err="1">
                <a:solidFill>
                  <a:schemeClr val="dk1"/>
                </a:solidFill>
              </a:rPr>
              <a:t>미래부로</a:t>
            </a:r>
            <a:r>
              <a:rPr lang="en-US" sz="1100" dirty="0">
                <a:solidFill>
                  <a:schemeClr val="dk1"/>
                </a:solidFill>
              </a:rPr>
              <a:t> </a:t>
            </a:r>
            <a:r>
              <a:rPr lang="en-US" sz="1100" dirty="0" err="1">
                <a:solidFill>
                  <a:schemeClr val="dk1"/>
                </a:solidFill>
              </a:rPr>
              <a:t>나뉘어짐</a:t>
            </a:r>
            <a:r>
              <a:rPr lang="en-US" sz="1100" dirty="0">
                <a:solidFill>
                  <a:schemeClr val="dk1"/>
                </a:solidFill>
              </a:rPr>
              <a:t> – </a:t>
            </a:r>
            <a:r>
              <a:rPr lang="en-US" sz="1100" dirty="0" err="1">
                <a:solidFill>
                  <a:schemeClr val="dk1"/>
                </a:solidFill>
              </a:rPr>
              <a:t>수많은</a:t>
            </a:r>
            <a:r>
              <a:rPr lang="en-US" sz="1100" dirty="0">
                <a:solidFill>
                  <a:schemeClr val="dk1"/>
                </a:solidFill>
              </a:rPr>
              <a:t> </a:t>
            </a:r>
            <a:r>
              <a:rPr lang="en-US" sz="1100" dirty="0" err="1">
                <a:solidFill>
                  <a:schemeClr val="dk1"/>
                </a:solidFill>
              </a:rPr>
              <a:t>이슈들과</a:t>
            </a:r>
            <a:r>
              <a:rPr lang="en-US" sz="1100" dirty="0">
                <a:solidFill>
                  <a:schemeClr val="dk1"/>
                </a:solidFill>
              </a:rPr>
              <a:t> </a:t>
            </a:r>
            <a:r>
              <a:rPr lang="en-US" sz="1100" dirty="0" err="1">
                <a:solidFill>
                  <a:schemeClr val="dk1"/>
                </a:solidFill>
              </a:rPr>
              <a:t>입장들</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err="1">
                <a:solidFill>
                  <a:schemeClr val="dk1"/>
                </a:solidFill>
              </a:rPr>
              <a:t>오늘</a:t>
            </a:r>
            <a:r>
              <a:rPr lang="en-US" sz="1100" dirty="0">
                <a:solidFill>
                  <a:schemeClr val="dk1"/>
                </a:solidFill>
              </a:rPr>
              <a:t> </a:t>
            </a:r>
            <a:r>
              <a:rPr lang="en-US" sz="1100" dirty="0" err="1">
                <a:solidFill>
                  <a:schemeClr val="dk1"/>
                </a:solidFill>
              </a:rPr>
              <a:t>발표는</a:t>
            </a:r>
            <a:r>
              <a:rPr lang="en-US" sz="1100" dirty="0">
                <a:solidFill>
                  <a:schemeClr val="dk1"/>
                </a:solidFill>
              </a:rPr>
              <a:t> 이 </a:t>
            </a:r>
            <a:r>
              <a:rPr lang="en-US" sz="1100" dirty="0" err="1">
                <a:solidFill>
                  <a:schemeClr val="dk1"/>
                </a:solidFill>
              </a:rPr>
              <a:t>과정에</a:t>
            </a:r>
            <a:r>
              <a:rPr lang="en-US" sz="1100" dirty="0">
                <a:solidFill>
                  <a:schemeClr val="dk1"/>
                </a:solidFill>
              </a:rPr>
              <a:t> </a:t>
            </a:r>
            <a:r>
              <a:rPr lang="en-US" sz="1100" dirty="0" err="1">
                <a:solidFill>
                  <a:schemeClr val="dk1"/>
                </a:solidFill>
              </a:rPr>
              <a:t>대한</a:t>
            </a:r>
            <a:r>
              <a:rPr lang="en-US" sz="1100" dirty="0">
                <a:solidFill>
                  <a:schemeClr val="dk1"/>
                </a:solidFill>
              </a:rPr>
              <a:t> </a:t>
            </a:r>
            <a:r>
              <a:rPr lang="en-US" sz="1100" dirty="0" err="1">
                <a:solidFill>
                  <a:schemeClr val="dk1"/>
                </a:solidFill>
              </a:rPr>
              <a:t>성찰</a:t>
            </a:r>
            <a:r>
              <a:rPr lang="en-US" sz="1100" dirty="0">
                <a:solidFill>
                  <a:schemeClr val="dk1"/>
                </a:solidFill>
              </a:rPr>
              <a:t>, 그 </a:t>
            </a:r>
            <a:r>
              <a:rPr lang="en-US" sz="1100" dirty="0" err="1">
                <a:solidFill>
                  <a:schemeClr val="dk1"/>
                </a:solidFill>
              </a:rPr>
              <a:t>성과와</a:t>
            </a:r>
            <a:r>
              <a:rPr lang="en-US" sz="1100" dirty="0">
                <a:solidFill>
                  <a:schemeClr val="dk1"/>
                </a:solidFill>
              </a:rPr>
              <a:t> </a:t>
            </a:r>
            <a:r>
              <a:rPr lang="en-US" sz="1100" dirty="0" err="1">
                <a:solidFill>
                  <a:schemeClr val="dk1"/>
                </a:solidFill>
              </a:rPr>
              <a:t>한계를</a:t>
            </a:r>
            <a:r>
              <a:rPr lang="en-US" sz="1100" dirty="0">
                <a:solidFill>
                  <a:schemeClr val="dk1"/>
                </a:solidFill>
              </a:rPr>
              <a:t> </a:t>
            </a:r>
            <a:r>
              <a:rPr lang="en-US" sz="1100" dirty="0" err="1">
                <a:solidFill>
                  <a:schemeClr val="dk1"/>
                </a:solidFill>
              </a:rPr>
              <a:t>점검하고</a:t>
            </a:r>
            <a:r>
              <a:rPr lang="en-US" sz="1100" dirty="0">
                <a:solidFill>
                  <a:schemeClr val="dk1"/>
                </a:solidFill>
              </a:rPr>
              <a:t> </a:t>
            </a:r>
            <a:r>
              <a:rPr lang="en-US" sz="1100" dirty="0" err="1">
                <a:solidFill>
                  <a:schemeClr val="dk1"/>
                </a:solidFill>
              </a:rPr>
              <a:t>과제를</a:t>
            </a:r>
            <a:r>
              <a:rPr lang="en-US" sz="1100" dirty="0">
                <a:solidFill>
                  <a:schemeClr val="dk1"/>
                </a:solidFill>
              </a:rPr>
              <a:t> </a:t>
            </a:r>
            <a:r>
              <a:rPr lang="en-US" sz="1100" dirty="0" err="1">
                <a:solidFill>
                  <a:schemeClr val="dk1"/>
                </a:solidFill>
              </a:rPr>
              <a:t>우리</a:t>
            </a:r>
            <a:r>
              <a:rPr lang="en-US" sz="1100" dirty="0">
                <a:solidFill>
                  <a:schemeClr val="dk1"/>
                </a:solidFill>
              </a:rPr>
              <a:t> </a:t>
            </a:r>
            <a:r>
              <a:rPr lang="en-US" sz="1100" dirty="0" err="1">
                <a:solidFill>
                  <a:schemeClr val="dk1"/>
                </a:solidFill>
              </a:rPr>
              <a:t>맥락에서</a:t>
            </a:r>
            <a:r>
              <a:rPr lang="en-US" sz="1100" dirty="0">
                <a:solidFill>
                  <a:schemeClr val="dk1"/>
                </a:solidFill>
              </a:rPr>
              <a:t> </a:t>
            </a:r>
            <a:r>
              <a:rPr lang="en-US" sz="1100" dirty="0" err="1">
                <a:solidFill>
                  <a:schemeClr val="dk1"/>
                </a:solidFill>
              </a:rPr>
              <a:t>제안</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Significant changes for the past 30 years in Korea</a:t>
            </a:r>
          </a:p>
          <a:p>
            <a:pPr marL="0" marR="0" lvl="0" indent="0" algn="l" rtl="0">
              <a:spcBef>
                <a:spcPts val="0"/>
              </a:spcBef>
              <a:buClr>
                <a:schemeClr val="dk1"/>
              </a:buClr>
              <a:buSzPct val="100000"/>
              <a:buFont typeface="Arial"/>
              <a:buNone/>
            </a:pPr>
            <a:r>
              <a:rPr lang="en-US" sz="1100" dirty="0">
                <a:solidFill>
                  <a:schemeClr val="dk1"/>
                </a:solidFill>
              </a:rPr>
              <a:t>Concerning media, </a:t>
            </a:r>
            <a:r>
              <a:rPr lang="en-US" sz="1100" dirty="0" smtClean="0">
                <a:solidFill>
                  <a:schemeClr val="dk1"/>
                </a:solidFill>
              </a:rPr>
              <a:t>issue of </a:t>
            </a:r>
            <a:r>
              <a:rPr lang="en-US" sz="1100" dirty="0" err="1" smtClean="0">
                <a:solidFill>
                  <a:schemeClr val="dk1"/>
                </a:solidFill>
              </a:rPr>
              <a:t>multiplatforms</a:t>
            </a:r>
            <a:r>
              <a:rPr lang="en-US" sz="1100" dirty="0" smtClean="0">
                <a:solidFill>
                  <a:schemeClr val="dk1"/>
                </a:solidFill>
              </a:rPr>
              <a:t> </a:t>
            </a:r>
            <a:r>
              <a:rPr lang="en-US" sz="1100" dirty="0">
                <a:solidFill>
                  <a:schemeClr val="dk1"/>
                </a:solidFill>
              </a:rPr>
              <a:t>and convergence was one of the major </a:t>
            </a:r>
            <a:r>
              <a:rPr lang="en-US" sz="1100" dirty="0" smtClean="0">
                <a:solidFill>
                  <a:schemeClr val="dk1"/>
                </a:solidFill>
              </a:rPr>
              <a:t>changes</a:t>
            </a:r>
          </a:p>
          <a:p>
            <a:pPr marL="0" marR="0" lvl="0" indent="0" algn="l" rtl="0">
              <a:spcBef>
                <a:spcPts val="0"/>
              </a:spcBef>
              <a:buClr>
                <a:schemeClr val="dk1"/>
              </a:buClr>
              <a:buSzPct val="100000"/>
              <a:buFont typeface="Arial"/>
              <a:buNone/>
            </a:pP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Multi-channels : introduction of cable TV</a:t>
            </a:r>
          </a:p>
          <a:p>
            <a:pPr marL="0" marR="0" lvl="0" indent="0" algn="l" rtl="0">
              <a:spcBef>
                <a:spcPts val="0"/>
              </a:spcBef>
              <a:buClr>
                <a:schemeClr val="dk1"/>
              </a:buClr>
              <a:buSzPct val="100000"/>
              <a:buFont typeface="Arial"/>
              <a:buNone/>
            </a:pPr>
            <a:r>
              <a:rPr lang="en-US" sz="1100" dirty="0">
                <a:solidFill>
                  <a:schemeClr val="dk1"/>
                </a:solidFill>
              </a:rPr>
              <a:t>Convergence : middle of 1990s Internet -&gt; controversy regarding IPTV -&gt; legislation on IPTV (2007) -&gt; Broadcasting-telecommunication commission (Official English name is Korea Communications Commission, 2008) -&gt; Basic law on Broadcasting-telecommunication (2009) -&gt; to be continued...</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Today’s presentation is to offer a reflection on this process, provide a briefing of outcomes and limitations, and offer a proposal on important issues that should be tackled during convergence policy and law implementation</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Font typeface="Arial"/>
              <a:buNone/>
            </a:pPr>
            <a:endParaRPr sz="1200" dirty="0">
              <a:solidFill>
                <a:schemeClr val="dk1"/>
              </a:solidFill>
            </a:endParaRP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414" name="Shape 4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10</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56" name="Shape 4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11</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0" name="Shape 5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Arial"/>
              <a:buNone/>
            </a:pPr>
            <a:r>
              <a:rPr lang="en-US" sz="1100" dirty="0">
                <a:solidFill>
                  <a:schemeClr val="dk1"/>
                </a:solidFill>
              </a:rPr>
              <a:t>12-13</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--&gt; </a:t>
            </a:r>
            <a:r>
              <a:rPr lang="en-US" sz="1100" dirty="0" err="1">
                <a:solidFill>
                  <a:schemeClr val="dk1"/>
                </a:solidFill>
              </a:rPr>
              <a:t>현재</a:t>
            </a:r>
            <a:r>
              <a:rPr lang="en-US" sz="1100" dirty="0">
                <a:solidFill>
                  <a:schemeClr val="dk1"/>
                </a:solidFill>
              </a:rPr>
              <a:t> </a:t>
            </a:r>
            <a:r>
              <a:rPr lang="en-US" sz="1100" dirty="0" err="1">
                <a:solidFill>
                  <a:schemeClr val="dk1"/>
                </a:solidFill>
              </a:rPr>
              <a:t>전국적으로</a:t>
            </a:r>
            <a:r>
              <a:rPr lang="en-US" sz="1100" dirty="0">
                <a:solidFill>
                  <a:schemeClr val="dk1"/>
                </a:solidFill>
              </a:rPr>
              <a:t> 30여개 </a:t>
            </a:r>
            <a:r>
              <a:rPr lang="en-US" sz="1100" dirty="0" err="1">
                <a:solidFill>
                  <a:schemeClr val="dk1"/>
                </a:solidFill>
              </a:rPr>
              <a:t>미디어센터</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여기서</a:t>
            </a:r>
            <a:r>
              <a:rPr lang="en-US" sz="1100" dirty="0">
                <a:solidFill>
                  <a:schemeClr val="dk1"/>
                </a:solidFill>
              </a:rPr>
              <a:t> </a:t>
            </a:r>
            <a:r>
              <a:rPr lang="en-US" sz="1100" dirty="0" err="1">
                <a:solidFill>
                  <a:schemeClr val="dk1"/>
                </a:solidFill>
              </a:rPr>
              <a:t>우리는</a:t>
            </a:r>
            <a:r>
              <a:rPr lang="en-US" sz="1100" dirty="0">
                <a:solidFill>
                  <a:schemeClr val="dk1"/>
                </a:solidFill>
              </a:rPr>
              <a:t> 세 </a:t>
            </a:r>
            <a:r>
              <a:rPr lang="en-US" sz="1100" dirty="0" err="1">
                <a:solidFill>
                  <a:schemeClr val="dk1"/>
                </a:solidFill>
              </a:rPr>
              <a:t>번째</a:t>
            </a:r>
            <a:r>
              <a:rPr lang="en-US" sz="1100" dirty="0">
                <a:solidFill>
                  <a:schemeClr val="dk1"/>
                </a:solidFill>
              </a:rPr>
              <a:t> </a:t>
            </a:r>
            <a:r>
              <a:rPr lang="en-US" sz="1100" dirty="0" err="1">
                <a:solidFill>
                  <a:schemeClr val="dk1"/>
                </a:solidFill>
              </a:rPr>
              <a:t>주요한</a:t>
            </a:r>
            <a:r>
              <a:rPr lang="en-US" sz="1100" dirty="0">
                <a:solidFill>
                  <a:schemeClr val="dk1"/>
                </a:solidFill>
              </a:rPr>
              <a:t> </a:t>
            </a:r>
            <a:r>
              <a:rPr lang="en-US" sz="1100" dirty="0" err="1">
                <a:solidFill>
                  <a:schemeClr val="dk1"/>
                </a:solidFill>
              </a:rPr>
              <a:t>과제로</a:t>
            </a:r>
            <a:r>
              <a:rPr lang="en-US" sz="1100" dirty="0">
                <a:solidFill>
                  <a:schemeClr val="dk1"/>
                </a:solidFill>
              </a:rPr>
              <a:t> </a:t>
            </a:r>
            <a:r>
              <a:rPr lang="en-US" sz="1100" dirty="0" err="1">
                <a:solidFill>
                  <a:schemeClr val="dk1"/>
                </a:solidFill>
              </a:rPr>
              <a:t>지역성을</a:t>
            </a:r>
            <a:r>
              <a:rPr lang="en-US" sz="1100" dirty="0">
                <a:solidFill>
                  <a:schemeClr val="dk1"/>
                </a:solidFill>
              </a:rPr>
              <a:t> </a:t>
            </a:r>
            <a:r>
              <a:rPr lang="en-US" sz="1100" dirty="0" err="1">
                <a:solidFill>
                  <a:schemeClr val="dk1"/>
                </a:solidFill>
              </a:rPr>
              <a:t>언급할</a:t>
            </a:r>
            <a:r>
              <a:rPr lang="en-US" sz="1100" dirty="0">
                <a:solidFill>
                  <a:schemeClr val="dk1"/>
                </a:solidFill>
              </a:rPr>
              <a:t> 수 </a:t>
            </a:r>
            <a:r>
              <a:rPr lang="en-US" sz="1100" dirty="0" err="1">
                <a:solidFill>
                  <a:schemeClr val="dk1"/>
                </a:solidFill>
              </a:rPr>
              <a:t>있다</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err="1">
                <a:solidFill>
                  <a:schemeClr val="dk1"/>
                </a:solidFill>
              </a:rPr>
              <a:t>지역중심성</a:t>
            </a:r>
            <a:r>
              <a:rPr lang="en-US" sz="1100" dirty="0">
                <a:solidFill>
                  <a:schemeClr val="dk1"/>
                </a:solidFill>
              </a:rPr>
              <a:t>, </a:t>
            </a:r>
            <a:r>
              <a:rPr lang="en-US" sz="1100" dirty="0" err="1">
                <a:solidFill>
                  <a:schemeClr val="dk1"/>
                </a:solidFill>
              </a:rPr>
              <a:t>지역주민의</a:t>
            </a:r>
            <a:r>
              <a:rPr lang="en-US" sz="1100" dirty="0">
                <a:solidFill>
                  <a:schemeClr val="dk1"/>
                </a:solidFill>
              </a:rPr>
              <a:t> </a:t>
            </a:r>
            <a:r>
              <a:rPr lang="en-US" sz="1100" dirty="0" err="1">
                <a:solidFill>
                  <a:schemeClr val="dk1"/>
                </a:solidFill>
              </a:rPr>
              <a:t>자치와</a:t>
            </a:r>
            <a:r>
              <a:rPr lang="en-US" sz="1100" dirty="0">
                <a:solidFill>
                  <a:schemeClr val="dk1"/>
                </a:solidFill>
              </a:rPr>
              <a:t> </a:t>
            </a:r>
            <a:r>
              <a:rPr lang="en-US" sz="1100" dirty="0" err="1">
                <a:solidFill>
                  <a:schemeClr val="dk1"/>
                </a:solidFill>
              </a:rPr>
              <a:t>주권</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smtClean="0">
                <a:solidFill>
                  <a:schemeClr val="dk1"/>
                </a:solidFill>
              </a:rPr>
              <a:t>Since </a:t>
            </a:r>
            <a:r>
              <a:rPr lang="en-US" sz="1100" dirty="0">
                <a:solidFill>
                  <a:schemeClr val="dk1"/>
                </a:solidFill>
              </a:rPr>
              <a:t>we started, we and many local activists have spent tremendous energy implementing a similar infrastructure for media making in other cities of Korea. And now as of 2015 there are more than 30 local media centers. </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As you can see, a network has grown steadily, and even after 2009 when the last government regime launched </a:t>
            </a:r>
            <a:r>
              <a:rPr lang="en-US" sz="1100" dirty="0" smtClean="0">
                <a:solidFill>
                  <a:schemeClr val="dk1"/>
                </a:solidFill>
              </a:rPr>
              <a:t>and developed </a:t>
            </a:r>
            <a:r>
              <a:rPr lang="en-US" sz="1100" dirty="0">
                <a:solidFill>
                  <a:schemeClr val="dk1"/>
                </a:solidFill>
              </a:rPr>
              <a:t>a hostile position to citizen’s empowerment projects like these, activity has not ceased and under the current government, the infrastructure and network are still growing.</a:t>
            </a:r>
          </a:p>
          <a:p>
            <a:pPr marL="0" marR="0" lvl="0" indent="0" algn="l" rtl="0">
              <a:spcBef>
                <a:spcPts val="0"/>
              </a:spcBef>
              <a:buClr>
                <a:schemeClr val="dk1"/>
              </a:buClr>
              <a:buSzPct val="100000"/>
              <a:buFont typeface="Arial"/>
              <a:buNone/>
            </a:pPr>
            <a:r>
              <a:rPr lang="en-US" sz="1100" b="0" dirty="0">
                <a:solidFill>
                  <a:schemeClr val="dk1"/>
                </a:solidFill>
              </a:rPr>
              <a:t> </a:t>
            </a:r>
          </a:p>
          <a:p>
            <a:pPr fontAlgn="base" latinLnBrk="0"/>
            <a:r>
              <a:rPr lang="en-US" altLang="ko-KR" sz="1200" b="0" kern="1200" dirty="0" smtClean="0">
                <a:solidFill>
                  <a:schemeClr val="tx1"/>
                </a:solidFill>
                <a:latin typeface="+mn-lt"/>
                <a:ea typeface="+mn-ea"/>
                <a:cs typeface="+mn-cs"/>
              </a:rPr>
              <a:t>And also you can see here, an emphasis on independent media and community media are inseparable, and an emphasis on people's rights are strongly interconnected with the issue of locality.</a:t>
            </a:r>
          </a:p>
          <a:p>
            <a:pPr marL="0" marR="0" lvl="0" indent="0" algn="l" rtl="0">
              <a:spcBef>
                <a:spcPts val="0"/>
              </a:spcBef>
              <a:buClr>
                <a:schemeClr val="dk1"/>
              </a:buClr>
              <a:buSzPct val="100000"/>
              <a:buFont typeface="Arial"/>
              <a:buNone/>
            </a:pPr>
            <a:r>
              <a:rPr lang="en-US" sz="1100" dirty="0" smtClean="0">
                <a:solidFill>
                  <a:schemeClr val="dk1"/>
                </a:solidFill>
              </a:rPr>
              <a:t> </a:t>
            </a:r>
            <a:endParaRPr lang="en-US" sz="1100" dirty="0">
              <a:solidFill>
                <a:schemeClr val="dk1"/>
              </a:solidFill>
            </a:endParaRPr>
          </a:p>
          <a:p>
            <a:pPr marL="0" marR="0" lvl="0" indent="0" algn="l" rtl="0">
              <a:spcBef>
                <a:spcPts val="0"/>
              </a:spcBef>
              <a:buClr>
                <a:schemeClr val="dk1"/>
              </a:buClr>
              <a:buFont typeface="Arial"/>
              <a:buNone/>
            </a:pPr>
            <a:endParaRPr sz="1200" dirty="0">
              <a:solidFill>
                <a:schemeClr val="dk1"/>
              </a:solidFill>
            </a:endParaRPr>
          </a:p>
        </p:txBody>
      </p:sp>
      <p:sp>
        <p:nvSpPr>
          <p:cNvPr id="501" name="Shape 5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9" name="Shape 5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Arial"/>
              <a:buNone/>
            </a:pPr>
            <a:r>
              <a:rPr lang="en-US" altLang="ko-KR" sz="1100" dirty="0" smtClean="0">
                <a:solidFill>
                  <a:schemeClr val="dk1"/>
                </a:solidFill>
              </a:rPr>
              <a:t>* </a:t>
            </a:r>
            <a:r>
              <a:rPr lang="en-US" altLang="ko-KR" sz="1100" dirty="0" err="1" smtClean="0">
                <a:solidFill>
                  <a:schemeClr val="dk1"/>
                </a:solidFill>
              </a:rPr>
              <a:t>한계</a:t>
            </a:r>
            <a:endParaRPr lang="en-US" altLang="ko-KR" sz="1100" dirty="0" smtClean="0">
              <a:solidFill>
                <a:schemeClr val="dk1"/>
              </a:solidFill>
            </a:endParaRPr>
          </a:p>
          <a:p>
            <a:pPr marL="0" marR="0" lvl="0" indent="0" algn="l" rtl="0">
              <a:spcBef>
                <a:spcPts val="0"/>
              </a:spcBef>
              <a:buClr>
                <a:schemeClr val="dk1"/>
              </a:buClr>
              <a:buSzPct val="100000"/>
              <a:buFont typeface="Arial"/>
              <a:buNone/>
            </a:pPr>
            <a:r>
              <a:rPr lang="en-US" altLang="ko-KR" sz="1100" dirty="0" err="1" smtClean="0">
                <a:solidFill>
                  <a:schemeClr val="dk1"/>
                </a:solidFill>
              </a:rPr>
              <a:t>수도중심적</a:t>
            </a:r>
            <a:r>
              <a:rPr lang="en-US" altLang="ko-KR" sz="1100" dirty="0" smtClean="0">
                <a:solidFill>
                  <a:schemeClr val="dk1"/>
                </a:solidFill>
              </a:rPr>
              <a:t>, </a:t>
            </a:r>
            <a:r>
              <a:rPr lang="en-US" altLang="ko-KR" sz="1100" dirty="0" err="1" smtClean="0">
                <a:solidFill>
                  <a:schemeClr val="dk1"/>
                </a:solidFill>
              </a:rPr>
              <a:t>획일적</a:t>
            </a:r>
            <a:r>
              <a:rPr lang="en-US" altLang="ko-KR" sz="1100" dirty="0" smtClean="0">
                <a:solidFill>
                  <a:schemeClr val="dk1"/>
                </a:solidFill>
              </a:rPr>
              <a:t> </a:t>
            </a:r>
            <a:r>
              <a:rPr lang="en-US" altLang="ko-KR" sz="1100" dirty="0" err="1" smtClean="0">
                <a:solidFill>
                  <a:schemeClr val="dk1"/>
                </a:solidFill>
              </a:rPr>
              <a:t>정책</a:t>
            </a:r>
            <a:r>
              <a:rPr lang="en-US" altLang="ko-KR" sz="1100" dirty="0" smtClean="0">
                <a:solidFill>
                  <a:schemeClr val="dk1"/>
                </a:solidFill>
              </a:rPr>
              <a:t> </a:t>
            </a:r>
            <a:r>
              <a:rPr lang="en-US" altLang="ko-KR" sz="1100" dirty="0" err="1" smtClean="0">
                <a:solidFill>
                  <a:schemeClr val="dk1"/>
                </a:solidFill>
              </a:rPr>
              <a:t>프레임과</a:t>
            </a:r>
            <a:r>
              <a:rPr lang="en-US" altLang="ko-KR" sz="1100" dirty="0" smtClean="0">
                <a:solidFill>
                  <a:schemeClr val="dk1"/>
                </a:solidFill>
              </a:rPr>
              <a:t> </a:t>
            </a:r>
            <a:r>
              <a:rPr lang="en-US" altLang="ko-KR" sz="1100" dirty="0" err="1" smtClean="0">
                <a:solidFill>
                  <a:schemeClr val="dk1"/>
                </a:solidFill>
              </a:rPr>
              <a:t>자원</a:t>
            </a:r>
            <a:r>
              <a:rPr lang="en-US" altLang="ko-KR" sz="1100" dirty="0" smtClean="0">
                <a:solidFill>
                  <a:schemeClr val="dk1"/>
                </a:solidFill>
              </a:rPr>
              <a:t> </a:t>
            </a:r>
            <a:r>
              <a:rPr lang="en-US" altLang="ko-KR" sz="1100" dirty="0" err="1" smtClean="0">
                <a:solidFill>
                  <a:schemeClr val="dk1"/>
                </a:solidFill>
              </a:rPr>
              <a:t>배분을</a:t>
            </a:r>
            <a:r>
              <a:rPr lang="en-US" altLang="ko-KR" sz="1100" dirty="0" smtClean="0">
                <a:solidFill>
                  <a:schemeClr val="dk1"/>
                </a:solidFill>
              </a:rPr>
              <a:t> </a:t>
            </a:r>
            <a:r>
              <a:rPr lang="en-US" altLang="ko-KR" sz="1100" dirty="0" err="1" smtClean="0">
                <a:solidFill>
                  <a:schemeClr val="dk1"/>
                </a:solidFill>
              </a:rPr>
              <a:t>넘어서기</a:t>
            </a:r>
            <a:endParaRPr lang="en-US" altLang="ko-KR" sz="1100" dirty="0" smtClean="0">
              <a:solidFill>
                <a:schemeClr val="dk1"/>
              </a:solidFill>
            </a:endParaRPr>
          </a:p>
          <a:p>
            <a:pPr marL="0" marR="0" lvl="0" indent="0" algn="l" rtl="0">
              <a:spcBef>
                <a:spcPts val="0"/>
              </a:spcBef>
              <a:buClr>
                <a:schemeClr val="dk1"/>
              </a:buClr>
              <a:buSzPct val="100000"/>
              <a:buFont typeface="Arial"/>
              <a:buNone/>
            </a:pPr>
            <a:r>
              <a:rPr lang="en-US" altLang="ko-KR" sz="1100" dirty="0" smtClean="0">
                <a:solidFill>
                  <a:schemeClr val="dk1"/>
                </a:solidFill>
              </a:rPr>
              <a:t> </a:t>
            </a:r>
          </a:p>
          <a:p>
            <a:pPr marL="0" marR="0" lvl="0" indent="0" algn="l" rtl="0">
              <a:spcBef>
                <a:spcPts val="0"/>
              </a:spcBef>
              <a:buClr>
                <a:schemeClr val="dk1"/>
              </a:buClr>
              <a:buSzPct val="100000"/>
              <a:buFont typeface="Arial"/>
              <a:buNone/>
            </a:pPr>
            <a:r>
              <a:rPr lang="en-US" altLang="ko-KR" sz="1100" dirty="0" smtClean="0">
                <a:solidFill>
                  <a:schemeClr val="dk1"/>
                </a:solidFill>
              </a:rPr>
              <a:t>* </a:t>
            </a:r>
            <a:r>
              <a:rPr lang="en-US" altLang="ko-KR" sz="1100" dirty="0" err="1" smtClean="0">
                <a:solidFill>
                  <a:schemeClr val="dk1"/>
                </a:solidFill>
              </a:rPr>
              <a:t>지향</a:t>
            </a:r>
            <a:endParaRPr lang="en-US" altLang="ko-KR" sz="1100" dirty="0" smtClean="0">
              <a:solidFill>
                <a:schemeClr val="dk1"/>
              </a:solidFill>
            </a:endParaRPr>
          </a:p>
          <a:p>
            <a:pPr marL="0" marR="0" lvl="0" indent="0" algn="l" rtl="0">
              <a:spcBef>
                <a:spcPts val="0"/>
              </a:spcBef>
              <a:buClr>
                <a:schemeClr val="dk1"/>
              </a:buClr>
              <a:buSzPct val="100000"/>
              <a:buFont typeface="Arial"/>
              <a:buNone/>
            </a:pPr>
            <a:r>
              <a:rPr lang="en-US" altLang="ko-KR" sz="1100" dirty="0" err="1" smtClean="0">
                <a:solidFill>
                  <a:schemeClr val="dk1"/>
                </a:solidFill>
              </a:rPr>
              <a:t>지역</a:t>
            </a:r>
            <a:r>
              <a:rPr lang="en-US" altLang="ko-KR" sz="1100" dirty="0" smtClean="0">
                <a:solidFill>
                  <a:schemeClr val="dk1"/>
                </a:solidFill>
              </a:rPr>
              <a:t> </a:t>
            </a:r>
            <a:r>
              <a:rPr lang="en-US" altLang="ko-KR" sz="1100" dirty="0" err="1" smtClean="0">
                <a:solidFill>
                  <a:schemeClr val="dk1"/>
                </a:solidFill>
              </a:rPr>
              <a:t>미디어</a:t>
            </a:r>
            <a:r>
              <a:rPr lang="en-US" altLang="ko-KR" sz="1100" dirty="0" smtClean="0">
                <a:solidFill>
                  <a:schemeClr val="dk1"/>
                </a:solidFill>
              </a:rPr>
              <a:t> </a:t>
            </a:r>
            <a:r>
              <a:rPr lang="en-US" altLang="ko-KR" sz="1100" dirty="0" err="1" smtClean="0">
                <a:solidFill>
                  <a:schemeClr val="dk1"/>
                </a:solidFill>
              </a:rPr>
              <a:t>시스템의</a:t>
            </a:r>
            <a:r>
              <a:rPr lang="en-US" altLang="ko-KR" sz="1100" dirty="0" smtClean="0">
                <a:solidFill>
                  <a:schemeClr val="dk1"/>
                </a:solidFill>
              </a:rPr>
              <a:t> </a:t>
            </a:r>
            <a:r>
              <a:rPr lang="en-US" altLang="ko-KR" sz="1100" dirty="0" err="1" smtClean="0">
                <a:solidFill>
                  <a:schemeClr val="dk1"/>
                </a:solidFill>
              </a:rPr>
              <a:t>생산적</a:t>
            </a:r>
            <a:r>
              <a:rPr lang="en-US" altLang="ko-KR" sz="1100" dirty="0" smtClean="0">
                <a:solidFill>
                  <a:schemeClr val="dk1"/>
                </a:solidFill>
              </a:rPr>
              <a:t> </a:t>
            </a:r>
            <a:r>
              <a:rPr lang="en-US" altLang="ko-KR" sz="1100" dirty="0" err="1" smtClean="0">
                <a:solidFill>
                  <a:schemeClr val="dk1"/>
                </a:solidFill>
              </a:rPr>
              <a:t>시장</a:t>
            </a:r>
            <a:r>
              <a:rPr lang="en-US" altLang="ko-KR" sz="1100" dirty="0" smtClean="0">
                <a:solidFill>
                  <a:schemeClr val="dk1"/>
                </a:solidFill>
              </a:rPr>
              <a:t> </a:t>
            </a:r>
            <a:r>
              <a:rPr lang="en-US" altLang="ko-KR" sz="1100" dirty="0" err="1" smtClean="0">
                <a:solidFill>
                  <a:schemeClr val="dk1"/>
                </a:solidFill>
              </a:rPr>
              <a:t>형성</a:t>
            </a:r>
            <a:r>
              <a:rPr lang="en-US" altLang="ko-KR" sz="1100" dirty="0" smtClean="0">
                <a:solidFill>
                  <a:schemeClr val="dk1"/>
                </a:solidFill>
              </a:rPr>
              <a:t> 및 </a:t>
            </a:r>
            <a:r>
              <a:rPr lang="en-US" altLang="ko-KR" sz="1100" dirty="0" err="1" smtClean="0">
                <a:solidFill>
                  <a:schemeClr val="dk1"/>
                </a:solidFill>
              </a:rPr>
              <a:t>지역</a:t>
            </a:r>
            <a:r>
              <a:rPr lang="en-US" altLang="ko-KR" sz="1100" dirty="0" smtClean="0">
                <a:solidFill>
                  <a:schemeClr val="dk1"/>
                </a:solidFill>
              </a:rPr>
              <a:t> </a:t>
            </a:r>
            <a:r>
              <a:rPr lang="en-US" altLang="ko-KR" sz="1100" dirty="0" err="1" smtClean="0">
                <a:solidFill>
                  <a:schemeClr val="dk1"/>
                </a:solidFill>
              </a:rPr>
              <a:t>담론</a:t>
            </a:r>
            <a:r>
              <a:rPr lang="en-US" altLang="ko-KR" sz="1100" dirty="0" smtClean="0">
                <a:solidFill>
                  <a:schemeClr val="dk1"/>
                </a:solidFill>
              </a:rPr>
              <a:t> </a:t>
            </a:r>
            <a:r>
              <a:rPr lang="en-US" altLang="ko-KR" sz="1100" dirty="0" err="1" smtClean="0">
                <a:solidFill>
                  <a:schemeClr val="dk1"/>
                </a:solidFill>
              </a:rPr>
              <a:t>활성화</a:t>
            </a:r>
            <a:endParaRPr lang="en-US" altLang="ko-KR" sz="1100" dirty="0" smtClean="0">
              <a:solidFill>
                <a:schemeClr val="dk1"/>
              </a:solidFill>
            </a:endParaRPr>
          </a:p>
          <a:p>
            <a:pPr marL="0" marR="0" lvl="0" indent="0" algn="l" rtl="0">
              <a:spcBef>
                <a:spcPts val="0"/>
              </a:spcBef>
              <a:buClr>
                <a:schemeClr val="dk1"/>
              </a:buClr>
              <a:buSzPct val="100000"/>
              <a:buFont typeface="Arial"/>
              <a:buNone/>
            </a:pPr>
            <a:r>
              <a:rPr lang="en-US" altLang="ko-KR" sz="1100" dirty="0" smtClean="0">
                <a:solidFill>
                  <a:schemeClr val="dk1"/>
                </a:solidFill>
              </a:rPr>
              <a:t>= </a:t>
            </a:r>
            <a:r>
              <a:rPr lang="en-US" altLang="ko-KR" sz="1100" dirty="0" err="1" smtClean="0">
                <a:solidFill>
                  <a:schemeClr val="dk1"/>
                </a:solidFill>
              </a:rPr>
              <a:t>독립</a:t>
            </a:r>
            <a:r>
              <a:rPr lang="en-US" altLang="ko-KR" sz="1100" dirty="0" smtClean="0">
                <a:solidFill>
                  <a:schemeClr val="dk1"/>
                </a:solidFill>
              </a:rPr>
              <a:t> </a:t>
            </a:r>
            <a:r>
              <a:rPr lang="en-US" altLang="ko-KR" sz="1100" dirty="0" err="1" smtClean="0">
                <a:solidFill>
                  <a:schemeClr val="dk1"/>
                </a:solidFill>
              </a:rPr>
              <a:t>미디어와</a:t>
            </a:r>
            <a:r>
              <a:rPr lang="en-US" altLang="ko-KR" sz="1100" dirty="0" smtClean="0">
                <a:solidFill>
                  <a:schemeClr val="dk1"/>
                </a:solidFill>
              </a:rPr>
              <a:t> </a:t>
            </a:r>
            <a:r>
              <a:rPr lang="en-US" altLang="ko-KR" sz="1100" dirty="0" err="1" smtClean="0">
                <a:solidFill>
                  <a:schemeClr val="dk1"/>
                </a:solidFill>
              </a:rPr>
              <a:t>공동체</a:t>
            </a:r>
            <a:r>
              <a:rPr lang="en-US" altLang="ko-KR" sz="1100" dirty="0" smtClean="0">
                <a:solidFill>
                  <a:schemeClr val="dk1"/>
                </a:solidFill>
              </a:rPr>
              <a:t> </a:t>
            </a:r>
            <a:r>
              <a:rPr lang="en-US" altLang="ko-KR" sz="1100" dirty="0" err="1" smtClean="0">
                <a:solidFill>
                  <a:schemeClr val="dk1"/>
                </a:solidFill>
              </a:rPr>
              <a:t>미디어</a:t>
            </a:r>
            <a:r>
              <a:rPr lang="en-US" altLang="ko-KR" sz="1100" dirty="0" smtClean="0">
                <a:solidFill>
                  <a:schemeClr val="dk1"/>
                </a:solidFill>
              </a:rPr>
              <a:t> </a:t>
            </a:r>
            <a:r>
              <a:rPr lang="en-US" altLang="ko-KR" sz="1100" dirty="0" err="1" smtClean="0">
                <a:solidFill>
                  <a:schemeClr val="dk1"/>
                </a:solidFill>
              </a:rPr>
              <a:t>중심</a:t>
            </a:r>
            <a:r>
              <a:rPr lang="en-US" altLang="ko-KR" sz="1100" dirty="0" smtClean="0">
                <a:solidFill>
                  <a:schemeClr val="dk1"/>
                </a:solidFill>
              </a:rPr>
              <a:t> </a:t>
            </a:r>
            <a:r>
              <a:rPr lang="en-US" altLang="ko-KR" sz="1100" dirty="0" err="1" smtClean="0">
                <a:solidFill>
                  <a:schemeClr val="dk1"/>
                </a:solidFill>
              </a:rPr>
              <a:t>구조</a:t>
            </a:r>
            <a:r>
              <a:rPr lang="en-US" altLang="ko-KR" sz="1100" dirty="0" smtClean="0">
                <a:solidFill>
                  <a:schemeClr val="dk1"/>
                </a:solidFill>
              </a:rPr>
              <a:t> + </a:t>
            </a:r>
            <a:r>
              <a:rPr lang="en-US" altLang="ko-KR" sz="1100" dirty="0" err="1" smtClean="0">
                <a:solidFill>
                  <a:schemeClr val="dk1"/>
                </a:solidFill>
              </a:rPr>
              <a:t>공영</a:t>
            </a:r>
            <a:r>
              <a:rPr lang="en-US" altLang="ko-KR" sz="1100" dirty="0" smtClean="0">
                <a:solidFill>
                  <a:schemeClr val="dk1"/>
                </a:solidFill>
              </a:rPr>
              <a:t> </a:t>
            </a:r>
            <a:r>
              <a:rPr lang="en-US" altLang="ko-KR" sz="1100" dirty="0" err="1" smtClean="0">
                <a:solidFill>
                  <a:schemeClr val="dk1"/>
                </a:solidFill>
              </a:rPr>
              <a:t>미디어와의</a:t>
            </a:r>
            <a:r>
              <a:rPr lang="en-US" altLang="ko-KR" sz="1100" dirty="0" smtClean="0">
                <a:solidFill>
                  <a:schemeClr val="dk1"/>
                </a:solidFill>
              </a:rPr>
              <a:t> </a:t>
            </a:r>
            <a:r>
              <a:rPr lang="en-US" altLang="ko-KR" sz="1100" dirty="0" err="1" smtClean="0">
                <a:solidFill>
                  <a:schemeClr val="dk1"/>
                </a:solidFill>
              </a:rPr>
              <a:t>협업</a:t>
            </a:r>
            <a:endParaRPr lang="en-US" altLang="ko-KR" sz="1100" dirty="0" smtClean="0">
              <a:solidFill>
                <a:schemeClr val="dk1"/>
              </a:solidFill>
            </a:endParaRPr>
          </a:p>
          <a:p>
            <a:pPr marL="0" marR="0" lvl="0" indent="0" algn="l" rtl="0">
              <a:spcBef>
                <a:spcPts val="0"/>
              </a:spcBef>
              <a:buClr>
                <a:schemeClr val="dk1"/>
              </a:buClr>
              <a:buSzPct val="100000"/>
              <a:buFont typeface="Arial"/>
              <a:buNone/>
            </a:pPr>
            <a:r>
              <a:rPr lang="en-US" altLang="ko-KR" sz="1100" dirty="0" smtClean="0">
                <a:solidFill>
                  <a:schemeClr val="dk1"/>
                </a:solidFill>
              </a:rPr>
              <a:t> </a:t>
            </a:r>
          </a:p>
          <a:p>
            <a:pPr lvl="0" rtl="0">
              <a:spcBef>
                <a:spcPts val="0"/>
              </a:spcBef>
              <a:buClr>
                <a:schemeClr val="dk1"/>
              </a:buClr>
              <a:buSzPct val="100000"/>
              <a:buFont typeface="Arial"/>
              <a:buNone/>
            </a:pPr>
            <a:endParaRPr lang="en-US" sz="1100" dirty="0" smtClean="0">
              <a:solidFill>
                <a:schemeClr val="dk1"/>
              </a:solidFill>
            </a:endParaRPr>
          </a:p>
          <a:p>
            <a:pPr lvl="0" rtl="0">
              <a:spcBef>
                <a:spcPts val="0"/>
              </a:spcBef>
              <a:buClr>
                <a:schemeClr val="dk1"/>
              </a:buClr>
              <a:buSzPct val="100000"/>
              <a:buFont typeface="Arial"/>
              <a:buNone/>
            </a:pPr>
            <a:r>
              <a:rPr lang="en-US" sz="1100" dirty="0" smtClean="0">
                <a:solidFill>
                  <a:schemeClr val="dk1"/>
                </a:solidFill>
              </a:rPr>
              <a:t>So</a:t>
            </a:r>
            <a:r>
              <a:rPr lang="en-US" sz="1100" dirty="0">
                <a:solidFill>
                  <a:schemeClr val="dk1"/>
                </a:solidFill>
              </a:rPr>
              <a:t>, I would like us to consider together issue of geography pertaining to stewarding a media policy framework and forms of localism</a:t>
            </a:r>
          </a:p>
          <a:p>
            <a:pPr lvl="0" rtl="0">
              <a:spcBef>
                <a:spcPts val="0"/>
              </a:spcBef>
              <a:buClr>
                <a:schemeClr val="dk1"/>
              </a:buClr>
              <a:buSzPct val="100000"/>
              <a:buFont typeface="Arial"/>
              <a:buNone/>
            </a:pPr>
            <a:r>
              <a:rPr lang="en-US" sz="1100" dirty="0">
                <a:solidFill>
                  <a:schemeClr val="dk1"/>
                </a:solidFill>
              </a:rPr>
              <a:t>or a local people’s self-governance media ecosystem.</a:t>
            </a:r>
          </a:p>
          <a:p>
            <a:pPr lvl="0" rtl="0">
              <a:spcBef>
                <a:spcPts val="0"/>
              </a:spcBef>
              <a:buClr>
                <a:schemeClr val="dk1"/>
              </a:buClr>
              <a:buFont typeface="Arial"/>
              <a:buNone/>
            </a:pPr>
            <a:endParaRPr sz="1100" dirty="0">
              <a:solidFill>
                <a:schemeClr val="dk1"/>
              </a:solidFill>
            </a:endParaRPr>
          </a:p>
          <a:p>
            <a:pPr lvl="0" rtl="0">
              <a:spcBef>
                <a:spcPts val="0"/>
              </a:spcBef>
              <a:buClr>
                <a:schemeClr val="dk1"/>
              </a:buClr>
              <a:buSzPct val="100000"/>
              <a:buFont typeface="Arial"/>
              <a:buNone/>
            </a:pPr>
            <a:r>
              <a:rPr lang="en-US" sz="1100" dirty="0">
                <a:solidFill>
                  <a:schemeClr val="dk1"/>
                </a:solidFill>
              </a:rPr>
              <a:t>What can we do to work together to:  </a:t>
            </a:r>
          </a:p>
          <a:p>
            <a:pPr lvl="0" rtl="0">
              <a:spcBef>
                <a:spcPts val="0"/>
              </a:spcBef>
              <a:buClr>
                <a:schemeClr val="dk1"/>
              </a:buClr>
              <a:buSzPct val="100000"/>
              <a:buFont typeface="Arial"/>
              <a:buNone/>
            </a:pPr>
            <a:r>
              <a:rPr lang="en-US" sz="1100" dirty="0">
                <a:solidFill>
                  <a:schemeClr val="dk1"/>
                </a:solidFill>
              </a:rPr>
              <a:t>Overcome a capital-centered, megacity-centered policy framework and resources</a:t>
            </a:r>
          </a:p>
          <a:p>
            <a:pPr lvl="0"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SzPct val="100000"/>
              <a:buFont typeface="Arial"/>
              <a:buNone/>
            </a:pPr>
            <a:r>
              <a:rPr lang="en-US" sz="1100" dirty="0">
                <a:solidFill>
                  <a:schemeClr val="dk1"/>
                </a:solidFill>
              </a:rPr>
              <a:t>Establish sustainable local media markets and communication infrastructure</a:t>
            </a:r>
          </a:p>
          <a:p>
            <a:pPr lvl="0"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SzPct val="100000"/>
              <a:buFont typeface="Arial"/>
              <a:buNone/>
            </a:pPr>
            <a:r>
              <a:rPr lang="en-US" sz="1100" dirty="0">
                <a:solidFill>
                  <a:schemeClr val="dk1"/>
                </a:solidFill>
              </a:rPr>
              <a:t>Thrive within an ecosystem of independent media + community media centers with strong bonds with local public broadcasting systems</a:t>
            </a:r>
          </a:p>
          <a:p>
            <a:pPr lvl="0" rtl="0">
              <a:spcBef>
                <a:spcPts val="0"/>
              </a:spcBef>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buClr>
                <a:schemeClr val="dk1"/>
              </a:buClr>
              <a:buFont typeface="Arial"/>
              <a:buNone/>
            </a:pPr>
            <a:endParaRPr sz="1200" dirty="0">
              <a:solidFill>
                <a:schemeClr val="dk1"/>
              </a:solidFill>
            </a:endParaRPr>
          </a:p>
        </p:txBody>
      </p:sp>
      <p:sp>
        <p:nvSpPr>
          <p:cNvPr id="530" name="Shape 5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6" name="Shape 5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Arial"/>
              <a:buNone/>
            </a:pPr>
            <a:r>
              <a:rPr lang="en-US" sz="1100" dirty="0" err="1">
                <a:solidFill>
                  <a:schemeClr val="dk1"/>
                </a:solidFill>
              </a:rPr>
              <a:t>공동체</a:t>
            </a:r>
            <a:r>
              <a:rPr lang="en-US" sz="1100" dirty="0">
                <a:solidFill>
                  <a:schemeClr val="dk1"/>
                </a:solidFill>
              </a:rPr>
              <a:t> </a:t>
            </a:r>
            <a:r>
              <a:rPr lang="en-US" sz="1100" dirty="0" err="1">
                <a:solidFill>
                  <a:schemeClr val="dk1"/>
                </a:solidFill>
              </a:rPr>
              <a:t>미디어이자</a:t>
            </a:r>
            <a:r>
              <a:rPr lang="en-US" sz="1100" dirty="0">
                <a:solidFill>
                  <a:schemeClr val="dk1"/>
                </a:solidFill>
              </a:rPr>
              <a:t> </a:t>
            </a:r>
            <a:r>
              <a:rPr lang="en-US" sz="1100" dirty="0" err="1">
                <a:solidFill>
                  <a:schemeClr val="dk1"/>
                </a:solidFill>
              </a:rPr>
              <a:t>지역</a:t>
            </a:r>
            <a:r>
              <a:rPr lang="en-US" sz="1100" dirty="0">
                <a:solidFill>
                  <a:schemeClr val="dk1"/>
                </a:solidFill>
              </a:rPr>
              <a:t> </a:t>
            </a:r>
            <a:r>
              <a:rPr lang="en-US" sz="1100" dirty="0" err="1">
                <a:solidFill>
                  <a:schemeClr val="dk1"/>
                </a:solidFill>
              </a:rPr>
              <a:t>미디어의</a:t>
            </a:r>
            <a:r>
              <a:rPr lang="en-US" sz="1100" dirty="0">
                <a:solidFill>
                  <a:schemeClr val="dk1"/>
                </a:solidFill>
              </a:rPr>
              <a:t> </a:t>
            </a:r>
            <a:r>
              <a:rPr lang="en-US" sz="1100" dirty="0" err="1">
                <a:solidFill>
                  <a:schemeClr val="dk1"/>
                </a:solidFill>
              </a:rPr>
              <a:t>주요한</a:t>
            </a:r>
            <a:r>
              <a:rPr lang="en-US" sz="1100" dirty="0">
                <a:solidFill>
                  <a:schemeClr val="dk1"/>
                </a:solidFill>
              </a:rPr>
              <a:t> </a:t>
            </a:r>
            <a:r>
              <a:rPr lang="en-US" sz="1100" dirty="0" err="1">
                <a:solidFill>
                  <a:schemeClr val="dk1"/>
                </a:solidFill>
              </a:rPr>
              <a:t>영역은</a:t>
            </a:r>
            <a:endParaRPr lang="en-US" sz="1100" dirty="0">
              <a:solidFill>
                <a:schemeClr val="dk1"/>
              </a:solidFill>
            </a:endParaRPr>
          </a:p>
          <a:p>
            <a:pPr marL="0" marR="0" lvl="0" indent="0" algn="l" rtl="0">
              <a:spcBef>
                <a:spcPts val="0"/>
              </a:spcBef>
              <a:buClr>
                <a:schemeClr val="dk1"/>
              </a:buClr>
              <a:buSzPct val="100000"/>
              <a:buFont typeface="Arial"/>
              <a:buNone/>
            </a:pPr>
            <a:r>
              <a:rPr lang="en-US" sz="1100" b="1" dirty="0" err="1">
                <a:solidFill>
                  <a:schemeClr val="dk1"/>
                </a:solidFill>
              </a:rPr>
              <a:t>서울시</a:t>
            </a:r>
            <a:r>
              <a:rPr lang="en-US" sz="1100" b="1" dirty="0">
                <a:solidFill>
                  <a:schemeClr val="dk1"/>
                </a:solidFill>
              </a:rPr>
              <a:t> </a:t>
            </a:r>
            <a:r>
              <a:rPr lang="en-US" sz="1100" b="1" dirty="0" err="1">
                <a:solidFill>
                  <a:schemeClr val="dk1"/>
                </a:solidFill>
              </a:rPr>
              <a:t>마을미디어</a:t>
            </a:r>
            <a:endParaRPr lang="en-US" sz="1100" b="1" dirty="0">
              <a:solidFill>
                <a:schemeClr val="dk1"/>
              </a:solidFill>
            </a:endParaRPr>
          </a:p>
          <a:p>
            <a:pPr marL="0" marR="0" lvl="0" indent="0" algn="l" rtl="0">
              <a:spcBef>
                <a:spcPts val="0"/>
              </a:spcBef>
              <a:buClr>
                <a:schemeClr val="dk1"/>
              </a:buClr>
              <a:buSzPct val="100000"/>
              <a:buFont typeface="Arial"/>
              <a:buNone/>
            </a:pPr>
            <a:r>
              <a:rPr lang="en-US" sz="1100" dirty="0" err="1">
                <a:solidFill>
                  <a:schemeClr val="dk1"/>
                </a:solidFill>
              </a:rPr>
              <a:t>지도를</a:t>
            </a:r>
            <a:r>
              <a:rPr lang="en-US" sz="1100" dirty="0">
                <a:solidFill>
                  <a:schemeClr val="dk1"/>
                </a:solidFill>
              </a:rPr>
              <a:t> </a:t>
            </a:r>
            <a:r>
              <a:rPr lang="en-US" sz="1100" dirty="0" err="1">
                <a:solidFill>
                  <a:schemeClr val="dk1"/>
                </a:solidFill>
              </a:rPr>
              <a:t>보면</a:t>
            </a:r>
            <a:r>
              <a:rPr lang="en-US" sz="1100" dirty="0">
                <a:solidFill>
                  <a:schemeClr val="dk1"/>
                </a:solidFill>
              </a:rPr>
              <a:t>, </a:t>
            </a:r>
            <a:r>
              <a:rPr lang="en-US" sz="1100" dirty="0" err="1">
                <a:solidFill>
                  <a:schemeClr val="dk1"/>
                </a:solidFill>
              </a:rPr>
              <a:t>현재</a:t>
            </a:r>
            <a:r>
              <a:rPr lang="en-US" sz="1100" dirty="0">
                <a:solidFill>
                  <a:schemeClr val="dk1"/>
                </a:solidFill>
              </a:rPr>
              <a:t> 100개에 </a:t>
            </a:r>
            <a:r>
              <a:rPr lang="en-US" sz="1100" dirty="0" err="1">
                <a:solidFill>
                  <a:schemeClr val="dk1"/>
                </a:solidFill>
              </a:rPr>
              <a:t>가까운</a:t>
            </a:r>
            <a:r>
              <a:rPr lang="en-US" sz="1100" dirty="0">
                <a:solidFill>
                  <a:schemeClr val="dk1"/>
                </a:solidFill>
              </a:rPr>
              <a:t> </a:t>
            </a:r>
            <a:r>
              <a:rPr lang="en-US" sz="1100" dirty="0" err="1">
                <a:solidFill>
                  <a:schemeClr val="dk1"/>
                </a:solidFill>
              </a:rPr>
              <a:t>시민</a:t>
            </a:r>
            <a:r>
              <a:rPr lang="en-US" sz="1100" dirty="0">
                <a:solidFill>
                  <a:schemeClr val="dk1"/>
                </a:solidFill>
              </a:rPr>
              <a:t> </a:t>
            </a:r>
            <a:r>
              <a:rPr lang="en-US" sz="1100" dirty="0" err="1">
                <a:solidFill>
                  <a:schemeClr val="dk1"/>
                </a:solidFill>
              </a:rPr>
              <a:t>그룹들이</a:t>
            </a:r>
            <a:r>
              <a:rPr lang="en-US" sz="1100" dirty="0">
                <a:solidFill>
                  <a:schemeClr val="dk1"/>
                </a:solidFill>
              </a:rPr>
              <a:t> </a:t>
            </a:r>
            <a:r>
              <a:rPr lang="en-US" sz="1100" dirty="0" err="1">
                <a:solidFill>
                  <a:schemeClr val="dk1"/>
                </a:solidFill>
              </a:rPr>
              <a:t>서울시</a:t>
            </a:r>
            <a:r>
              <a:rPr lang="en-US" sz="1100" dirty="0">
                <a:solidFill>
                  <a:schemeClr val="dk1"/>
                </a:solidFill>
              </a:rPr>
              <a:t> </a:t>
            </a:r>
            <a:r>
              <a:rPr lang="en-US" sz="1100" dirty="0" err="1">
                <a:solidFill>
                  <a:schemeClr val="dk1"/>
                </a:solidFill>
              </a:rPr>
              <a:t>전역에서</a:t>
            </a:r>
            <a:r>
              <a:rPr lang="en-US" sz="1100" dirty="0">
                <a:solidFill>
                  <a:schemeClr val="dk1"/>
                </a:solidFill>
              </a:rPr>
              <a:t> </a:t>
            </a:r>
            <a:r>
              <a:rPr lang="en-US" sz="1100" dirty="0" err="1">
                <a:solidFill>
                  <a:schemeClr val="dk1"/>
                </a:solidFill>
              </a:rPr>
              <a:t>활동중</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err="1">
                <a:solidFill>
                  <a:schemeClr val="dk1"/>
                </a:solidFill>
              </a:rPr>
              <a:t>이들은</a:t>
            </a:r>
            <a:r>
              <a:rPr lang="en-US" sz="1100" dirty="0">
                <a:solidFill>
                  <a:schemeClr val="dk1"/>
                </a:solidFill>
              </a:rPr>
              <a:t> </a:t>
            </a:r>
            <a:r>
              <a:rPr lang="en-US" sz="1100" dirty="0" err="1">
                <a:solidFill>
                  <a:schemeClr val="dk1"/>
                </a:solidFill>
              </a:rPr>
              <a:t>고립된</a:t>
            </a:r>
            <a:r>
              <a:rPr lang="en-US" sz="1100" dirty="0">
                <a:solidFill>
                  <a:schemeClr val="dk1"/>
                </a:solidFill>
              </a:rPr>
              <a:t> </a:t>
            </a:r>
            <a:r>
              <a:rPr lang="en-US" sz="1100" dirty="0" err="1">
                <a:solidFill>
                  <a:schemeClr val="dk1"/>
                </a:solidFill>
              </a:rPr>
              <a:t>개인이</a:t>
            </a:r>
            <a:r>
              <a:rPr lang="en-US" sz="1100" dirty="0">
                <a:solidFill>
                  <a:schemeClr val="dk1"/>
                </a:solidFill>
              </a:rPr>
              <a:t> </a:t>
            </a:r>
            <a:r>
              <a:rPr lang="en-US" sz="1100" dirty="0" err="1">
                <a:solidFill>
                  <a:schemeClr val="dk1"/>
                </a:solidFill>
              </a:rPr>
              <a:t>아니라</a:t>
            </a:r>
            <a:r>
              <a:rPr lang="en-US" sz="1100" dirty="0">
                <a:solidFill>
                  <a:schemeClr val="dk1"/>
                </a:solidFill>
              </a:rPr>
              <a:t> </a:t>
            </a:r>
            <a:r>
              <a:rPr lang="en-US" sz="1100" dirty="0" err="1">
                <a:solidFill>
                  <a:schemeClr val="dk1"/>
                </a:solidFill>
              </a:rPr>
              <a:t>지역</a:t>
            </a:r>
            <a:r>
              <a:rPr lang="en-US" sz="1100" dirty="0">
                <a:solidFill>
                  <a:schemeClr val="dk1"/>
                </a:solidFill>
              </a:rPr>
              <a:t> </a:t>
            </a:r>
            <a:r>
              <a:rPr lang="en-US" sz="1100" dirty="0" err="1">
                <a:solidFill>
                  <a:schemeClr val="dk1"/>
                </a:solidFill>
              </a:rPr>
              <a:t>공동체와</a:t>
            </a:r>
            <a:r>
              <a:rPr lang="en-US" sz="1100" dirty="0">
                <a:solidFill>
                  <a:schemeClr val="dk1"/>
                </a:solidFill>
              </a:rPr>
              <a:t> </a:t>
            </a:r>
            <a:r>
              <a:rPr lang="en-US" sz="1100" dirty="0" err="1">
                <a:solidFill>
                  <a:schemeClr val="dk1"/>
                </a:solidFill>
              </a:rPr>
              <a:t>융합되어</a:t>
            </a:r>
            <a:r>
              <a:rPr lang="en-US" sz="1100" dirty="0">
                <a:solidFill>
                  <a:schemeClr val="dk1"/>
                </a:solidFill>
              </a:rPr>
              <a:t> </a:t>
            </a:r>
            <a:r>
              <a:rPr lang="en-US" sz="1100" dirty="0" err="1">
                <a:solidFill>
                  <a:schemeClr val="dk1"/>
                </a:solidFill>
              </a:rPr>
              <a:t>있는</a:t>
            </a:r>
            <a:r>
              <a:rPr lang="en-US" sz="1100" dirty="0">
                <a:solidFill>
                  <a:schemeClr val="dk1"/>
                </a:solidFill>
              </a:rPr>
              <a:t> </a:t>
            </a:r>
            <a:r>
              <a:rPr lang="en-US" sz="1100" dirty="0" err="1">
                <a:solidFill>
                  <a:schemeClr val="dk1"/>
                </a:solidFill>
              </a:rPr>
              <a:t>네트워화된</a:t>
            </a:r>
            <a:r>
              <a:rPr lang="en-US" sz="1100" dirty="0">
                <a:solidFill>
                  <a:schemeClr val="dk1"/>
                </a:solidFill>
              </a:rPr>
              <a:t> </a:t>
            </a:r>
            <a:r>
              <a:rPr lang="en-US" sz="1100" dirty="0" err="1">
                <a:solidFill>
                  <a:schemeClr val="dk1"/>
                </a:solidFill>
              </a:rPr>
              <a:t>개인들</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서울시</a:t>
            </a:r>
            <a:r>
              <a:rPr lang="en-US" sz="1100" dirty="0">
                <a:solidFill>
                  <a:schemeClr val="dk1"/>
                </a:solidFill>
              </a:rPr>
              <a:t> + </a:t>
            </a:r>
            <a:r>
              <a:rPr lang="en-US" sz="1100" dirty="0" err="1">
                <a:solidFill>
                  <a:schemeClr val="dk1"/>
                </a:solidFill>
              </a:rPr>
              <a:t>전문가그룹</a:t>
            </a:r>
            <a:r>
              <a:rPr lang="en-US" sz="1100" dirty="0">
                <a:solidFill>
                  <a:schemeClr val="dk1"/>
                </a:solidFill>
              </a:rPr>
              <a:t>(</a:t>
            </a:r>
            <a:r>
              <a:rPr lang="en-US" sz="1100" dirty="0" err="1">
                <a:solidFill>
                  <a:schemeClr val="dk1"/>
                </a:solidFill>
              </a:rPr>
              <a:t>미디액트</a:t>
            </a:r>
            <a:r>
              <a:rPr lang="en-US" sz="1100" dirty="0">
                <a:solidFill>
                  <a:schemeClr val="dk1"/>
                </a:solidFill>
              </a:rPr>
              <a:t>) + </a:t>
            </a:r>
            <a:r>
              <a:rPr lang="en-US" sz="1100" dirty="0" err="1">
                <a:solidFill>
                  <a:schemeClr val="dk1"/>
                </a:solidFill>
              </a:rPr>
              <a:t>시민의</a:t>
            </a:r>
            <a:r>
              <a:rPr lang="en-US" sz="1100" dirty="0">
                <a:solidFill>
                  <a:schemeClr val="dk1"/>
                </a:solidFill>
              </a:rPr>
              <a:t> </a:t>
            </a:r>
            <a:r>
              <a:rPr lang="en-US" sz="1100" dirty="0" err="1">
                <a:solidFill>
                  <a:schemeClr val="dk1"/>
                </a:solidFill>
              </a:rPr>
              <a:t>협업</a:t>
            </a:r>
            <a:r>
              <a:rPr lang="en-US" sz="1100" dirty="0">
                <a:solidFill>
                  <a:schemeClr val="dk1"/>
                </a:solidFill>
              </a:rPr>
              <a:t> </a:t>
            </a:r>
            <a:r>
              <a:rPr lang="en-US" sz="1100" dirty="0" err="1">
                <a:solidFill>
                  <a:schemeClr val="dk1"/>
                </a:solidFill>
              </a:rPr>
              <a:t>모델</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--&gt; </a:t>
            </a:r>
            <a:r>
              <a:rPr lang="en-US" sz="1100" dirty="0" err="1">
                <a:solidFill>
                  <a:schemeClr val="dk1"/>
                </a:solidFill>
              </a:rPr>
              <a:t>공적</a:t>
            </a:r>
            <a:r>
              <a:rPr lang="en-US" sz="1100" dirty="0">
                <a:solidFill>
                  <a:schemeClr val="dk1"/>
                </a:solidFill>
              </a:rPr>
              <a:t> </a:t>
            </a:r>
            <a:r>
              <a:rPr lang="en-US" sz="1100" dirty="0" err="1">
                <a:solidFill>
                  <a:schemeClr val="dk1"/>
                </a:solidFill>
              </a:rPr>
              <a:t>지원</a:t>
            </a:r>
            <a:r>
              <a:rPr lang="en-US" sz="1100" dirty="0">
                <a:solidFill>
                  <a:schemeClr val="dk1"/>
                </a:solidFill>
              </a:rPr>
              <a:t> + </a:t>
            </a:r>
            <a:r>
              <a:rPr lang="en-US" sz="1100" dirty="0" err="1">
                <a:solidFill>
                  <a:schemeClr val="dk1"/>
                </a:solidFill>
              </a:rPr>
              <a:t>촉매제</a:t>
            </a:r>
            <a:r>
              <a:rPr lang="en-US" sz="1100" dirty="0">
                <a:solidFill>
                  <a:schemeClr val="dk1"/>
                </a:solidFill>
              </a:rPr>
              <a:t> + </a:t>
            </a:r>
            <a:r>
              <a:rPr lang="en-US" sz="1100" dirty="0" err="1">
                <a:solidFill>
                  <a:schemeClr val="dk1"/>
                </a:solidFill>
              </a:rPr>
              <a:t>자율적</a:t>
            </a:r>
            <a:r>
              <a:rPr lang="en-US" sz="1100" dirty="0">
                <a:solidFill>
                  <a:schemeClr val="dk1"/>
                </a:solidFill>
              </a:rPr>
              <a:t> </a:t>
            </a:r>
            <a:r>
              <a:rPr lang="en-US" sz="1100" dirty="0" err="1">
                <a:solidFill>
                  <a:schemeClr val="dk1"/>
                </a:solidFill>
              </a:rPr>
              <a:t>시민의</a:t>
            </a:r>
            <a:r>
              <a:rPr lang="en-US" sz="1100" dirty="0">
                <a:solidFill>
                  <a:schemeClr val="dk1"/>
                </a:solidFill>
              </a:rPr>
              <a:t> </a:t>
            </a:r>
            <a:r>
              <a:rPr lang="en-US" sz="1100" dirty="0" err="1">
                <a:solidFill>
                  <a:schemeClr val="dk1"/>
                </a:solidFill>
              </a:rPr>
              <a:t>형성의</a:t>
            </a:r>
            <a:r>
              <a:rPr lang="en-US" sz="1100" dirty="0">
                <a:solidFill>
                  <a:schemeClr val="dk1"/>
                </a:solidFill>
              </a:rPr>
              <a:t> </a:t>
            </a:r>
            <a:r>
              <a:rPr lang="en-US" sz="1100" dirty="0" err="1">
                <a:solidFill>
                  <a:schemeClr val="dk1"/>
                </a:solidFill>
              </a:rPr>
              <a:t>융합</a:t>
            </a:r>
            <a:r>
              <a:rPr lang="en-US" sz="1100" dirty="0">
                <a:solidFill>
                  <a:schemeClr val="dk1"/>
                </a:solidFill>
              </a:rPr>
              <a:t> (Converging governance)</a:t>
            </a:r>
          </a:p>
          <a:p>
            <a:pPr marL="0" marR="0" lvl="0" indent="0" algn="l" rtl="0">
              <a:spcBef>
                <a:spcPts val="0"/>
              </a:spcBef>
              <a:buClr>
                <a:schemeClr val="dk1"/>
              </a:buClr>
              <a:buSzPct val="100000"/>
              <a:buFont typeface="Arial"/>
              <a:buNone/>
            </a:pPr>
            <a:r>
              <a:rPr lang="en-US" sz="1100" dirty="0">
                <a:solidFill>
                  <a:schemeClr val="dk1"/>
                </a:solidFill>
              </a:rPr>
              <a:t>* 한 </a:t>
            </a:r>
            <a:r>
              <a:rPr lang="en-US" sz="1100" dirty="0" err="1">
                <a:solidFill>
                  <a:schemeClr val="dk1"/>
                </a:solidFill>
              </a:rPr>
              <a:t>참여자의</a:t>
            </a:r>
            <a:r>
              <a:rPr lang="en-US" sz="1100" dirty="0">
                <a:solidFill>
                  <a:schemeClr val="dk1"/>
                </a:solidFill>
              </a:rPr>
              <a:t> </a:t>
            </a:r>
            <a:r>
              <a:rPr lang="en-US" sz="1100" dirty="0" err="1">
                <a:solidFill>
                  <a:schemeClr val="dk1"/>
                </a:solidFill>
              </a:rPr>
              <a:t>표현</a:t>
            </a:r>
            <a:r>
              <a:rPr lang="en-US" sz="1100" dirty="0">
                <a:solidFill>
                  <a:schemeClr val="dk1"/>
                </a:solidFill>
              </a:rPr>
              <a:t> “</a:t>
            </a:r>
            <a:r>
              <a:rPr lang="en-US" sz="1100" dirty="0" err="1">
                <a:solidFill>
                  <a:schemeClr val="dk1"/>
                </a:solidFill>
              </a:rPr>
              <a:t>우리에게</a:t>
            </a:r>
            <a:r>
              <a:rPr lang="en-US" sz="1100" dirty="0">
                <a:solidFill>
                  <a:schemeClr val="dk1"/>
                </a:solidFill>
              </a:rPr>
              <a:t> </a:t>
            </a:r>
            <a:r>
              <a:rPr lang="en-US" sz="1100" dirty="0" err="1">
                <a:solidFill>
                  <a:schemeClr val="dk1"/>
                </a:solidFill>
              </a:rPr>
              <a:t>마을미디어는</a:t>
            </a:r>
            <a:r>
              <a:rPr lang="en-US" sz="1100" dirty="0">
                <a:solidFill>
                  <a:schemeClr val="dk1"/>
                </a:solidFill>
              </a:rPr>
              <a:t> ‘</a:t>
            </a:r>
            <a:r>
              <a:rPr lang="en-US" sz="1100" dirty="0" err="1">
                <a:solidFill>
                  <a:schemeClr val="dk1"/>
                </a:solidFill>
              </a:rPr>
              <a:t>숨’입니다</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err="1">
                <a:solidFill>
                  <a:schemeClr val="dk1"/>
                </a:solidFill>
              </a:rPr>
              <a:t>당연히</a:t>
            </a:r>
            <a:r>
              <a:rPr lang="en-US" sz="1100" dirty="0">
                <a:solidFill>
                  <a:schemeClr val="dk1"/>
                </a:solidFill>
              </a:rPr>
              <a:t> </a:t>
            </a:r>
            <a:r>
              <a:rPr lang="en-US" sz="1100" dirty="0" err="1">
                <a:solidFill>
                  <a:schemeClr val="dk1"/>
                </a:solidFill>
              </a:rPr>
              <a:t>행해져야</a:t>
            </a:r>
            <a:r>
              <a:rPr lang="en-US" sz="1100" dirty="0">
                <a:solidFill>
                  <a:schemeClr val="dk1"/>
                </a:solidFill>
              </a:rPr>
              <a:t> 할 </a:t>
            </a:r>
            <a:r>
              <a:rPr lang="en-US" sz="1100" dirty="0" err="1">
                <a:solidFill>
                  <a:schemeClr val="dk1"/>
                </a:solidFill>
              </a:rPr>
              <a:t>것이고</a:t>
            </a:r>
            <a:r>
              <a:rPr lang="en-US" sz="1100" dirty="0">
                <a:solidFill>
                  <a:schemeClr val="dk1"/>
                </a:solidFill>
              </a:rPr>
              <a:t>, </a:t>
            </a:r>
            <a:r>
              <a:rPr lang="en-US" sz="1100" dirty="0" err="1">
                <a:solidFill>
                  <a:schemeClr val="dk1"/>
                </a:solidFill>
              </a:rPr>
              <a:t>필요한</a:t>
            </a:r>
            <a:r>
              <a:rPr lang="en-US" sz="1100" dirty="0">
                <a:solidFill>
                  <a:schemeClr val="dk1"/>
                </a:solidFill>
              </a:rPr>
              <a:t> </a:t>
            </a:r>
            <a:r>
              <a:rPr lang="en-US" sz="1100" dirty="0" err="1">
                <a:solidFill>
                  <a:schemeClr val="dk1"/>
                </a:solidFill>
              </a:rPr>
              <a:t>일이고</a:t>
            </a:r>
            <a:r>
              <a:rPr lang="en-US" sz="1100" dirty="0">
                <a:solidFill>
                  <a:schemeClr val="dk1"/>
                </a:solidFill>
              </a:rPr>
              <a:t>, </a:t>
            </a:r>
            <a:r>
              <a:rPr lang="en-US" sz="1100" dirty="0" err="1">
                <a:solidFill>
                  <a:schemeClr val="dk1"/>
                </a:solidFill>
              </a:rPr>
              <a:t>숨통</a:t>
            </a:r>
            <a:r>
              <a:rPr lang="en-US" sz="1100" dirty="0">
                <a:solidFill>
                  <a:schemeClr val="dk1"/>
                </a:solidFill>
              </a:rPr>
              <a:t> </a:t>
            </a:r>
            <a:r>
              <a:rPr lang="en-US" sz="1100" dirty="0" err="1">
                <a:solidFill>
                  <a:schemeClr val="dk1"/>
                </a:solidFill>
              </a:rPr>
              <a:t>트이는</a:t>
            </a:r>
            <a:r>
              <a:rPr lang="en-US" sz="1100" dirty="0">
                <a:solidFill>
                  <a:schemeClr val="dk1"/>
                </a:solidFill>
              </a:rPr>
              <a:t> </a:t>
            </a:r>
            <a:r>
              <a:rPr lang="en-US" sz="1100" dirty="0" err="1">
                <a:solidFill>
                  <a:schemeClr val="dk1"/>
                </a:solidFill>
              </a:rPr>
              <a:t>일이</a:t>
            </a:r>
            <a:r>
              <a:rPr lang="en-US" sz="1100" dirty="0">
                <a:solidFill>
                  <a:schemeClr val="dk1"/>
                </a:solidFill>
              </a:rPr>
              <a:t> </a:t>
            </a:r>
            <a:r>
              <a:rPr lang="en-US" sz="1100" dirty="0" err="1">
                <a:solidFill>
                  <a:schemeClr val="dk1"/>
                </a:solidFill>
              </a:rPr>
              <a:t>아닐</a:t>
            </a:r>
            <a:r>
              <a:rPr lang="en-US" sz="1100" dirty="0">
                <a:solidFill>
                  <a:schemeClr val="dk1"/>
                </a:solidFill>
              </a:rPr>
              <a:t> 수 </a:t>
            </a:r>
            <a:r>
              <a:rPr lang="en-US" sz="1100" dirty="0" err="1">
                <a:solidFill>
                  <a:schemeClr val="dk1"/>
                </a:solidFill>
              </a:rPr>
              <a:t>없습니다</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a:t>
            </a:r>
            <a:r>
              <a:rPr lang="en-US" sz="1100" dirty="0" err="1">
                <a:solidFill>
                  <a:schemeClr val="dk1"/>
                </a:solidFill>
              </a:rPr>
              <a:t>씬블리</a:t>
            </a:r>
            <a:r>
              <a:rPr lang="en-US" sz="1100" dirty="0">
                <a:solidFill>
                  <a:schemeClr val="dk1"/>
                </a:solidFill>
              </a:rPr>
              <a:t> </a:t>
            </a:r>
            <a:r>
              <a:rPr lang="en-US" sz="1100" dirty="0" err="1">
                <a:solidFill>
                  <a:schemeClr val="dk1"/>
                </a:solidFill>
              </a:rPr>
              <a:t>강북FM</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Now we go back to “</a:t>
            </a:r>
            <a:r>
              <a:rPr lang="en-US" sz="1100" dirty="0" err="1">
                <a:solidFill>
                  <a:schemeClr val="dk1"/>
                </a:solidFill>
              </a:rPr>
              <a:t>Maeul</a:t>
            </a:r>
            <a:r>
              <a:rPr lang="en-US" sz="1100" dirty="0">
                <a:solidFill>
                  <a:schemeClr val="dk1"/>
                </a:solidFill>
              </a:rPr>
              <a:t> Media” which we just took a glimpse of from the </a:t>
            </a:r>
            <a:r>
              <a:rPr lang="en-US" sz="1100" dirty="0" err="1">
                <a:solidFill>
                  <a:schemeClr val="dk1"/>
                </a:solidFill>
              </a:rPr>
              <a:t>Mediact</a:t>
            </a:r>
            <a:r>
              <a:rPr lang="en-US" sz="1100" dirty="0">
                <a:solidFill>
                  <a:schemeClr val="dk1"/>
                </a:solidFill>
              </a:rPr>
              <a:t> office doorway. </a:t>
            </a:r>
          </a:p>
          <a:p>
            <a:pPr marL="0" marR="0" lvl="0" indent="0" algn="l" rtl="0">
              <a:spcBef>
                <a:spcPts val="0"/>
              </a:spcBef>
              <a:buClr>
                <a:schemeClr val="dk1"/>
              </a:buClr>
              <a:buSzPct val="100000"/>
              <a:buFont typeface="Arial"/>
              <a:buNone/>
            </a:pPr>
            <a:r>
              <a:rPr lang="en-US" sz="1100" dirty="0" err="1">
                <a:solidFill>
                  <a:schemeClr val="dk1"/>
                </a:solidFill>
              </a:rPr>
              <a:t>Maeul</a:t>
            </a:r>
            <a:r>
              <a:rPr lang="en-US" sz="1100" dirty="0">
                <a:solidFill>
                  <a:schemeClr val="dk1"/>
                </a:solidFill>
              </a:rPr>
              <a:t> media is our best praxis case for community media + local media. </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Seoul </a:t>
            </a:r>
            <a:r>
              <a:rPr lang="en-US" sz="1100" dirty="0" err="1">
                <a:solidFill>
                  <a:schemeClr val="dk1"/>
                </a:solidFill>
              </a:rPr>
              <a:t>Maeul</a:t>
            </a:r>
            <a:r>
              <a:rPr lang="en-US" sz="1100" dirty="0">
                <a:solidFill>
                  <a:schemeClr val="dk1"/>
                </a:solidFill>
              </a:rPr>
              <a:t> Media/</a:t>
            </a:r>
          </a:p>
          <a:p>
            <a:pPr marL="0" marR="0" lvl="0" indent="0" algn="l" rtl="0">
              <a:spcBef>
                <a:spcPts val="0"/>
              </a:spcBef>
              <a:buClr>
                <a:schemeClr val="dk1"/>
              </a:buClr>
              <a:buSzPct val="100000"/>
              <a:buFont typeface="Arial"/>
              <a:buNone/>
            </a:pPr>
            <a:r>
              <a:rPr lang="en-US" sz="1100" dirty="0">
                <a:solidFill>
                  <a:schemeClr val="dk1"/>
                </a:solidFill>
              </a:rPr>
              <a:t>is a local community-based city-wide people’s media project</a:t>
            </a:r>
          </a:p>
          <a:p>
            <a:pPr marL="0" marR="0" lvl="0" indent="0" algn="l" rtl="0">
              <a:spcBef>
                <a:spcPts val="0"/>
              </a:spcBef>
              <a:buClr>
                <a:schemeClr val="dk1"/>
              </a:buClr>
              <a:buSzPct val="100000"/>
              <a:buFont typeface="Arial"/>
              <a:buNone/>
            </a:pPr>
            <a:r>
              <a:rPr lang="en-US" sz="1100" dirty="0">
                <a:solidFill>
                  <a:schemeClr val="dk1"/>
                </a:solidFill>
              </a:rPr>
              <a:t>-&gt; This is </a:t>
            </a:r>
            <a:r>
              <a:rPr lang="en-US" sz="1100" dirty="0" err="1">
                <a:solidFill>
                  <a:schemeClr val="dk1"/>
                </a:solidFill>
              </a:rPr>
              <a:t>amap</a:t>
            </a:r>
            <a:r>
              <a:rPr lang="en-US" sz="1100" dirty="0">
                <a:solidFill>
                  <a:schemeClr val="dk1"/>
                </a:solidFill>
              </a:rPr>
              <a:t> of Seoul. There are almost now 100 groups working together with </a:t>
            </a:r>
            <a:r>
              <a:rPr lang="en-US" sz="1100" dirty="0" err="1">
                <a:solidFill>
                  <a:schemeClr val="dk1"/>
                </a:solidFill>
              </a:rPr>
              <a:t>Mediact</a:t>
            </a:r>
            <a:r>
              <a:rPr lang="en-US" sz="1100" dirty="0">
                <a:solidFill>
                  <a:schemeClr val="dk1"/>
                </a:solidFill>
              </a:rPr>
              <a:t>, based on fiscal support from Seoul City.</a:t>
            </a:r>
          </a:p>
          <a:p>
            <a:pPr marL="0" marR="0" lvl="0" indent="0" algn="l" rtl="0">
              <a:spcBef>
                <a:spcPts val="0"/>
              </a:spcBef>
              <a:buClr>
                <a:schemeClr val="dk1"/>
              </a:buClr>
              <a:buSzPct val="100000"/>
              <a:buFont typeface="Arial"/>
              <a:buNone/>
            </a:pPr>
            <a:r>
              <a:rPr lang="en-US" sz="1100" dirty="0">
                <a:solidFill>
                  <a:schemeClr val="dk1"/>
                </a:solidFill>
              </a:rPr>
              <a:t>→government support + professional civic catalyst +citizen/local resident ownership</a:t>
            </a:r>
          </a:p>
          <a:p>
            <a:pPr marL="0" marR="0" lvl="0" indent="0" algn="l" rtl="0">
              <a:spcBef>
                <a:spcPts val="0"/>
              </a:spcBef>
              <a:buClr>
                <a:schemeClr val="dk1"/>
              </a:buClr>
              <a:buSzPct val="100000"/>
              <a:buFont typeface="Arial"/>
              <a:buNone/>
            </a:pPr>
            <a:r>
              <a:rPr lang="en-US" sz="1100" dirty="0">
                <a:solidFill>
                  <a:schemeClr val="dk1"/>
                </a:solidFill>
              </a:rPr>
              <a:t>=a model of converging governance</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-&gt; to rearticulate some of </a:t>
            </a:r>
            <a:r>
              <a:rPr lang="en-US" sz="1100" dirty="0" err="1">
                <a:solidFill>
                  <a:schemeClr val="dk1"/>
                </a:solidFill>
              </a:rPr>
              <a:t>Maeul</a:t>
            </a:r>
            <a:r>
              <a:rPr lang="en-US" sz="1100" dirty="0">
                <a:solidFill>
                  <a:schemeClr val="dk1"/>
                </a:solidFill>
              </a:rPr>
              <a:t> Media features, it is: new, multi-platform, based on needs, community media + local media praxis</a:t>
            </a:r>
          </a:p>
          <a:p>
            <a:pPr marL="0" marR="0" lvl="0" indent="0" algn="l" rtl="0">
              <a:spcBef>
                <a:spcPts val="0"/>
              </a:spcBef>
              <a:buClr>
                <a:schemeClr val="dk1"/>
              </a:buClr>
              <a:buSzPct val="100000"/>
              <a:buFont typeface="Arial"/>
              <a:buNone/>
            </a:pPr>
            <a:r>
              <a:rPr lang="en-US" sz="1100" dirty="0">
                <a:solidFill>
                  <a:schemeClr val="dk1"/>
                </a:solidFill>
              </a:rPr>
              <a:t>-&gt; “citizens’ breaths” ( one participant has expressed “</a:t>
            </a:r>
            <a:r>
              <a:rPr lang="en-US" sz="1100" dirty="0" err="1">
                <a:solidFill>
                  <a:schemeClr val="dk1"/>
                </a:solidFill>
              </a:rPr>
              <a:t>maeul</a:t>
            </a:r>
            <a:r>
              <a:rPr lang="en-US" sz="1100" dirty="0">
                <a:solidFill>
                  <a:schemeClr val="dk1"/>
                </a:solidFill>
              </a:rPr>
              <a:t> media” which can be translated as village media as we create many villages or communities within a city is better interpreted as media can create the breathing space for people living in a city)</a:t>
            </a:r>
          </a:p>
        </p:txBody>
      </p:sp>
      <p:sp>
        <p:nvSpPr>
          <p:cNvPr id="577" name="Shape 5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14</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5" name="Shape 6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국제적</a:t>
            </a:r>
            <a:r>
              <a:rPr lang="en-US" sz="1100" dirty="0">
                <a:solidFill>
                  <a:schemeClr val="dk1"/>
                </a:solidFill>
              </a:rPr>
              <a:t> </a:t>
            </a:r>
            <a:r>
              <a:rPr lang="en-US" sz="1100" dirty="0" err="1">
                <a:solidFill>
                  <a:schemeClr val="dk1"/>
                </a:solidFill>
              </a:rPr>
              <a:t>예들은</a:t>
            </a:r>
            <a:r>
              <a:rPr lang="en-US" sz="1100" dirty="0">
                <a:solidFill>
                  <a:schemeClr val="dk1"/>
                </a:solidFill>
              </a:rPr>
              <a:t> </a:t>
            </a:r>
            <a:r>
              <a:rPr lang="en-US" sz="1100" dirty="0" err="1">
                <a:solidFill>
                  <a:schemeClr val="dk1"/>
                </a:solidFill>
              </a:rPr>
              <a:t>무수히</a:t>
            </a:r>
            <a:r>
              <a:rPr lang="en-US" sz="1100" dirty="0">
                <a:solidFill>
                  <a:schemeClr val="dk1"/>
                </a:solidFill>
              </a:rPr>
              <a:t> </a:t>
            </a:r>
            <a:r>
              <a:rPr lang="en-US" sz="1100" dirty="0" err="1">
                <a:solidFill>
                  <a:schemeClr val="dk1"/>
                </a:solidFill>
              </a:rPr>
              <a:t>많다</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err="1">
                <a:solidFill>
                  <a:schemeClr val="dk1"/>
                </a:solidFill>
              </a:rPr>
              <a:t>각국</a:t>
            </a:r>
            <a:r>
              <a:rPr lang="en-US" sz="1100" dirty="0">
                <a:solidFill>
                  <a:schemeClr val="dk1"/>
                </a:solidFill>
              </a:rPr>
              <a:t> </a:t>
            </a:r>
            <a:r>
              <a:rPr lang="en-US" sz="1100" dirty="0" err="1">
                <a:solidFill>
                  <a:schemeClr val="dk1"/>
                </a:solidFill>
              </a:rPr>
              <a:t>공동체</a:t>
            </a:r>
            <a:r>
              <a:rPr lang="en-US" sz="1100" dirty="0">
                <a:solidFill>
                  <a:schemeClr val="dk1"/>
                </a:solidFill>
              </a:rPr>
              <a:t> TV, </a:t>
            </a:r>
            <a:r>
              <a:rPr lang="en-US" sz="1100" dirty="0" err="1">
                <a:solidFill>
                  <a:schemeClr val="dk1"/>
                </a:solidFill>
              </a:rPr>
              <a:t>라디오의</a:t>
            </a:r>
            <a:r>
              <a:rPr lang="en-US" sz="1100" dirty="0">
                <a:solidFill>
                  <a:schemeClr val="dk1"/>
                </a:solidFill>
              </a:rPr>
              <a:t> </a:t>
            </a:r>
            <a:r>
              <a:rPr lang="en-US" sz="1100" dirty="0" err="1">
                <a:solidFill>
                  <a:schemeClr val="dk1"/>
                </a:solidFill>
              </a:rPr>
              <a:t>사례들인데</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이 </a:t>
            </a:r>
            <a:r>
              <a:rPr lang="en-US" sz="1100" dirty="0" err="1">
                <a:solidFill>
                  <a:schemeClr val="dk1"/>
                </a:solidFill>
              </a:rPr>
              <a:t>이미지는</a:t>
            </a:r>
            <a:r>
              <a:rPr lang="en-US" sz="1100" dirty="0">
                <a:solidFill>
                  <a:schemeClr val="dk1"/>
                </a:solidFill>
              </a:rPr>
              <a:t> </a:t>
            </a:r>
            <a:r>
              <a:rPr lang="en-US" sz="1100" dirty="0" err="1">
                <a:solidFill>
                  <a:schemeClr val="dk1"/>
                </a:solidFill>
              </a:rPr>
              <a:t>영국</a:t>
            </a:r>
            <a:r>
              <a:rPr lang="en-US" sz="1100" dirty="0">
                <a:solidFill>
                  <a:schemeClr val="dk1"/>
                </a:solidFill>
              </a:rPr>
              <a:t> HD </a:t>
            </a:r>
            <a:r>
              <a:rPr lang="en-US" sz="1100" dirty="0" err="1">
                <a:solidFill>
                  <a:schemeClr val="dk1"/>
                </a:solidFill>
              </a:rPr>
              <a:t>지역</a:t>
            </a:r>
            <a:r>
              <a:rPr lang="en-US" sz="1100" dirty="0">
                <a:solidFill>
                  <a:schemeClr val="dk1"/>
                </a:solidFill>
              </a:rPr>
              <a:t> </a:t>
            </a:r>
            <a:r>
              <a:rPr lang="en-US" sz="1100" dirty="0" err="1">
                <a:solidFill>
                  <a:schemeClr val="dk1"/>
                </a:solidFill>
              </a:rPr>
              <a:t>방송의</a:t>
            </a:r>
            <a:r>
              <a:rPr lang="en-US" sz="1100" dirty="0">
                <a:solidFill>
                  <a:schemeClr val="dk1"/>
                </a:solidFill>
              </a:rPr>
              <a:t> </a:t>
            </a:r>
            <a:r>
              <a:rPr lang="en-US" sz="1100" dirty="0" err="1">
                <a:solidFill>
                  <a:schemeClr val="dk1"/>
                </a:solidFill>
              </a:rPr>
              <a:t>사례</a:t>
            </a:r>
            <a:r>
              <a:rPr lang="en-US" sz="1100" dirty="0">
                <a:solidFill>
                  <a:schemeClr val="dk1"/>
                </a:solidFill>
              </a:rPr>
              <a:t>. </a:t>
            </a:r>
            <a:r>
              <a:rPr lang="en-US" sz="1100" dirty="0" err="1">
                <a:solidFill>
                  <a:schemeClr val="dk1"/>
                </a:solidFill>
              </a:rPr>
              <a:t>지역미디어센터인</a:t>
            </a:r>
            <a:r>
              <a:rPr lang="en-US" sz="1100" dirty="0">
                <a:solidFill>
                  <a:schemeClr val="dk1"/>
                </a:solidFill>
              </a:rPr>
              <a:t> </a:t>
            </a:r>
            <a:r>
              <a:rPr lang="en-US" sz="1100" dirty="0" err="1">
                <a:solidFill>
                  <a:schemeClr val="dk1"/>
                </a:solidFill>
              </a:rPr>
              <a:t>노던</a:t>
            </a:r>
            <a:r>
              <a:rPr lang="en-US" sz="1100" dirty="0">
                <a:solidFill>
                  <a:schemeClr val="dk1"/>
                </a:solidFill>
              </a:rPr>
              <a:t> </a:t>
            </a:r>
            <a:r>
              <a:rPr lang="en-US" sz="1100" dirty="0" err="1">
                <a:solidFill>
                  <a:schemeClr val="dk1"/>
                </a:solidFill>
              </a:rPr>
              <a:t>비젼이</a:t>
            </a:r>
            <a:r>
              <a:rPr lang="en-US" sz="1100" dirty="0">
                <a:solidFill>
                  <a:schemeClr val="dk1"/>
                </a:solidFill>
              </a:rPr>
              <a:t> </a:t>
            </a:r>
            <a:r>
              <a:rPr lang="en-US" sz="1100" dirty="0" err="1">
                <a:solidFill>
                  <a:schemeClr val="dk1"/>
                </a:solidFill>
              </a:rPr>
              <a:t>운영</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err="1">
                <a:solidFill>
                  <a:schemeClr val="dk1"/>
                </a:solidFill>
              </a:rPr>
              <a:t>주파수</a:t>
            </a:r>
            <a:r>
              <a:rPr lang="en-US" sz="1100" dirty="0">
                <a:solidFill>
                  <a:schemeClr val="dk1"/>
                </a:solidFill>
              </a:rPr>
              <a:t> </a:t>
            </a:r>
            <a:r>
              <a:rPr lang="en-US" sz="1100" dirty="0" err="1">
                <a:solidFill>
                  <a:schemeClr val="dk1"/>
                </a:solidFill>
              </a:rPr>
              <a:t>지역</a:t>
            </a:r>
            <a:r>
              <a:rPr lang="en-US" sz="1100" dirty="0">
                <a:solidFill>
                  <a:schemeClr val="dk1"/>
                </a:solidFill>
              </a:rPr>
              <a:t> </a:t>
            </a:r>
            <a:r>
              <a:rPr lang="en-US" sz="1100" dirty="0" err="1">
                <a:solidFill>
                  <a:schemeClr val="dk1"/>
                </a:solidFill>
              </a:rPr>
              <a:t>할당</a:t>
            </a:r>
            <a:r>
              <a:rPr lang="en-US" sz="1100" dirty="0">
                <a:solidFill>
                  <a:schemeClr val="dk1"/>
                </a:solidFill>
              </a:rPr>
              <a:t>, </a:t>
            </a:r>
            <a:r>
              <a:rPr lang="en-US" sz="1100" dirty="0" err="1">
                <a:solidFill>
                  <a:schemeClr val="dk1"/>
                </a:solidFill>
              </a:rPr>
              <a:t>비영리</a:t>
            </a:r>
            <a:r>
              <a:rPr lang="en-US" sz="1100" dirty="0">
                <a:solidFill>
                  <a:schemeClr val="dk1"/>
                </a:solidFill>
              </a:rPr>
              <a:t> </a:t>
            </a:r>
            <a:r>
              <a:rPr lang="en-US" sz="1100" dirty="0" err="1">
                <a:solidFill>
                  <a:schemeClr val="dk1"/>
                </a:solidFill>
              </a:rPr>
              <a:t>주체의</a:t>
            </a:r>
            <a:r>
              <a:rPr lang="en-US" sz="1100" dirty="0">
                <a:solidFill>
                  <a:schemeClr val="dk1"/>
                </a:solidFill>
              </a:rPr>
              <a:t> </a:t>
            </a:r>
            <a:r>
              <a:rPr lang="en-US" sz="1100" dirty="0" err="1">
                <a:solidFill>
                  <a:schemeClr val="dk1"/>
                </a:solidFill>
              </a:rPr>
              <a:t>운영</a:t>
            </a:r>
            <a:r>
              <a:rPr lang="en-US" sz="1100" dirty="0">
                <a:solidFill>
                  <a:schemeClr val="dk1"/>
                </a:solidFill>
              </a:rPr>
              <a:t>, </a:t>
            </a:r>
            <a:r>
              <a:rPr lang="en-US" sz="1100" dirty="0" err="1">
                <a:solidFill>
                  <a:schemeClr val="dk1"/>
                </a:solidFill>
              </a:rPr>
              <a:t>직접</a:t>
            </a:r>
            <a:r>
              <a:rPr lang="en-US" sz="1100" dirty="0">
                <a:solidFill>
                  <a:schemeClr val="dk1"/>
                </a:solidFill>
              </a:rPr>
              <a:t> </a:t>
            </a:r>
            <a:r>
              <a:rPr lang="en-US" sz="1100" dirty="0" err="1">
                <a:solidFill>
                  <a:schemeClr val="dk1"/>
                </a:solidFill>
              </a:rPr>
              <a:t>지원</a:t>
            </a:r>
            <a:r>
              <a:rPr lang="en-US" sz="1100" dirty="0">
                <a:solidFill>
                  <a:schemeClr val="dk1"/>
                </a:solidFill>
              </a:rPr>
              <a:t> 및 </a:t>
            </a:r>
            <a:r>
              <a:rPr lang="en-US" sz="1100" dirty="0" err="1">
                <a:solidFill>
                  <a:schemeClr val="dk1"/>
                </a:solidFill>
              </a:rPr>
              <a:t>공영방송의</a:t>
            </a:r>
            <a:r>
              <a:rPr lang="en-US" sz="1100" dirty="0">
                <a:solidFill>
                  <a:schemeClr val="dk1"/>
                </a:solidFill>
              </a:rPr>
              <a:t> </a:t>
            </a:r>
            <a:r>
              <a:rPr lang="en-US" sz="1100" dirty="0" err="1">
                <a:solidFill>
                  <a:schemeClr val="dk1"/>
                </a:solidFill>
              </a:rPr>
              <a:t>지원</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SzPct val="100000"/>
              <a:buFont typeface="Arial"/>
              <a:buNone/>
            </a:pPr>
            <a:r>
              <a:rPr lang="en-US" sz="1100" dirty="0">
                <a:solidFill>
                  <a:schemeClr val="dk1"/>
                </a:solidFill>
              </a:rPr>
              <a:t>Comparative Case: NVTV, local HD broadcasting systems in UK</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Comparative Cases around the world are numerous: Especially in regards to funding structures for community TV and radio systems</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One case I would like to highlight that we have learned from over the years is from our colleagues at NVTV in Belfast, some of you may already be familiar of it as a media center running a HD local TV channel. We  recently interviewed NVTV’s </a:t>
            </a:r>
            <a:r>
              <a:rPr lang="en-US" sz="1100" b="1" dirty="0">
                <a:solidFill>
                  <a:srgbClr val="6A6A6A"/>
                </a:solidFill>
              </a:rPr>
              <a:t>Marilyn</a:t>
            </a:r>
            <a:r>
              <a:rPr lang="en-US" sz="1100" dirty="0">
                <a:solidFill>
                  <a:srgbClr val="545454"/>
                </a:solidFill>
              </a:rPr>
              <a:t> Hyndman </a:t>
            </a:r>
            <a:r>
              <a:rPr lang="en-US" sz="1100" dirty="0">
                <a:solidFill>
                  <a:schemeClr val="dk1"/>
                </a:solidFill>
              </a:rPr>
              <a:t>about their work, and you can find out more about it in our online magazine (ACT published in Korean and English). </a:t>
            </a:r>
          </a:p>
          <a:p>
            <a:pPr marL="0" marR="0" lvl="0" indent="0" algn="l" rtl="0">
              <a:spcBef>
                <a:spcPts val="0"/>
              </a:spcBef>
              <a:buClr>
                <a:schemeClr val="dk1"/>
              </a:buClr>
              <a:buFont typeface="Arial"/>
              <a:buNone/>
            </a:pPr>
            <a:endParaRPr sz="900" dirty="0">
              <a:solidFill>
                <a:schemeClr val="dk1"/>
              </a:solidFill>
              <a:latin typeface="Gulim"/>
              <a:ea typeface="Gulim"/>
              <a:cs typeface="Gulim"/>
              <a:sym typeface="Gulim"/>
            </a:endParaRPr>
          </a:p>
          <a:p>
            <a:pPr marL="0" marR="0" lvl="0" indent="0" algn="l" rtl="0">
              <a:spcBef>
                <a:spcPts val="0"/>
              </a:spcBef>
              <a:buClr>
                <a:schemeClr val="dk1"/>
              </a:buClr>
              <a:buSzPct val="25000"/>
              <a:buFont typeface="Arial"/>
              <a:buNone/>
            </a:pPr>
            <a:r>
              <a:rPr lang="en-US" sz="900" b="0" i="0" u="none" strike="noStrike" cap="none" baseline="0" dirty="0">
                <a:solidFill>
                  <a:schemeClr val="dk1"/>
                </a:solidFill>
                <a:latin typeface="Gulim"/>
                <a:ea typeface="Gulim"/>
                <a:cs typeface="Gulim"/>
                <a:sym typeface="Gulim"/>
              </a:rPr>
              <a:t>source: http://actmediact.tistory.com/236</a:t>
            </a:r>
            <a:br>
              <a:rPr lang="en-US" sz="900" b="0" i="0" u="none" strike="noStrike" cap="none" baseline="0" dirty="0">
                <a:solidFill>
                  <a:schemeClr val="dk1"/>
                </a:solidFill>
                <a:latin typeface="Gulim"/>
                <a:ea typeface="Gulim"/>
                <a:cs typeface="Gulim"/>
                <a:sym typeface="Gulim"/>
              </a:rPr>
            </a:br>
            <a:r>
              <a:rPr lang="en-US" sz="900" b="0" i="0" u="none" strike="noStrike" cap="none" baseline="0" dirty="0" err="1">
                <a:solidFill>
                  <a:schemeClr val="dk1"/>
                </a:solidFill>
                <a:latin typeface="Gulim"/>
                <a:ea typeface="Gulim"/>
                <a:cs typeface="Gulim"/>
                <a:sym typeface="Gulim"/>
              </a:rPr>
              <a:t>열정</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가득</a:t>
            </a:r>
            <a:r>
              <a:rPr lang="en-US" sz="900" b="0" i="0" u="none" strike="noStrike" cap="none" baseline="0" dirty="0">
                <a:solidFill>
                  <a:schemeClr val="dk1"/>
                </a:solidFill>
                <a:latin typeface="Gulim"/>
                <a:ea typeface="Gulim"/>
                <a:cs typeface="Gulim"/>
                <a:sym typeface="Gulim"/>
              </a:rPr>
              <a:t>! &lt;</a:t>
            </a:r>
            <a:r>
              <a:rPr lang="en-US" sz="900" b="0" i="0" u="none" strike="noStrike" cap="none" baseline="0" dirty="0" err="1">
                <a:solidFill>
                  <a:schemeClr val="dk1"/>
                </a:solidFill>
                <a:latin typeface="Gulim"/>
                <a:ea typeface="Gulim"/>
                <a:cs typeface="Gulim"/>
                <a:sym typeface="Gulim"/>
              </a:rPr>
              <a:t>여정</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그리고</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정착</a:t>
            </a:r>
            <a:r>
              <a:rPr lang="en-US" sz="900" b="0" i="0" u="none" strike="noStrike" cap="none" baseline="0" dirty="0">
                <a:solidFill>
                  <a:schemeClr val="dk1"/>
                </a:solidFill>
                <a:latin typeface="Gulim"/>
                <a:ea typeface="Gulim"/>
                <a:cs typeface="Gulim"/>
                <a:sym typeface="Gulim"/>
              </a:rPr>
              <a:t>&gt; </a:t>
            </a:r>
            <a:r>
              <a:rPr lang="en-US" sz="900" b="0" i="0" u="none" strike="noStrike" cap="none" baseline="0" dirty="0" err="1">
                <a:solidFill>
                  <a:schemeClr val="dk1"/>
                </a:solidFill>
                <a:latin typeface="Gulim"/>
                <a:ea typeface="Gulim"/>
                <a:cs typeface="Gulim"/>
                <a:sym typeface="Gulim"/>
              </a:rPr>
              <a:t>프로젝트를</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함께</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만들고</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있는</a:t>
            </a:r>
            <a:endParaRPr lang="en-US" sz="900" b="0" i="0" u="none" strike="noStrike" cap="none" baseline="0" dirty="0">
              <a:solidFill>
                <a:schemeClr val="dk1"/>
              </a:solidFill>
              <a:latin typeface="Gulim"/>
              <a:ea typeface="Gulim"/>
              <a:cs typeface="Gulim"/>
              <a:sym typeface="Gulim"/>
            </a:endParaRPr>
          </a:p>
          <a:p>
            <a:pPr marL="0" marR="0" lvl="0" indent="0" algn="l" rtl="0">
              <a:spcBef>
                <a:spcPts val="0"/>
              </a:spcBef>
              <a:buClr>
                <a:schemeClr val="dk1"/>
              </a:buClr>
              <a:buSzPct val="25000"/>
              <a:buFont typeface="Arial"/>
              <a:buNone/>
            </a:pPr>
            <a:r>
              <a:rPr lang="en-US" sz="900" b="0" i="0" u="none" strike="noStrike" cap="none" baseline="0" dirty="0" err="1">
                <a:solidFill>
                  <a:schemeClr val="dk1"/>
                </a:solidFill>
                <a:latin typeface="Gulim"/>
                <a:ea typeface="Gulim"/>
                <a:cs typeface="Gulim"/>
                <a:sym typeface="Gulim"/>
              </a:rPr>
              <a:t>벨파스트</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지역</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예술가</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모임</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아트엑타</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사람들의</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모습</a:t>
            </a:r>
            <a:r>
              <a:rPr lang="en-US" sz="900" b="0" i="0" u="none" strike="noStrike" cap="none" baseline="0" dirty="0">
                <a:solidFill>
                  <a:schemeClr val="dk1"/>
                </a:solidFill>
                <a:latin typeface="Gulim"/>
                <a:ea typeface="Gulim"/>
                <a:cs typeface="Gulim"/>
                <a:sym typeface="Gulim"/>
              </a:rPr>
              <a:t>.</a:t>
            </a:r>
          </a:p>
          <a:p>
            <a:pPr marL="0" marR="0" lvl="0" indent="0" algn="l" rtl="0">
              <a:spcBef>
                <a:spcPts val="0"/>
              </a:spcBef>
              <a:buClr>
                <a:schemeClr val="dk1"/>
              </a:buClr>
              <a:buSzPct val="25000"/>
              <a:buFont typeface="Arial"/>
              <a:buNone/>
            </a:pPr>
            <a:r>
              <a:rPr lang="en-US" sz="900" b="0" i="0" u="none" strike="noStrike" cap="none" baseline="0" dirty="0">
                <a:solidFill>
                  <a:schemeClr val="dk1"/>
                </a:solidFill>
                <a:latin typeface="Gulim"/>
                <a:ea typeface="Gulim"/>
                <a:cs typeface="Gulim"/>
                <a:sym typeface="Gulim"/>
              </a:rPr>
              <a:t>&lt;</a:t>
            </a:r>
            <a:r>
              <a:rPr lang="en-US" sz="900" b="0" i="0" u="none" strike="noStrike" cap="none" baseline="0" dirty="0" err="1">
                <a:solidFill>
                  <a:schemeClr val="dk1"/>
                </a:solidFill>
                <a:latin typeface="Gulim"/>
                <a:ea typeface="Gulim"/>
                <a:cs typeface="Gulim"/>
                <a:sym typeface="Gulim"/>
              </a:rPr>
              <a:t>여정</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그리고</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정착</a:t>
            </a:r>
            <a:r>
              <a:rPr lang="en-US" sz="900" b="0" i="0" u="none" strike="noStrike" cap="none" baseline="0" dirty="0">
                <a:solidFill>
                  <a:schemeClr val="dk1"/>
                </a:solidFill>
                <a:latin typeface="Gulim"/>
                <a:ea typeface="Gulim"/>
                <a:cs typeface="Gulim"/>
                <a:sym typeface="Gulim"/>
              </a:rPr>
              <a:t>&gt; </a:t>
            </a:r>
            <a:r>
              <a:rPr lang="en-US" sz="900" b="0" i="0" u="none" strike="noStrike" cap="none" baseline="0" dirty="0" err="1">
                <a:solidFill>
                  <a:schemeClr val="dk1"/>
                </a:solidFill>
                <a:latin typeface="Gulim"/>
                <a:ea typeface="Gulim"/>
                <a:cs typeface="Gulim"/>
                <a:sym typeface="Gulim"/>
              </a:rPr>
              <a:t>프로젝트는</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인도</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중국</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이슬람</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국가에서</a:t>
            </a:r>
            <a:endParaRPr lang="en-US" sz="900" b="0" i="0" u="none" strike="noStrike" cap="none" baseline="0" dirty="0">
              <a:solidFill>
                <a:schemeClr val="dk1"/>
              </a:solidFill>
              <a:latin typeface="Gulim"/>
              <a:ea typeface="Gulim"/>
              <a:cs typeface="Gulim"/>
              <a:sym typeface="Gulim"/>
            </a:endParaRPr>
          </a:p>
          <a:p>
            <a:pPr marL="0" marR="0" lvl="0" indent="0" algn="l" rtl="0">
              <a:spcBef>
                <a:spcPts val="0"/>
              </a:spcBef>
              <a:buClr>
                <a:schemeClr val="dk1"/>
              </a:buClr>
              <a:buSzPct val="25000"/>
              <a:buFont typeface="Arial"/>
              <a:buNone/>
            </a:pPr>
            <a:r>
              <a:rPr lang="en-US" sz="900" b="0" i="0" u="none" strike="noStrike" cap="none" baseline="0" dirty="0" err="1">
                <a:solidFill>
                  <a:schemeClr val="dk1"/>
                </a:solidFill>
                <a:latin typeface="Gulim"/>
                <a:ea typeface="Gulim"/>
                <a:cs typeface="Gulim"/>
                <a:sym typeface="Gulim"/>
              </a:rPr>
              <a:t>벨파스트로</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와서</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살고</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있는</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여성들과</a:t>
            </a:r>
            <a:r>
              <a:rPr lang="en-US" sz="900" b="0" i="0" u="none" strike="noStrike" cap="none" baseline="0" dirty="0">
                <a:solidFill>
                  <a:schemeClr val="dk1"/>
                </a:solidFill>
                <a:latin typeface="Gulim"/>
                <a:ea typeface="Gulim"/>
                <a:cs typeface="Gulim"/>
                <a:sym typeface="Gulim"/>
              </a:rPr>
              <a:t> </a:t>
            </a:r>
            <a:r>
              <a:rPr lang="en-US" sz="900" b="0" i="0" u="none" strike="noStrike" cap="none" baseline="0" dirty="0" err="1">
                <a:solidFill>
                  <a:schemeClr val="dk1"/>
                </a:solidFill>
                <a:latin typeface="Gulim"/>
                <a:ea typeface="Gulim"/>
                <a:cs typeface="Gulim"/>
                <a:sym typeface="Gulim"/>
              </a:rPr>
              <a:t>함께한다</a:t>
            </a:r>
            <a:r>
              <a:rPr lang="en-US" sz="900" b="0" i="0" u="none" strike="noStrike" cap="none" baseline="0" dirty="0">
                <a:solidFill>
                  <a:schemeClr val="dk1"/>
                </a:solidFill>
                <a:latin typeface="Gulim"/>
                <a:ea typeface="Gulim"/>
                <a:cs typeface="Gulim"/>
                <a:sym typeface="Gulim"/>
              </a:rPr>
              <a:t>.</a:t>
            </a:r>
          </a:p>
          <a:p>
            <a:pPr marL="0" marR="0" lvl="0" indent="0" algn="l" rtl="0">
              <a:lnSpc>
                <a:spcPct val="100000"/>
              </a:lnSpc>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606" name="Shape 6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15</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5" name="Shape 6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558800" rtl="0">
              <a:lnSpc>
                <a:spcPct val="115000"/>
              </a:lnSpc>
              <a:spcBef>
                <a:spcPts val="0"/>
              </a:spcBef>
              <a:buClr>
                <a:schemeClr val="dk1"/>
              </a:buClr>
              <a:buSzPct val="100000"/>
              <a:buFont typeface="Arial"/>
              <a:buNone/>
            </a:pPr>
            <a:r>
              <a:rPr lang="en-US" sz="1100" dirty="0">
                <a:solidFill>
                  <a:schemeClr val="dk1"/>
                </a:solidFill>
              </a:rPr>
              <a:t>네 </a:t>
            </a:r>
            <a:r>
              <a:rPr lang="en-US" sz="1100" dirty="0" err="1">
                <a:solidFill>
                  <a:schemeClr val="dk1"/>
                </a:solidFill>
              </a:rPr>
              <a:t>번째는</a:t>
            </a:r>
            <a:r>
              <a:rPr lang="en-US" sz="1100" dirty="0">
                <a:solidFill>
                  <a:schemeClr val="dk1"/>
                </a:solidFill>
              </a:rPr>
              <a:t> </a:t>
            </a:r>
            <a:r>
              <a:rPr lang="en-US" sz="1100" dirty="0" err="1">
                <a:solidFill>
                  <a:schemeClr val="dk1"/>
                </a:solidFill>
              </a:rPr>
              <a:t>새로운</a:t>
            </a:r>
            <a:r>
              <a:rPr lang="en-US" sz="1100" dirty="0">
                <a:solidFill>
                  <a:schemeClr val="dk1"/>
                </a:solidFill>
              </a:rPr>
              <a:t> </a:t>
            </a:r>
            <a:r>
              <a:rPr lang="en-US" sz="1100" dirty="0" err="1">
                <a:solidFill>
                  <a:schemeClr val="dk1"/>
                </a:solidFill>
              </a:rPr>
              <a:t>미디어의</a:t>
            </a:r>
            <a:r>
              <a:rPr lang="en-US" sz="1100" dirty="0">
                <a:solidFill>
                  <a:schemeClr val="dk1"/>
                </a:solidFill>
              </a:rPr>
              <a:t> </a:t>
            </a:r>
            <a:r>
              <a:rPr lang="en-US" sz="1100" dirty="0" err="1">
                <a:solidFill>
                  <a:schemeClr val="dk1"/>
                </a:solidFill>
              </a:rPr>
              <a:t>실험들</a:t>
            </a:r>
            <a:r>
              <a:rPr lang="en-US" sz="1100" dirty="0">
                <a:solidFill>
                  <a:schemeClr val="dk1"/>
                </a:solidFill>
              </a:rPr>
              <a:t>.</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err="1">
                <a:solidFill>
                  <a:schemeClr val="dk1"/>
                </a:solidFill>
              </a:rPr>
              <a:t>넓게</a:t>
            </a:r>
            <a:r>
              <a:rPr lang="en-US" sz="1100" dirty="0">
                <a:solidFill>
                  <a:schemeClr val="dk1"/>
                </a:solidFill>
              </a:rPr>
              <a:t> </a:t>
            </a:r>
            <a:r>
              <a:rPr lang="en-US" sz="1100" dirty="0" err="1">
                <a:solidFill>
                  <a:schemeClr val="dk1"/>
                </a:solidFill>
              </a:rPr>
              <a:t>보면</a:t>
            </a:r>
            <a:r>
              <a:rPr lang="en-US" sz="1100" dirty="0">
                <a:solidFill>
                  <a:schemeClr val="dk1"/>
                </a:solidFill>
              </a:rPr>
              <a:t>, </a:t>
            </a:r>
            <a:r>
              <a:rPr lang="en-US" sz="1100" dirty="0" err="1">
                <a:solidFill>
                  <a:schemeClr val="dk1"/>
                </a:solidFill>
              </a:rPr>
              <a:t>트랜스</a:t>
            </a:r>
            <a:r>
              <a:rPr lang="en-US" sz="1100" dirty="0">
                <a:solidFill>
                  <a:schemeClr val="dk1"/>
                </a:solidFill>
              </a:rPr>
              <a:t> </a:t>
            </a:r>
            <a:r>
              <a:rPr lang="en-US" sz="1100" dirty="0" err="1">
                <a:solidFill>
                  <a:schemeClr val="dk1"/>
                </a:solidFill>
              </a:rPr>
              <a:t>미디어부터</a:t>
            </a:r>
            <a:r>
              <a:rPr lang="en-US" sz="1100" dirty="0">
                <a:solidFill>
                  <a:schemeClr val="dk1"/>
                </a:solidFill>
              </a:rPr>
              <a:t> </a:t>
            </a:r>
            <a:r>
              <a:rPr lang="en-US" sz="1100" dirty="0" err="1">
                <a:solidFill>
                  <a:schemeClr val="dk1"/>
                </a:solidFill>
              </a:rPr>
              <a:t>쌍방향</a:t>
            </a:r>
            <a:r>
              <a:rPr lang="en-US" sz="1100" dirty="0">
                <a:solidFill>
                  <a:schemeClr val="dk1"/>
                </a:solidFill>
              </a:rPr>
              <a:t> </a:t>
            </a:r>
            <a:r>
              <a:rPr lang="en-US" sz="1100" dirty="0" err="1">
                <a:solidFill>
                  <a:schemeClr val="dk1"/>
                </a:solidFill>
              </a:rPr>
              <a:t>스토리텔링</a:t>
            </a:r>
            <a:r>
              <a:rPr lang="en-US" sz="1100" dirty="0">
                <a:solidFill>
                  <a:schemeClr val="dk1"/>
                </a:solidFill>
              </a:rPr>
              <a:t>, </a:t>
            </a:r>
            <a:r>
              <a:rPr lang="en-US" sz="1100" dirty="0" err="1">
                <a:solidFill>
                  <a:schemeClr val="dk1"/>
                </a:solidFill>
              </a:rPr>
              <a:t>드론</a:t>
            </a:r>
            <a:r>
              <a:rPr lang="en-US" sz="1100" dirty="0">
                <a:solidFill>
                  <a:schemeClr val="dk1"/>
                </a:solidFill>
              </a:rPr>
              <a:t>, </a:t>
            </a:r>
            <a:r>
              <a:rPr lang="en-US" sz="1100" dirty="0" err="1">
                <a:solidFill>
                  <a:schemeClr val="dk1"/>
                </a:solidFill>
              </a:rPr>
              <a:t>오픈소스</a:t>
            </a:r>
            <a:r>
              <a:rPr lang="en-US" sz="1100" dirty="0">
                <a:solidFill>
                  <a:schemeClr val="dk1"/>
                </a:solidFill>
              </a:rPr>
              <a:t> </a:t>
            </a:r>
            <a:r>
              <a:rPr lang="en-US" sz="1100" dirty="0" err="1">
                <a:solidFill>
                  <a:schemeClr val="dk1"/>
                </a:solidFill>
              </a:rPr>
              <a:t>소프트웨어와</a:t>
            </a:r>
            <a:r>
              <a:rPr lang="en-US" sz="1100" dirty="0">
                <a:solidFill>
                  <a:schemeClr val="dk1"/>
                </a:solidFill>
              </a:rPr>
              <a:t> </a:t>
            </a:r>
            <a:r>
              <a:rPr lang="en-US" sz="1100" dirty="0" err="1">
                <a:solidFill>
                  <a:schemeClr val="dk1"/>
                </a:solidFill>
              </a:rPr>
              <a:t>하드웨어의</a:t>
            </a:r>
            <a:r>
              <a:rPr lang="en-US" sz="1100" dirty="0">
                <a:solidFill>
                  <a:schemeClr val="dk1"/>
                </a:solidFill>
              </a:rPr>
              <a:t> </a:t>
            </a:r>
            <a:r>
              <a:rPr lang="en-US" sz="1100" dirty="0" err="1">
                <a:solidFill>
                  <a:schemeClr val="dk1"/>
                </a:solidFill>
              </a:rPr>
              <a:t>활용</a:t>
            </a:r>
            <a:r>
              <a:rPr lang="en-US" sz="1100" dirty="0">
                <a:solidFill>
                  <a:schemeClr val="dk1"/>
                </a:solidFill>
              </a:rPr>
              <a:t>, 3d </a:t>
            </a:r>
            <a:r>
              <a:rPr lang="en-US" sz="1100" dirty="0" err="1">
                <a:solidFill>
                  <a:schemeClr val="dk1"/>
                </a:solidFill>
              </a:rPr>
              <a:t>프린터에</a:t>
            </a:r>
            <a:r>
              <a:rPr lang="en-US" sz="1100" dirty="0">
                <a:solidFill>
                  <a:schemeClr val="dk1"/>
                </a:solidFill>
              </a:rPr>
              <a:t> </a:t>
            </a:r>
            <a:r>
              <a:rPr lang="en-US" sz="1100" dirty="0" err="1">
                <a:solidFill>
                  <a:schemeClr val="dk1"/>
                </a:solidFill>
              </a:rPr>
              <a:t>이르기까지</a:t>
            </a:r>
            <a:r>
              <a:rPr lang="en-US" sz="1100" dirty="0">
                <a:solidFill>
                  <a:schemeClr val="dk1"/>
                </a:solidFill>
              </a:rPr>
              <a:t> </a:t>
            </a:r>
            <a:r>
              <a:rPr lang="en-US" sz="1100" dirty="0" err="1">
                <a:solidFill>
                  <a:schemeClr val="dk1"/>
                </a:solidFill>
              </a:rPr>
              <a:t>다양한</a:t>
            </a:r>
            <a:r>
              <a:rPr lang="en-US" sz="1100" dirty="0">
                <a:solidFill>
                  <a:schemeClr val="dk1"/>
                </a:solidFill>
              </a:rPr>
              <a:t> </a:t>
            </a:r>
            <a:r>
              <a:rPr lang="en-US" sz="1100" dirty="0" err="1">
                <a:solidFill>
                  <a:schemeClr val="dk1"/>
                </a:solidFill>
              </a:rPr>
              <a:t>미디어</a:t>
            </a:r>
            <a:r>
              <a:rPr lang="en-US" sz="1100" dirty="0">
                <a:solidFill>
                  <a:schemeClr val="dk1"/>
                </a:solidFill>
              </a:rPr>
              <a:t> 및 </a:t>
            </a:r>
            <a:r>
              <a:rPr lang="en-US" sz="1100" dirty="0" err="1">
                <a:solidFill>
                  <a:schemeClr val="dk1"/>
                </a:solidFill>
              </a:rPr>
              <a:t>인접</a:t>
            </a:r>
            <a:r>
              <a:rPr lang="en-US" sz="1100" dirty="0">
                <a:solidFill>
                  <a:schemeClr val="dk1"/>
                </a:solidFill>
              </a:rPr>
              <a:t> </a:t>
            </a:r>
            <a:r>
              <a:rPr lang="en-US" sz="1100" dirty="0" err="1">
                <a:solidFill>
                  <a:schemeClr val="dk1"/>
                </a:solidFill>
              </a:rPr>
              <a:t>영역의</a:t>
            </a:r>
            <a:r>
              <a:rPr lang="en-US" sz="1100" dirty="0">
                <a:solidFill>
                  <a:schemeClr val="dk1"/>
                </a:solidFill>
              </a:rPr>
              <a:t> </a:t>
            </a:r>
            <a:r>
              <a:rPr lang="en-US" sz="1100" dirty="0" err="1">
                <a:solidFill>
                  <a:schemeClr val="dk1"/>
                </a:solidFill>
              </a:rPr>
              <a:t>기술이</a:t>
            </a:r>
            <a:r>
              <a:rPr lang="en-US" sz="1100" dirty="0">
                <a:solidFill>
                  <a:schemeClr val="dk1"/>
                </a:solidFill>
              </a:rPr>
              <a:t> </a:t>
            </a:r>
            <a:r>
              <a:rPr lang="en-US" sz="1100" dirty="0" err="1">
                <a:solidFill>
                  <a:schemeClr val="dk1"/>
                </a:solidFill>
              </a:rPr>
              <a:t>급속하게</a:t>
            </a:r>
            <a:r>
              <a:rPr lang="en-US" sz="1100" dirty="0">
                <a:solidFill>
                  <a:schemeClr val="dk1"/>
                </a:solidFill>
              </a:rPr>
              <a:t> </a:t>
            </a:r>
            <a:r>
              <a:rPr lang="en-US" sz="1100" dirty="0" err="1">
                <a:solidFill>
                  <a:schemeClr val="dk1"/>
                </a:solidFill>
              </a:rPr>
              <a:t>발전하는</a:t>
            </a:r>
            <a:r>
              <a:rPr lang="en-US" sz="1100" dirty="0">
                <a:solidFill>
                  <a:schemeClr val="dk1"/>
                </a:solidFill>
              </a:rPr>
              <a:t> </a:t>
            </a:r>
            <a:r>
              <a:rPr lang="en-US" sz="1100" dirty="0" err="1">
                <a:solidFill>
                  <a:schemeClr val="dk1"/>
                </a:solidFill>
              </a:rPr>
              <a:t>상황</a:t>
            </a:r>
            <a:endParaRPr lang="en-US" sz="1100" dirty="0">
              <a:solidFill>
                <a:schemeClr val="dk1"/>
              </a:solidFill>
            </a:endParaRP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err="1">
                <a:solidFill>
                  <a:schemeClr val="dk1"/>
                </a:solidFill>
              </a:rPr>
              <a:t>다른</a:t>
            </a:r>
            <a:r>
              <a:rPr lang="en-US" sz="1100" dirty="0">
                <a:solidFill>
                  <a:schemeClr val="dk1"/>
                </a:solidFill>
              </a:rPr>
              <a:t> </a:t>
            </a:r>
            <a:r>
              <a:rPr lang="en-US" sz="1100" dirty="0" err="1">
                <a:solidFill>
                  <a:schemeClr val="dk1"/>
                </a:solidFill>
              </a:rPr>
              <a:t>맥락에서는</a:t>
            </a:r>
            <a:r>
              <a:rPr lang="en-US" sz="1100" dirty="0">
                <a:solidFill>
                  <a:schemeClr val="dk1"/>
                </a:solidFill>
              </a:rPr>
              <a:t> </a:t>
            </a:r>
            <a:r>
              <a:rPr lang="en-US" sz="1100" dirty="0" err="1">
                <a:solidFill>
                  <a:schemeClr val="dk1"/>
                </a:solidFill>
              </a:rPr>
              <a:t>새로운</a:t>
            </a:r>
            <a:r>
              <a:rPr lang="en-US" sz="1100" dirty="0">
                <a:solidFill>
                  <a:schemeClr val="dk1"/>
                </a:solidFill>
              </a:rPr>
              <a:t> </a:t>
            </a:r>
            <a:r>
              <a:rPr lang="en-US" sz="1100" dirty="0" err="1">
                <a:solidFill>
                  <a:schemeClr val="dk1"/>
                </a:solidFill>
              </a:rPr>
              <a:t>세대의</a:t>
            </a:r>
            <a:r>
              <a:rPr lang="en-US" sz="1100" dirty="0">
                <a:solidFill>
                  <a:schemeClr val="dk1"/>
                </a:solidFill>
              </a:rPr>
              <a:t> </a:t>
            </a:r>
            <a:r>
              <a:rPr lang="en-US" sz="1100" dirty="0" err="1">
                <a:solidFill>
                  <a:schemeClr val="dk1"/>
                </a:solidFill>
              </a:rPr>
              <a:t>콘텐츠</a:t>
            </a:r>
            <a:r>
              <a:rPr lang="en-US" sz="1100" dirty="0">
                <a:solidFill>
                  <a:schemeClr val="dk1"/>
                </a:solidFill>
              </a:rPr>
              <a:t> </a:t>
            </a:r>
            <a:r>
              <a:rPr lang="en-US" sz="1100" dirty="0" err="1">
                <a:solidFill>
                  <a:schemeClr val="dk1"/>
                </a:solidFill>
              </a:rPr>
              <a:t>생산자이자</a:t>
            </a:r>
            <a:r>
              <a:rPr lang="en-US" sz="1100" dirty="0">
                <a:solidFill>
                  <a:schemeClr val="dk1"/>
                </a:solidFill>
              </a:rPr>
              <a:t> </a:t>
            </a:r>
            <a:r>
              <a:rPr lang="en-US" sz="1100" dirty="0" err="1">
                <a:solidFill>
                  <a:schemeClr val="dk1"/>
                </a:solidFill>
              </a:rPr>
              <a:t>소비자인</a:t>
            </a:r>
            <a:r>
              <a:rPr lang="en-US" sz="1100" dirty="0">
                <a:solidFill>
                  <a:schemeClr val="dk1"/>
                </a:solidFill>
              </a:rPr>
              <a:t> </a:t>
            </a:r>
            <a:r>
              <a:rPr lang="en-US" sz="1100" dirty="0" err="1">
                <a:solidFill>
                  <a:schemeClr val="dk1"/>
                </a:solidFill>
              </a:rPr>
              <a:t>주체가</a:t>
            </a:r>
            <a:r>
              <a:rPr lang="en-US" sz="1100" dirty="0">
                <a:solidFill>
                  <a:schemeClr val="dk1"/>
                </a:solidFill>
              </a:rPr>
              <a:t> </a:t>
            </a:r>
            <a:r>
              <a:rPr lang="en-US" sz="1100" dirty="0" err="1">
                <a:solidFill>
                  <a:schemeClr val="dk1"/>
                </a:solidFill>
              </a:rPr>
              <a:t>등장</a:t>
            </a:r>
            <a:r>
              <a:rPr lang="en-US" sz="1100" dirty="0">
                <a:solidFill>
                  <a:schemeClr val="dk1"/>
                </a:solidFill>
              </a:rPr>
              <a:t> (</a:t>
            </a:r>
            <a:r>
              <a:rPr lang="en-US" sz="1100" dirty="0" err="1">
                <a:solidFill>
                  <a:schemeClr val="dk1"/>
                </a:solidFill>
              </a:rPr>
              <a:t>매드맥스에</a:t>
            </a:r>
            <a:r>
              <a:rPr lang="en-US" sz="1100" dirty="0">
                <a:solidFill>
                  <a:schemeClr val="dk1"/>
                </a:solidFill>
              </a:rPr>
              <a:t> </a:t>
            </a:r>
            <a:r>
              <a:rPr lang="en-US" sz="1100" dirty="0" err="1">
                <a:solidFill>
                  <a:schemeClr val="dk1"/>
                </a:solidFill>
              </a:rPr>
              <a:t>오리지널이</a:t>
            </a:r>
            <a:r>
              <a:rPr lang="en-US" sz="1100" dirty="0">
                <a:solidFill>
                  <a:schemeClr val="dk1"/>
                </a:solidFill>
              </a:rPr>
              <a:t> </a:t>
            </a:r>
            <a:r>
              <a:rPr lang="en-US" sz="1100" dirty="0" err="1">
                <a:solidFill>
                  <a:schemeClr val="dk1"/>
                </a:solidFill>
              </a:rPr>
              <a:t>있다는</a:t>
            </a:r>
            <a:r>
              <a:rPr lang="en-US" sz="1100" dirty="0">
                <a:solidFill>
                  <a:schemeClr val="dk1"/>
                </a:solidFill>
              </a:rPr>
              <a:t> </a:t>
            </a:r>
            <a:r>
              <a:rPr lang="en-US" sz="1100" dirty="0" err="1">
                <a:solidFill>
                  <a:schemeClr val="dk1"/>
                </a:solidFill>
              </a:rPr>
              <a:t>것을</a:t>
            </a:r>
            <a:r>
              <a:rPr lang="en-US" sz="1100" dirty="0">
                <a:solidFill>
                  <a:schemeClr val="dk1"/>
                </a:solidFill>
              </a:rPr>
              <a:t> </a:t>
            </a:r>
            <a:r>
              <a:rPr lang="en-US" sz="1100" dirty="0" err="1">
                <a:solidFill>
                  <a:schemeClr val="dk1"/>
                </a:solidFill>
              </a:rPr>
              <a:t>모름</a:t>
            </a:r>
            <a:r>
              <a:rPr lang="en-US" sz="1100" dirty="0">
                <a:solidFill>
                  <a:schemeClr val="dk1"/>
                </a:solidFill>
              </a:rPr>
              <a:t> - digital native </a:t>
            </a:r>
            <a:r>
              <a:rPr lang="en-US" sz="1100" dirty="0" err="1">
                <a:solidFill>
                  <a:schemeClr val="dk1"/>
                </a:solidFill>
              </a:rPr>
              <a:t>audience의</a:t>
            </a:r>
            <a:r>
              <a:rPr lang="en-US" sz="1100" dirty="0">
                <a:solidFill>
                  <a:schemeClr val="dk1"/>
                </a:solidFill>
              </a:rPr>
              <a:t> </a:t>
            </a:r>
            <a:r>
              <a:rPr lang="en-US" sz="1100" dirty="0" err="1">
                <a:solidFill>
                  <a:schemeClr val="dk1"/>
                </a:solidFill>
              </a:rPr>
              <a:t>등장</a:t>
            </a:r>
            <a:r>
              <a:rPr lang="en-US" sz="1100" dirty="0">
                <a:solidFill>
                  <a:schemeClr val="dk1"/>
                </a:solidFill>
              </a:rPr>
              <a:t>), long form linear storytelling --&gt; short form nonlinear storytelling 등 </a:t>
            </a:r>
            <a:r>
              <a:rPr lang="en-US" sz="1100" dirty="0" err="1">
                <a:solidFill>
                  <a:schemeClr val="dk1"/>
                </a:solidFill>
              </a:rPr>
              <a:t>변화는</a:t>
            </a:r>
            <a:r>
              <a:rPr lang="en-US" sz="1100" dirty="0">
                <a:solidFill>
                  <a:schemeClr val="dk1"/>
                </a:solidFill>
              </a:rPr>
              <a:t> </a:t>
            </a:r>
            <a:r>
              <a:rPr lang="en-US" sz="1100" dirty="0" err="1">
                <a:solidFill>
                  <a:schemeClr val="dk1"/>
                </a:solidFill>
              </a:rPr>
              <a:t>전방위적</a:t>
            </a:r>
            <a:r>
              <a:rPr lang="en-US" sz="1100" dirty="0">
                <a:solidFill>
                  <a:schemeClr val="dk1"/>
                </a:solidFill>
              </a:rPr>
              <a:t>.</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err="1">
                <a:solidFill>
                  <a:schemeClr val="dk1"/>
                </a:solidFill>
              </a:rPr>
              <a:t>미디어의</a:t>
            </a:r>
            <a:r>
              <a:rPr lang="en-US" sz="1100" dirty="0">
                <a:solidFill>
                  <a:schemeClr val="dk1"/>
                </a:solidFill>
              </a:rPr>
              <a:t> </a:t>
            </a:r>
            <a:r>
              <a:rPr lang="en-US" sz="1100" dirty="0" err="1">
                <a:solidFill>
                  <a:schemeClr val="dk1"/>
                </a:solidFill>
              </a:rPr>
              <a:t>입장에서</a:t>
            </a:r>
            <a:r>
              <a:rPr lang="en-US" sz="1100" dirty="0">
                <a:solidFill>
                  <a:schemeClr val="dk1"/>
                </a:solidFill>
              </a:rPr>
              <a:t> </a:t>
            </a:r>
            <a:r>
              <a:rPr lang="en-US" sz="1100" dirty="0" err="1">
                <a:solidFill>
                  <a:schemeClr val="dk1"/>
                </a:solidFill>
              </a:rPr>
              <a:t>보자면</a:t>
            </a:r>
            <a:r>
              <a:rPr lang="en-US" sz="1100" dirty="0">
                <a:solidFill>
                  <a:schemeClr val="dk1"/>
                </a:solidFill>
              </a:rPr>
              <a:t>, </a:t>
            </a:r>
            <a:r>
              <a:rPr lang="en-US" sz="1100" dirty="0" err="1">
                <a:solidFill>
                  <a:schemeClr val="dk1"/>
                </a:solidFill>
              </a:rPr>
              <a:t>경계</a:t>
            </a:r>
            <a:r>
              <a:rPr lang="en-US" sz="1100" dirty="0">
                <a:solidFill>
                  <a:schemeClr val="dk1"/>
                </a:solidFill>
              </a:rPr>
              <a:t> </a:t>
            </a:r>
            <a:r>
              <a:rPr lang="en-US" sz="1100" dirty="0" err="1">
                <a:solidFill>
                  <a:schemeClr val="dk1"/>
                </a:solidFill>
              </a:rPr>
              <a:t>파괴에서</a:t>
            </a:r>
            <a:r>
              <a:rPr lang="en-US" sz="1100" dirty="0">
                <a:solidFill>
                  <a:schemeClr val="dk1"/>
                </a:solidFill>
              </a:rPr>
              <a:t> </a:t>
            </a:r>
            <a:r>
              <a:rPr lang="en-US" sz="1100" dirty="0" err="1">
                <a:solidFill>
                  <a:schemeClr val="dk1"/>
                </a:solidFill>
              </a:rPr>
              <a:t>출발해서</a:t>
            </a:r>
            <a:r>
              <a:rPr lang="en-US" sz="1100" dirty="0">
                <a:solidFill>
                  <a:schemeClr val="dk1"/>
                </a:solidFill>
              </a:rPr>
              <a:t> </a:t>
            </a:r>
            <a:r>
              <a:rPr lang="en-US" sz="1100" dirty="0" err="1">
                <a:solidFill>
                  <a:schemeClr val="dk1"/>
                </a:solidFill>
              </a:rPr>
              <a:t>새로운</a:t>
            </a:r>
            <a:r>
              <a:rPr lang="en-US" sz="1100" dirty="0">
                <a:solidFill>
                  <a:schemeClr val="dk1"/>
                </a:solidFill>
              </a:rPr>
              <a:t> </a:t>
            </a:r>
            <a:r>
              <a:rPr lang="en-US" sz="1100" dirty="0" err="1">
                <a:solidFill>
                  <a:schemeClr val="dk1"/>
                </a:solidFill>
              </a:rPr>
              <a:t>영역의</a:t>
            </a:r>
            <a:r>
              <a:rPr lang="en-US" sz="1100" dirty="0">
                <a:solidFill>
                  <a:schemeClr val="dk1"/>
                </a:solidFill>
              </a:rPr>
              <a:t> </a:t>
            </a:r>
            <a:r>
              <a:rPr lang="en-US" sz="1100" dirty="0" err="1">
                <a:solidFill>
                  <a:schemeClr val="dk1"/>
                </a:solidFill>
              </a:rPr>
              <a:t>창출이</a:t>
            </a:r>
            <a:r>
              <a:rPr lang="en-US" sz="1100" dirty="0">
                <a:solidFill>
                  <a:schemeClr val="dk1"/>
                </a:solidFill>
              </a:rPr>
              <a:t> </a:t>
            </a:r>
            <a:r>
              <a:rPr lang="en-US" sz="1100" dirty="0" err="1">
                <a:solidFill>
                  <a:schemeClr val="dk1"/>
                </a:solidFill>
              </a:rPr>
              <a:t>이루어지는</a:t>
            </a:r>
            <a:r>
              <a:rPr lang="en-US" sz="1100" dirty="0">
                <a:solidFill>
                  <a:schemeClr val="dk1"/>
                </a:solidFill>
              </a:rPr>
              <a:t> </a:t>
            </a:r>
            <a:r>
              <a:rPr lang="en-US" sz="1100" dirty="0" err="1">
                <a:solidFill>
                  <a:schemeClr val="dk1"/>
                </a:solidFill>
              </a:rPr>
              <a:t>상황</a:t>
            </a:r>
            <a:r>
              <a:rPr lang="en-US" sz="1100" dirty="0">
                <a:solidFill>
                  <a:schemeClr val="dk1"/>
                </a:solidFill>
              </a:rPr>
              <a:t>.</a:t>
            </a:r>
          </a:p>
          <a:p>
            <a:pPr lvl="0" indent="558800" rtl="0">
              <a:lnSpc>
                <a:spcPct val="115000"/>
              </a:lnSpc>
              <a:spcBef>
                <a:spcPts val="0"/>
              </a:spcBef>
              <a:buClr>
                <a:schemeClr val="dk1"/>
              </a:buClr>
              <a:buSzPct val="100000"/>
              <a:buFont typeface="Arial"/>
              <a:buNone/>
            </a:pPr>
            <a:r>
              <a:rPr lang="en-US" sz="1100" dirty="0" err="1">
                <a:solidFill>
                  <a:schemeClr val="dk1"/>
                </a:solidFill>
              </a:rPr>
              <a:t>산업</a:t>
            </a:r>
            <a:r>
              <a:rPr lang="en-US" sz="1100" dirty="0">
                <a:solidFill>
                  <a:schemeClr val="dk1"/>
                </a:solidFill>
              </a:rPr>
              <a:t>, </a:t>
            </a:r>
            <a:r>
              <a:rPr lang="en-US" sz="1100" dirty="0" err="1">
                <a:solidFill>
                  <a:schemeClr val="dk1"/>
                </a:solidFill>
              </a:rPr>
              <a:t>문화</a:t>
            </a:r>
            <a:r>
              <a:rPr lang="en-US" sz="1100" dirty="0">
                <a:solidFill>
                  <a:schemeClr val="dk1"/>
                </a:solidFill>
              </a:rPr>
              <a:t>, </a:t>
            </a:r>
            <a:r>
              <a:rPr lang="en-US" sz="1100" dirty="0" err="1">
                <a:solidFill>
                  <a:schemeClr val="dk1"/>
                </a:solidFill>
              </a:rPr>
              <a:t>커뮤니케이션의</a:t>
            </a:r>
            <a:r>
              <a:rPr lang="en-US" sz="1100" dirty="0">
                <a:solidFill>
                  <a:schemeClr val="dk1"/>
                </a:solidFill>
              </a:rPr>
              <a:t> </a:t>
            </a:r>
            <a:r>
              <a:rPr lang="en-US" sz="1100" dirty="0" err="1">
                <a:solidFill>
                  <a:schemeClr val="dk1"/>
                </a:solidFill>
              </a:rPr>
              <a:t>발전을</a:t>
            </a:r>
            <a:r>
              <a:rPr lang="en-US" sz="1100" dirty="0">
                <a:solidFill>
                  <a:schemeClr val="dk1"/>
                </a:solidFill>
              </a:rPr>
              <a:t> </a:t>
            </a:r>
            <a:r>
              <a:rPr lang="en-US" sz="1100" dirty="0" err="1">
                <a:solidFill>
                  <a:schemeClr val="dk1"/>
                </a:solidFill>
              </a:rPr>
              <a:t>위해서는</a:t>
            </a:r>
            <a:endParaRPr lang="en-US" sz="1100" dirty="0">
              <a:solidFill>
                <a:schemeClr val="dk1"/>
              </a:solidFill>
            </a:endParaRPr>
          </a:p>
          <a:p>
            <a:pPr lvl="0" indent="558800" rtl="0">
              <a:lnSpc>
                <a:spcPct val="115000"/>
              </a:lnSpc>
              <a:spcBef>
                <a:spcPts val="0"/>
              </a:spcBef>
              <a:buClr>
                <a:schemeClr val="dk1"/>
              </a:buClr>
              <a:buSzPct val="100000"/>
              <a:buFont typeface="Arial"/>
              <a:buNone/>
            </a:pPr>
            <a:r>
              <a:rPr lang="en-US" sz="1100" dirty="0" err="1">
                <a:solidFill>
                  <a:schemeClr val="dk1"/>
                </a:solidFill>
              </a:rPr>
              <a:t>시장을</a:t>
            </a:r>
            <a:r>
              <a:rPr lang="en-US" sz="1100" dirty="0">
                <a:solidFill>
                  <a:schemeClr val="dk1"/>
                </a:solidFill>
              </a:rPr>
              <a:t> </a:t>
            </a:r>
            <a:r>
              <a:rPr lang="en-US" sz="1100" dirty="0" err="1">
                <a:solidFill>
                  <a:schemeClr val="dk1"/>
                </a:solidFill>
              </a:rPr>
              <a:t>형성하면서</a:t>
            </a:r>
            <a:r>
              <a:rPr lang="en-US" sz="1100" dirty="0">
                <a:solidFill>
                  <a:schemeClr val="dk1"/>
                </a:solidFill>
              </a:rPr>
              <a:t>, </a:t>
            </a:r>
            <a:r>
              <a:rPr lang="en-US" sz="1100" dirty="0" err="1">
                <a:solidFill>
                  <a:schemeClr val="dk1"/>
                </a:solidFill>
              </a:rPr>
              <a:t>시장의</a:t>
            </a:r>
            <a:r>
              <a:rPr lang="en-US" sz="1100" dirty="0">
                <a:solidFill>
                  <a:schemeClr val="dk1"/>
                </a:solidFill>
              </a:rPr>
              <a:t> </a:t>
            </a:r>
            <a:r>
              <a:rPr lang="en-US" sz="1100" dirty="0" err="1">
                <a:solidFill>
                  <a:schemeClr val="dk1"/>
                </a:solidFill>
              </a:rPr>
              <a:t>실패를</a:t>
            </a:r>
            <a:r>
              <a:rPr lang="en-US" sz="1100" dirty="0">
                <a:solidFill>
                  <a:schemeClr val="dk1"/>
                </a:solidFill>
              </a:rPr>
              <a:t> </a:t>
            </a:r>
            <a:r>
              <a:rPr lang="en-US" sz="1100" dirty="0" err="1">
                <a:solidFill>
                  <a:schemeClr val="dk1"/>
                </a:solidFill>
              </a:rPr>
              <a:t>넘어서는</a:t>
            </a:r>
            <a:r>
              <a:rPr lang="en-US" sz="1100" dirty="0">
                <a:solidFill>
                  <a:schemeClr val="dk1"/>
                </a:solidFill>
              </a:rPr>
              <a:t> </a:t>
            </a:r>
            <a:r>
              <a:rPr lang="en-US" sz="1100" dirty="0" err="1">
                <a:solidFill>
                  <a:schemeClr val="dk1"/>
                </a:solidFill>
              </a:rPr>
              <a:t>프레임이</a:t>
            </a:r>
            <a:r>
              <a:rPr lang="en-US" sz="1100" dirty="0">
                <a:solidFill>
                  <a:schemeClr val="dk1"/>
                </a:solidFill>
              </a:rPr>
              <a:t> </a:t>
            </a:r>
            <a:r>
              <a:rPr lang="en-US" sz="1100" dirty="0" err="1">
                <a:solidFill>
                  <a:schemeClr val="dk1"/>
                </a:solidFill>
              </a:rPr>
              <a:t>필요</a:t>
            </a:r>
            <a:endParaRPr lang="en-US" sz="1100" dirty="0">
              <a:solidFill>
                <a:schemeClr val="dk1"/>
              </a:solidFill>
            </a:endParaRPr>
          </a:p>
          <a:p>
            <a:pPr lvl="0" indent="558800" rtl="0">
              <a:lnSpc>
                <a:spcPct val="115000"/>
              </a:lnSpc>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산업적</a:t>
            </a:r>
            <a:r>
              <a:rPr lang="en-US" sz="1100" dirty="0">
                <a:solidFill>
                  <a:schemeClr val="dk1"/>
                </a:solidFill>
              </a:rPr>
              <a:t> </a:t>
            </a:r>
            <a:r>
              <a:rPr lang="en-US" sz="1100" dirty="0" err="1">
                <a:solidFill>
                  <a:schemeClr val="dk1"/>
                </a:solidFill>
              </a:rPr>
              <a:t>프레임을</a:t>
            </a:r>
            <a:r>
              <a:rPr lang="en-US" sz="1100" dirty="0">
                <a:solidFill>
                  <a:schemeClr val="dk1"/>
                </a:solidFill>
              </a:rPr>
              <a:t> </a:t>
            </a:r>
            <a:r>
              <a:rPr lang="en-US" sz="1100" dirty="0" err="1">
                <a:solidFill>
                  <a:schemeClr val="dk1"/>
                </a:solidFill>
              </a:rPr>
              <a:t>현장의</a:t>
            </a:r>
            <a:r>
              <a:rPr lang="en-US" sz="1100" dirty="0">
                <a:solidFill>
                  <a:schemeClr val="dk1"/>
                </a:solidFill>
              </a:rPr>
              <a:t> </a:t>
            </a:r>
            <a:r>
              <a:rPr lang="en-US" sz="1100" dirty="0" err="1">
                <a:solidFill>
                  <a:schemeClr val="dk1"/>
                </a:solidFill>
              </a:rPr>
              <a:t>수요</a:t>
            </a:r>
            <a:r>
              <a:rPr lang="en-US" sz="1100" dirty="0">
                <a:solidFill>
                  <a:schemeClr val="dk1"/>
                </a:solidFill>
              </a:rPr>
              <a:t>, </a:t>
            </a:r>
            <a:r>
              <a:rPr lang="en-US" sz="1100" dirty="0" err="1">
                <a:solidFill>
                  <a:schemeClr val="dk1"/>
                </a:solidFill>
              </a:rPr>
              <a:t>시민의</a:t>
            </a:r>
            <a:r>
              <a:rPr lang="en-US" sz="1100" dirty="0">
                <a:solidFill>
                  <a:schemeClr val="dk1"/>
                </a:solidFill>
              </a:rPr>
              <a:t> </a:t>
            </a:r>
            <a:r>
              <a:rPr lang="en-US" sz="1100" dirty="0" err="1">
                <a:solidFill>
                  <a:schemeClr val="dk1"/>
                </a:solidFill>
              </a:rPr>
              <a:t>필요</a:t>
            </a:r>
            <a:r>
              <a:rPr lang="en-US" sz="1100" dirty="0">
                <a:solidFill>
                  <a:schemeClr val="dk1"/>
                </a:solidFill>
              </a:rPr>
              <a:t>, </a:t>
            </a:r>
            <a:r>
              <a:rPr lang="en-US" sz="1100" dirty="0" err="1">
                <a:solidFill>
                  <a:schemeClr val="dk1"/>
                </a:solidFill>
              </a:rPr>
              <a:t>독립</a:t>
            </a:r>
            <a:r>
              <a:rPr lang="en-US" sz="1100" dirty="0">
                <a:solidFill>
                  <a:schemeClr val="dk1"/>
                </a:solidFill>
              </a:rPr>
              <a:t>/</a:t>
            </a:r>
            <a:r>
              <a:rPr lang="en-US" sz="1100" dirty="0" err="1">
                <a:solidFill>
                  <a:schemeClr val="dk1"/>
                </a:solidFill>
              </a:rPr>
              <a:t>마을</a:t>
            </a:r>
            <a:r>
              <a:rPr lang="en-US" sz="1100" dirty="0">
                <a:solidFill>
                  <a:schemeClr val="dk1"/>
                </a:solidFill>
              </a:rPr>
              <a:t> </a:t>
            </a:r>
            <a:r>
              <a:rPr lang="en-US" sz="1100" dirty="0" err="1">
                <a:solidFill>
                  <a:schemeClr val="dk1"/>
                </a:solidFill>
              </a:rPr>
              <a:t>미디어</a:t>
            </a:r>
            <a:r>
              <a:rPr lang="en-US" sz="1100" dirty="0">
                <a:solidFill>
                  <a:schemeClr val="dk1"/>
                </a:solidFill>
              </a:rPr>
              <a:t> </a:t>
            </a:r>
            <a:r>
              <a:rPr lang="en-US" sz="1100" dirty="0" err="1">
                <a:solidFill>
                  <a:schemeClr val="dk1"/>
                </a:solidFill>
              </a:rPr>
              <a:t>생태계와</a:t>
            </a:r>
            <a:endParaRPr lang="en-US" sz="1100" dirty="0">
              <a:solidFill>
                <a:schemeClr val="dk1"/>
              </a:solidFill>
            </a:endParaRPr>
          </a:p>
          <a:p>
            <a:pPr lvl="0" indent="558800" rtl="0">
              <a:lnSpc>
                <a:spcPct val="115000"/>
              </a:lnSpc>
              <a:spcBef>
                <a:spcPts val="0"/>
              </a:spcBef>
              <a:buClr>
                <a:schemeClr val="dk1"/>
              </a:buClr>
              <a:buSzPct val="100000"/>
              <a:buFont typeface="Arial"/>
              <a:buNone/>
            </a:pPr>
            <a:r>
              <a:rPr lang="en-US" sz="1100" dirty="0" err="1">
                <a:solidFill>
                  <a:schemeClr val="dk1"/>
                </a:solidFill>
              </a:rPr>
              <a:t>연결시키는</a:t>
            </a:r>
            <a:r>
              <a:rPr lang="en-US" sz="1100" dirty="0">
                <a:solidFill>
                  <a:schemeClr val="dk1"/>
                </a:solidFill>
              </a:rPr>
              <a:t> </a:t>
            </a:r>
            <a:r>
              <a:rPr lang="en-US" sz="1100" dirty="0" err="1">
                <a:solidFill>
                  <a:schemeClr val="dk1"/>
                </a:solidFill>
              </a:rPr>
              <a:t>실험을</a:t>
            </a:r>
            <a:r>
              <a:rPr lang="en-US" sz="1100" dirty="0">
                <a:solidFill>
                  <a:schemeClr val="dk1"/>
                </a:solidFill>
              </a:rPr>
              <a:t> </a:t>
            </a:r>
            <a:r>
              <a:rPr lang="en-US" sz="1100" dirty="0" err="1">
                <a:solidFill>
                  <a:schemeClr val="dk1"/>
                </a:solidFill>
              </a:rPr>
              <a:t>공공적으로</a:t>
            </a:r>
            <a:r>
              <a:rPr lang="en-US" sz="1100" dirty="0">
                <a:solidFill>
                  <a:schemeClr val="dk1"/>
                </a:solidFill>
              </a:rPr>
              <a:t> </a:t>
            </a:r>
            <a:r>
              <a:rPr lang="en-US" sz="1100" dirty="0" err="1">
                <a:solidFill>
                  <a:schemeClr val="dk1"/>
                </a:solidFill>
              </a:rPr>
              <a:t>지원해야</a:t>
            </a:r>
            <a:r>
              <a:rPr lang="en-US" sz="1100" dirty="0">
                <a:solidFill>
                  <a:schemeClr val="dk1"/>
                </a:solidFill>
              </a:rPr>
              <a:t>, </a:t>
            </a:r>
            <a:r>
              <a:rPr lang="en-US" sz="1100" dirty="0" err="1">
                <a:solidFill>
                  <a:schemeClr val="dk1"/>
                </a:solidFill>
              </a:rPr>
              <a:t>민간은</a:t>
            </a:r>
            <a:r>
              <a:rPr lang="en-US" sz="1100" dirty="0">
                <a:solidFill>
                  <a:schemeClr val="dk1"/>
                </a:solidFill>
              </a:rPr>
              <a:t> </a:t>
            </a:r>
            <a:r>
              <a:rPr lang="en-US" sz="1100" dirty="0" err="1">
                <a:solidFill>
                  <a:schemeClr val="dk1"/>
                </a:solidFill>
              </a:rPr>
              <a:t>적극적으로</a:t>
            </a:r>
            <a:r>
              <a:rPr lang="en-US" sz="1100" dirty="0">
                <a:solidFill>
                  <a:schemeClr val="dk1"/>
                </a:solidFill>
              </a:rPr>
              <a:t> </a:t>
            </a:r>
            <a:r>
              <a:rPr lang="en-US" sz="1100" dirty="0" err="1">
                <a:solidFill>
                  <a:schemeClr val="dk1"/>
                </a:solidFill>
              </a:rPr>
              <a:t>실험</a:t>
            </a:r>
            <a:r>
              <a:rPr lang="en-US" sz="1100" dirty="0">
                <a:solidFill>
                  <a:schemeClr val="dk1"/>
                </a:solidFill>
              </a:rPr>
              <a:t>.</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The Fourth issue I would like to talk about is regarding policy framing for a cutting edge area of new media practices that comes in many names and many forms. Here I titled it as....</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b="1" dirty="0">
                <a:solidFill>
                  <a:schemeClr val="dk1"/>
                </a:solidFill>
              </a:rPr>
              <a:t>Challenges beyond traditional media: </a:t>
            </a:r>
            <a:r>
              <a:rPr lang="en-US" sz="1100" b="1" dirty="0" err="1">
                <a:solidFill>
                  <a:schemeClr val="dk1"/>
                </a:solidFill>
              </a:rPr>
              <a:t>Transmedia</a:t>
            </a:r>
            <a:r>
              <a:rPr lang="en-US" sz="1100" b="1" dirty="0">
                <a:solidFill>
                  <a:schemeClr val="dk1"/>
                </a:solidFill>
              </a:rPr>
              <a:t>, VR, AR, and other </a:t>
            </a:r>
            <a:r>
              <a:rPr lang="en-US" sz="1100" b="1" smtClean="0">
                <a:solidFill>
                  <a:schemeClr val="dk1"/>
                </a:solidFill>
              </a:rPr>
              <a:t>virtualities</a:t>
            </a:r>
            <a:endParaRPr lang="en-US" sz="1100" dirty="0" smtClean="0">
              <a:solidFill>
                <a:schemeClr val="dk1"/>
              </a:solidFill>
            </a:endParaRPr>
          </a:p>
          <a:p>
            <a:pPr fontAlgn="base" latinLnBrk="0"/>
            <a:r>
              <a:rPr lang="en-US" altLang="ko-KR" sz="1200" kern="1200" dirty="0" smtClean="0">
                <a:solidFill>
                  <a:schemeClr val="tx1"/>
                </a:solidFill>
                <a:latin typeface="+mn-lt"/>
                <a:ea typeface="+mn-ea"/>
                <a:cs typeface="+mn-cs"/>
              </a:rPr>
              <a:t> </a:t>
            </a:r>
          </a:p>
          <a:p>
            <a:pPr fontAlgn="base" latinLnBrk="0"/>
            <a:r>
              <a:rPr lang="en-US" altLang="ko-KR" sz="1200" b="1" kern="1200" dirty="0" smtClean="0">
                <a:solidFill>
                  <a:schemeClr val="tx1"/>
                </a:solidFill>
                <a:latin typeface="+mn-lt"/>
                <a:ea typeface="+mn-ea"/>
                <a:cs typeface="+mn-cs"/>
              </a:rPr>
              <a:t>            The question is like this</a:t>
            </a:r>
            <a:endParaRPr lang="en-US" altLang="ko-KR" sz="1200" kern="1200" dirty="0" smtClean="0">
              <a:solidFill>
                <a:schemeClr val="tx1"/>
              </a:solidFill>
              <a:latin typeface="+mn-lt"/>
              <a:ea typeface="+mn-ea"/>
              <a:cs typeface="+mn-cs"/>
            </a:endParaRPr>
          </a:p>
          <a:p>
            <a:pPr lvl="0" indent="558800" rtl="0">
              <a:lnSpc>
                <a:spcPct val="115000"/>
              </a:lnSpc>
              <a:spcBef>
                <a:spcPts val="0"/>
              </a:spcBef>
              <a:buClr>
                <a:schemeClr val="dk1"/>
              </a:buClr>
              <a:buSzPct val="100000"/>
              <a:buFont typeface="Arial"/>
              <a:buNone/>
            </a:pPr>
            <a:endParaRPr lang="en-US" sz="1100" dirty="0">
              <a:solidFill>
                <a:schemeClr val="dk1"/>
              </a:solidFill>
            </a:endParaRPr>
          </a:p>
          <a:p>
            <a:pPr lvl="0" indent="558800" rtl="0">
              <a:lnSpc>
                <a:spcPct val="115000"/>
              </a:lnSpc>
              <a:spcBef>
                <a:spcPts val="0"/>
              </a:spcBef>
              <a:buClr>
                <a:schemeClr val="dk1"/>
              </a:buClr>
              <a:buSzPct val="100000"/>
              <a:buFont typeface="Arial"/>
              <a:buNone/>
            </a:pPr>
            <a:r>
              <a:rPr lang="en-US" sz="1100" dirty="0">
                <a:solidFill>
                  <a:schemeClr val="dk1"/>
                </a:solidFill>
              </a:rPr>
              <a:t>What connections can be made with technological experimentation beyond the traditional media frame</a:t>
            </a:r>
          </a:p>
          <a:p>
            <a:pPr lvl="0" indent="558800" rtl="0">
              <a:lnSpc>
                <a:spcPct val="115000"/>
              </a:lnSpc>
              <a:spcBef>
                <a:spcPts val="0"/>
              </a:spcBef>
              <a:buClr>
                <a:schemeClr val="dk1"/>
              </a:buClr>
              <a:buSzPct val="100000"/>
              <a:buFont typeface="Arial"/>
              <a:buNone/>
            </a:pPr>
            <a:r>
              <a:rPr lang="en-US" sz="1100" dirty="0">
                <a:solidFill>
                  <a:schemeClr val="dk1"/>
                </a:solidFill>
              </a:rPr>
              <a:t>linked with needs and demands of  ordinary people, independent media and community media? </a:t>
            </a:r>
          </a:p>
          <a:p>
            <a:pPr lvl="0" indent="558800" rtl="0">
              <a:lnSpc>
                <a:spcPct val="115000"/>
              </a:lnSpc>
              <a:spcBef>
                <a:spcPts val="0"/>
              </a:spcBef>
              <a:buClr>
                <a:schemeClr val="dk1"/>
              </a:buClr>
              <a:buFont typeface="Arial"/>
              <a:buNone/>
            </a:pPr>
            <a:endParaRPr sz="1100" dirty="0">
              <a:solidFill>
                <a:schemeClr val="dk1"/>
              </a:solidFill>
            </a:endParaRPr>
          </a:p>
          <a:p>
            <a:pPr lvl="0" indent="558800" rtl="0">
              <a:lnSpc>
                <a:spcPct val="115000"/>
              </a:lnSpc>
              <a:spcBef>
                <a:spcPts val="0"/>
              </a:spcBef>
              <a:buClr>
                <a:schemeClr val="dk1"/>
              </a:buClr>
              <a:buSzPct val="100000"/>
              <a:buFont typeface="Arial"/>
              <a:buNone/>
            </a:pPr>
            <a:r>
              <a:rPr lang="en-US" sz="1100" dirty="0">
                <a:solidFill>
                  <a:schemeClr val="dk1"/>
                </a:solidFill>
              </a:rPr>
              <a:t>The promising emergence of these as a field with examples from multiple localities demonstrates a need for changing traditional public interest policy frameworks towards the promotion of </a:t>
            </a:r>
            <a:r>
              <a:rPr lang="en-US" sz="1100" u="sng" dirty="0">
                <a:solidFill>
                  <a:schemeClr val="dk1"/>
                </a:solidFill>
              </a:rPr>
              <a:t>independent/community media + new media experiments </a:t>
            </a:r>
            <a:r>
              <a:rPr lang="en-US" sz="1100" dirty="0">
                <a:solidFill>
                  <a:schemeClr val="dk1"/>
                </a:solidFill>
              </a:rPr>
              <a:t>based on a rights extension framework.</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Cases</a:t>
            </a:r>
          </a:p>
          <a:p>
            <a:pPr lvl="0" indent="558800" rtl="0">
              <a:lnSpc>
                <a:spcPct val="115000"/>
              </a:lnSpc>
              <a:spcBef>
                <a:spcPts val="0"/>
              </a:spcBef>
              <a:buClr>
                <a:schemeClr val="dk1"/>
              </a:buClr>
              <a:buSzPct val="100000"/>
              <a:buFont typeface="Arial"/>
              <a:buNone/>
            </a:pPr>
            <a:r>
              <a:rPr lang="en-US" sz="1100" dirty="0">
                <a:solidFill>
                  <a:schemeClr val="dk1"/>
                </a:solidFill>
              </a:rPr>
              <a:t>: Convergence of both linear contents and nonlinear audience interaction (NFB/ARTE)</a:t>
            </a:r>
          </a:p>
          <a:p>
            <a:pPr lvl="0" indent="558800" rtl="0">
              <a:lnSpc>
                <a:spcPct val="115000"/>
              </a:lnSpc>
              <a:spcBef>
                <a:spcPts val="0"/>
              </a:spcBef>
              <a:buClr>
                <a:schemeClr val="dk1"/>
              </a:buClr>
              <a:buSzPct val="100000"/>
              <a:buFont typeface="Arial"/>
              <a:buNone/>
            </a:pPr>
            <a:r>
              <a:rPr lang="en-US" sz="1100" dirty="0">
                <a:solidFill>
                  <a:schemeClr val="dk1"/>
                </a:solidFill>
              </a:rPr>
              <a:t>: Timeline based storytelling / crowd sourced information (</a:t>
            </a:r>
            <a:r>
              <a:rPr lang="en-US" sz="1100" dirty="0" err="1">
                <a:solidFill>
                  <a:schemeClr val="dk1"/>
                </a:solidFill>
              </a:rPr>
              <a:t>Jinbo</a:t>
            </a:r>
            <a:r>
              <a:rPr lang="en-US" sz="1100" dirty="0">
                <a:solidFill>
                  <a:schemeClr val="dk1"/>
                </a:solidFill>
              </a:rPr>
              <a:t> Net)</a:t>
            </a:r>
          </a:p>
          <a:p>
            <a:pPr lvl="0" indent="558800" rtl="0">
              <a:lnSpc>
                <a:spcPct val="115000"/>
              </a:lnSpc>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Hackathons</a:t>
            </a:r>
            <a:r>
              <a:rPr lang="en-US" sz="1100" dirty="0">
                <a:solidFill>
                  <a:schemeClr val="dk1"/>
                </a:solidFill>
              </a:rPr>
              <a:t> for </a:t>
            </a:r>
            <a:r>
              <a:rPr lang="en-US" sz="1100" dirty="0" err="1">
                <a:solidFill>
                  <a:schemeClr val="dk1"/>
                </a:solidFill>
              </a:rPr>
              <a:t>transmedia</a:t>
            </a:r>
            <a:r>
              <a:rPr lang="en-US" sz="1100" dirty="0">
                <a:solidFill>
                  <a:schemeClr val="dk1"/>
                </a:solidFill>
              </a:rPr>
              <a:t> documentaries, etc.</a:t>
            </a:r>
          </a:p>
          <a:p>
            <a:pPr lvl="0" indent="558800" rtl="0">
              <a:lnSpc>
                <a:spcPct val="115000"/>
              </a:lnSpc>
              <a:spcBef>
                <a:spcPts val="0"/>
              </a:spcBef>
              <a:buClr>
                <a:schemeClr val="dk1"/>
              </a:buClr>
              <a:buSzPct val="100000"/>
              <a:buFont typeface="Arial"/>
              <a:buNone/>
            </a:pPr>
            <a:r>
              <a:rPr lang="en-US" sz="1100" dirty="0">
                <a:solidFill>
                  <a:schemeClr val="dk1"/>
                </a:solidFill>
              </a:rPr>
              <a:t>: Augmented Reality created by media centers (BAVC)</a:t>
            </a:r>
          </a:p>
          <a:p>
            <a:pPr lvl="0" indent="558800" rtl="0">
              <a:lnSpc>
                <a:spcPct val="115000"/>
              </a:lnSpc>
              <a:spcBef>
                <a:spcPts val="0"/>
              </a:spcBef>
              <a:buClr>
                <a:schemeClr val="dk1"/>
              </a:buClr>
              <a:buSzPct val="100000"/>
              <a:buFont typeface="Arial"/>
              <a:buNone/>
            </a:pPr>
            <a:r>
              <a:rPr lang="en-US" sz="1100" dirty="0">
                <a:solidFill>
                  <a:schemeClr val="dk1"/>
                </a:solidFill>
              </a:rPr>
              <a:t>: Public Interest VR (UN)</a:t>
            </a:r>
          </a:p>
          <a:p>
            <a:pPr lvl="0" indent="558800" rtl="0">
              <a:lnSpc>
                <a:spcPct val="115000"/>
              </a:lnSpc>
              <a:spcBef>
                <a:spcPts val="0"/>
              </a:spcBef>
              <a:buClr>
                <a:schemeClr val="dk1"/>
              </a:buClr>
              <a:buSzPct val="100000"/>
              <a:buFont typeface="Arial"/>
              <a:buNone/>
            </a:pPr>
            <a:r>
              <a:rPr lang="en-US" sz="1100" dirty="0">
                <a:solidFill>
                  <a:schemeClr val="dk1"/>
                </a:solidFill>
              </a:rPr>
              <a:t>: Game + documentary (NFB)</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--&gt; Since our Future is not yet determined, facilitating intervention and experimentation now is of great importance.</a:t>
            </a:r>
          </a:p>
          <a:p>
            <a:pPr lvl="0" indent="558800" rtl="0">
              <a:lnSpc>
                <a:spcPct val="115000"/>
              </a:lnSpc>
              <a:spcBef>
                <a:spcPts val="0"/>
              </a:spcBef>
              <a:buClr>
                <a:schemeClr val="dk1"/>
              </a:buClr>
              <a:buSzPct val="100000"/>
              <a:buFont typeface="Arial"/>
              <a:buNone/>
            </a:pPr>
            <a:r>
              <a:rPr lang="en-US" sz="1100" dirty="0">
                <a:solidFill>
                  <a:schemeClr val="dk1"/>
                </a:solidFill>
              </a:rPr>
              <a:t> </a:t>
            </a:r>
          </a:p>
        </p:txBody>
      </p:sp>
      <p:sp>
        <p:nvSpPr>
          <p:cNvPr id="636" name="Shape 6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16</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4" name="Shape 6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558800" rtl="0">
              <a:lnSpc>
                <a:spcPct val="115000"/>
              </a:lnSpc>
              <a:spcBef>
                <a:spcPts val="0"/>
              </a:spcBef>
              <a:buClr>
                <a:schemeClr val="dk1"/>
              </a:buClr>
              <a:buSzPct val="100000"/>
              <a:buFont typeface="Arial"/>
              <a:buNone/>
            </a:pPr>
            <a:r>
              <a:rPr lang="ko-KR" altLang="en-US" sz="1100" dirty="0" smtClean="0">
                <a:solidFill>
                  <a:schemeClr val="dk1"/>
                </a:solidFill>
              </a:rPr>
              <a:t>마지막으로 </a:t>
            </a:r>
            <a:r>
              <a:rPr lang="ko-KR" altLang="en-US" sz="1100" dirty="0" err="1" smtClean="0">
                <a:solidFill>
                  <a:schemeClr val="dk1"/>
                </a:solidFill>
              </a:rPr>
              <a:t>거버넌스</a:t>
            </a:r>
            <a:r>
              <a:rPr lang="ko-KR" altLang="en-US" sz="1100" dirty="0" smtClean="0">
                <a:solidFill>
                  <a:schemeClr val="dk1"/>
                </a:solidFill>
              </a:rPr>
              <a:t> 시스템의 구축</a:t>
            </a:r>
            <a:r>
              <a:rPr lang="en-US" altLang="ko-KR" sz="1100" dirty="0" smtClean="0">
                <a:solidFill>
                  <a:schemeClr val="dk1"/>
                </a:solidFill>
              </a:rPr>
              <a:t>.</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아무리 수사학이 많아도 구현 과정 </a:t>
            </a:r>
            <a:r>
              <a:rPr lang="en-US" altLang="ko-KR" sz="1100" dirty="0" smtClean="0">
                <a:solidFill>
                  <a:schemeClr val="dk1"/>
                </a:solidFill>
              </a:rPr>
              <a:t>= </a:t>
            </a:r>
            <a:r>
              <a:rPr lang="ko-KR" altLang="en-US" sz="1100" dirty="0" smtClean="0">
                <a:solidFill>
                  <a:schemeClr val="dk1"/>
                </a:solidFill>
              </a:rPr>
              <a:t>제안</a:t>
            </a:r>
            <a:r>
              <a:rPr lang="en-US" altLang="ko-KR" sz="1100" dirty="0" smtClean="0">
                <a:solidFill>
                  <a:schemeClr val="dk1"/>
                </a:solidFill>
              </a:rPr>
              <a:t>, </a:t>
            </a:r>
            <a:r>
              <a:rPr lang="ko-KR" altLang="en-US" sz="1100" dirty="0" smtClean="0">
                <a:solidFill>
                  <a:schemeClr val="dk1"/>
                </a:solidFill>
              </a:rPr>
              <a:t>입안과 결정 과정의 민주성</a:t>
            </a:r>
            <a:r>
              <a:rPr lang="en-US" altLang="ko-KR" sz="1100" dirty="0" smtClean="0">
                <a:solidFill>
                  <a:schemeClr val="dk1"/>
                </a:solidFill>
              </a:rPr>
              <a:t>, </a:t>
            </a:r>
            <a:r>
              <a:rPr lang="ko-KR" altLang="en-US" sz="1100" dirty="0" smtClean="0">
                <a:solidFill>
                  <a:schemeClr val="dk1"/>
                </a:solidFill>
              </a:rPr>
              <a:t>투명성이 중요</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 </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 한계</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국가 주도 의사 결정</a:t>
            </a:r>
            <a:r>
              <a:rPr lang="en-US" altLang="ko-KR" sz="1100" dirty="0" smtClean="0">
                <a:solidFill>
                  <a:schemeClr val="dk1"/>
                </a:solidFill>
              </a:rPr>
              <a:t>, </a:t>
            </a:r>
            <a:r>
              <a:rPr lang="ko-KR" altLang="en-US" sz="1100" dirty="0" smtClean="0">
                <a:solidFill>
                  <a:schemeClr val="dk1"/>
                </a:solidFill>
              </a:rPr>
              <a:t>행정 권력의 주류 미디어 장악 보장을 넘어서기</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 </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 지향</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정책 협의와 결정 과정에 대한 시민의 참여</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이를 위한 시민적 </a:t>
            </a:r>
            <a:r>
              <a:rPr lang="en-US" altLang="ko-KR" sz="1100" dirty="0" smtClean="0">
                <a:solidFill>
                  <a:schemeClr val="dk1"/>
                </a:solidFill>
              </a:rPr>
              <a:t>governance </a:t>
            </a:r>
            <a:r>
              <a:rPr lang="ko-KR" altLang="en-US" sz="1100" dirty="0" smtClean="0">
                <a:solidFill>
                  <a:schemeClr val="dk1"/>
                </a:solidFill>
              </a:rPr>
              <a:t>구조의 모색</a:t>
            </a:r>
          </a:p>
          <a:p>
            <a:pPr lvl="0" indent="558800" rtl="0">
              <a:lnSpc>
                <a:spcPct val="115000"/>
              </a:lnSpc>
              <a:spcBef>
                <a:spcPts val="0"/>
              </a:spcBef>
              <a:buClr>
                <a:schemeClr val="dk1"/>
              </a:buClr>
              <a:buSzPct val="100000"/>
              <a:buFont typeface="Arial"/>
              <a:buNone/>
            </a:pPr>
            <a:r>
              <a:rPr lang="en-US" altLang="ko-KR" sz="1100" dirty="0" smtClean="0">
                <a:solidFill>
                  <a:schemeClr val="dk1"/>
                </a:solidFill>
              </a:rPr>
              <a:t>: </a:t>
            </a:r>
            <a:r>
              <a:rPr lang="ko-KR" altLang="en-US" sz="1100" dirty="0" smtClean="0">
                <a:solidFill>
                  <a:schemeClr val="dk1"/>
                </a:solidFill>
              </a:rPr>
              <a:t>시민사회의 통합적 논의가 가능하도록 시민사회가 노력하고</a:t>
            </a:r>
            <a:r>
              <a:rPr lang="en-US" altLang="ko-KR" sz="1100" dirty="0" smtClean="0">
                <a:solidFill>
                  <a:schemeClr val="dk1"/>
                </a:solidFill>
              </a:rPr>
              <a:t>,</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이를 정부가 존중하는 것</a:t>
            </a:r>
          </a:p>
          <a:p>
            <a:pPr lvl="0" indent="558800" rtl="0">
              <a:lnSpc>
                <a:spcPct val="115000"/>
              </a:lnSpc>
              <a:spcBef>
                <a:spcPts val="0"/>
              </a:spcBef>
              <a:buClr>
                <a:schemeClr val="dk1"/>
              </a:buClr>
              <a:buSzPct val="100000"/>
              <a:buFont typeface="Arial"/>
              <a:buNone/>
            </a:pPr>
            <a:r>
              <a:rPr lang="en-US" altLang="ko-KR" sz="1100" dirty="0" smtClean="0">
                <a:solidFill>
                  <a:schemeClr val="dk1"/>
                </a:solidFill>
              </a:rPr>
              <a:t>--&gt; </a:t>
            </a:r>
            <a:r>
              <a:rPr lang="ko-KR" altLang="en-US" sz="1100" dirty="0" smtClean="0">
                <a:solidFill>
                  <a:schemeClr val="dk1"/>
                </a:solidFill>
              </a:rPr>
              <a:t>그렇지 않을 경우 막대한 사회적 비용과 정치적 부담 문제가 발생</a:t>
            </a:r>
            <a:r>
              <a:rPr lang="en-US" altLang="ko-KR" sz="1100" dirty="0" smtClean="0">
                <a:solidFill>
                  <a:schemeClr val="dk1"/>
                </a:solidFill>
              </a:rPr>
              <a:t>.</a:t>
            </a:r>
          </a:p>
          <a:p>
            <a:pPr lvl="0" indent="558800" rtl="0">
              <a:lnSpc>
                <a:spcPct val="115000"/>
              </a:lnSpc>
              <a:spcBef>
                <a:spcPts val="0"/>
              </a:spcBef>
              <a:buClr>
                <a:schemeClr val="dk1"/>
              </a:buClr>
              <a:buSzPct val="100000"/>
              <a:buFont typeface="Arial"/>
              <a:buNone/>
            </a:pPr>
            <a:r>
              <a:rPr lang="en-US" altLang="ko-KR" sz="1100" dirty="0" smtClean="0">
                <a:solidFill>
                  <a:schemeClr val="dk1"/>
                </a:solidFill>
              </a:rPr>
              <a:t> </a:t>
            </a:r>
          </a:p>
          <a:p>
            <a:pPr lvl="0" indent="558800" rtl="0">
              <a:lnSpc>
                <a:spcPct val="115000"/>
              </a:lnSpc>
              <a:spcBef>
                <a:spcPts val="0"/>
              </a:spcBef>
              <a:buClr>
                <a:schemeClr val="dk1"/>
              </a:buClr>
              <a:buSzPct val="100000"/>
              <a:buFont typeface="Arial"/>
              <a:buNone/>
            </a:pPr>
            <a:r>
              <a:rPr lang="en-US" altLang="ko-KR" sz="1100" dirty="0" smtClean="0">
                <a:solidFill>
                  <a:schemeClr val="dk1"/>
                </a:solidFill>
              </a:rPr>
              <a:t>* </a:t>
            </a:r>
            <a:r>
              <a:rPr lang="ko-KR" altLang="en-US" sz="1100" dirty="0" smtClean="0">
                <a:solidFill>
                  <a:schemeClr val="dk1"/>
                </a:solidFill>
              </a:rPr>
              <a:t>예</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주류 공영 미디어의 지배 소유 구조의 이슈들</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마을미디어의 자율적 정책 제안 구조 </a:t>
            </a:r>
            <a:r>
              <a:rPr lang="en-US" altLang="ko-KR" sz="1100" dirty="0" smtClean="0">
                <a:solidFill>
                  <a:schemeClr val="dk1"/>
                </a:solidFill>
              </a:rPr>
              <a:t>: </a:t>
            </a:r>
            <a:r>
              <a:rPr lang="ko-KR" altLang="en-US" sz="1100" dirty="0" smtClean="0">
                <a:solidFill>
                  <a:schemeClr val="dk1"/>
                </a:solidFill>
              </a:rPr>
              <a:t>시민에 대한 의식적 훈련</a:t>
            </a:r>
          </a:p>
          <a:p>
            <a:pPr lvl="0" indent="558800" rtl="0">
              <a:lnSpc>
                <a:spcPct val="115000"/>
              </a:lnSpc>
              <a:spcBef>
                <a:spcPts val="0"/>
              </a:spcBef>
              <a:buClr>
                <a:schemeClr val="dk1"/>
              </a:buClr>
              <a:buSzPct val="100000"/>
              <a:buFont typeface="Arial"/>
              <a:buNone/>
            </a:pPr>
            <a:r>
              <a:rPr lang="en-US" altLang="ko-KR" sz="1100" dirty="0" smtClean="0">
                <a:solidFill>
                  <a:schemeClr val="dk1"/>
                </a:solidFill>
              </a:rPr>
              <a:t>2012</a:t>
            </a:r>
            <a:r>
              <a:rPr lang="ko-KR" altLang="en-US" sz="1100" dirty="0" smtClean="0">
                <a:solidFill>
                  <a:schemeClr val="dk1"/>
                </a:solidFill>
              </a:rPr>
              <a:t>년 한국의 경우 대선을 앞둔 시민사회의 정책 합의 모색과 제안</a:t>
            </a:r>
          </a:p>
          <a:p>
            <a:pPr lvl="0" indent="558800" rtl="0">
              <a:lnSpc>
                <a:spcPct val="115000"/>
              </a:lnSpc>
              <a:spcBef>
                <a:spcPts val="0"/>
              </a:spcBef>
              <a:buClr>
                <a:schemeClr val="dk1"/>
              </a:buClr>
              <a:buSzPct val="100000"/>
              <a:buFont typeface="Arial"/>
              <a:buNone/>
            </a:pPr>
            <a:r>
              <a:rPr lang="ko-KR" altLang="en-US" sz="1100" dirty="0" smtClean="0">
                <a:solidFill>
                  <a:schemeClr val="dk1"/>
                </a:solidFill>
              </a:rPr>
              <a:t> </a:t>
            </a:r>
            <a:endParaRPr lang="en-US" sz="1100" dirty="0">
              <a:solidFill>
                <a:schemeClr val="dk1"/>
              </a:solidFill>
            </a:endParaRPr>
          </a:p>
          <a:p>
            <a:pPr marL="0" marR="0" lvl="0" indent="0" algn="l" rtl="0">
              <a:spcBef>
                <a:spcPts val="0"/>
              </a:spcBef>
              <a:buClr>
                <a:schemeClr val="dk1"/>
              </a:buClr>
              <a:buFont typeface="Arial"/>
              <a:buNone/>
            </a:pPr>
            <a:endParaRPr sz="1200" dirty="0">
              <a:solidFill>
                <a:schemeClr val="dk1"/>
              </a:solidFill>
            </a:endParaRPr>
          </a:p>
          <a:p>
            <a:pPr lvl="0" indent="558800" rtl="0">
              <a:lnSpc>
                <a:spcPct val="115000"/>
              </a:lnSpc>
              <a:spcBef>
                <a:spcPts val="0"/>
              </a:spcBef>
              <a:buClr>
                <a:schemeClr val="dk1"/>
              </a:buClr>
              <a:buSzPct val="100000"/>
              <a:buFont typeface="Arial"/>
              <a:buNone/>
            </a:pPr>
            <a:r>
              <a:rPr lang="en-US" sz="1100" dirty="0">
                <a:solidFill>
                  <a:schemeClr val="dk1"/>
                </a:solidFill>
              </a:rPr>
              <a:t>A Fifth issue I would like to discuss is maybe the most important factor which will affect the future of above mentioned issues-- governance. In other words: </a:t>
            </a:r>
            <a:r>
              <a:rPr lang="en-US" sz="1100" b="1" dirty="0">
                <a:solidFill>
                  <a:schemeClr val="dk1"/>
                </a:solidFill>
              </a:rPr>
              <a:t>A democratic governance </a:t>
            </a:r>
            <a:r>
              <a:rPr lang="en-US" sz="1100" b="1" dirty="0" smtClean="0">
                <a:solidFill>
                  <a:schemeClr val="dk1"/>
                </a:solidFill>
              </a:rPr>
              <a:t>system</a:t>
            </a:r>
            <a:endParaRPr lang="en-US" sz="1100" b="1" dirty="0">
              <a:solidFill>
                <a:schemeClr val="dk1"/>
              </a:solidFill>
            </a:endParaRP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Overcoming the inefficient, provoking and non-transparent state control model</a:t>
            </a:r>
          </a:p>
          <a:p>
            <a:pPr lvl="0" indent="558800" rtl="0">
              <a:lnSpc>
                <a:spcPct val="115000"/>
              </a:lnSpc>
              <a:spcBef>
                <a:spcPts val="0"/>
              </a:spcBef>
              <a:buClr>
                <a:schemeClr val="dk1"/>
              </a:buClr>
              <a:buSzPct val="100000"/>
              <a:buFont typeface="Arial"/>
              <a:buNone/>
            </a:pPr>
            <a:r>
              <a:rPr lang="en-US" sz="1100" dirty="0">
                <a:solidFill>
                  <a:schemeClr val="dk1"/>
                </a:solidFill>
              </a:rPr>
              <a:t>Guaranteeing significant participation in policy development and decision-making process</a:t>
            </a:r>
          </a:p>
          <a:p>
            <a:pPr lvl="0" indent="558800" rtl="0">
              <a:lnSpc>
                <a:spcPct val="115000"/>
              </a:lnSpc>
              <a:spcBef>
                <a:spcPts val="0"/>
              </a:spcBef>
              <a:buClr>
                <a:schemeClr val="dk1"/>
              </a:buClr>
              <a:buSzPct val="100000"/>
              <a:buFont typeface="Arial"/>
              <a:buNone/>
            </a:pPr>
            <a:r>
              <a:rPr lang="en-US" sz="1100" dirty="0">
                <a:solidFill>
                  <a:schemeClr val="dk1"/>
                </a:solidFill>
              </a:rPr>
              <a:t>Establishing a civil society consensus building process to avoid enormous time and resource losses</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Case 1 : Seoul </a:t>
            </a:r>
            <a:r>
              <a:rPr lang="en-US" sz="1100" dirty="0" err="1">
                <a:solidFill>
                  <a:schemeClr val="dk1"/>
                </a:solidFill>
              </a:rPr>
              <a:t>Maeul</a:t>
            </a:r>
            <a:r>
              <a:rPr lang="en-US" sz="1100" dirty="0">
                <a:solidFill>
                  <a:schemeClr val="dk1"/>
                </a:solidFill>
              </a:rPr>
              <a:t> Media People’s network</a:t>
            </a:r>
          </a:p>
          <a:p>
            <a:pPr lvl="0" indent="558800" rtl="0">
              <a:lnSpc>
                <a:spcPct val="115000"/>
              </a:lnSpc>
              <a:spcBef>
                <a:spcPts val="0"/>
              </a:spcBef>
              <a:buClr>
                <a:schemeClr val="dk1"/>
              </a:buClr>
              <a:buSzPct val="100000"/>
              <a:buFont typeface="Arial"/>
              <a:buNone/>
            </a:pPr>
            <a:r>
              <a:rPr lang="en-US" sz="1100" dirty="0">
                <a:solidFill>
                  <a:schemeClr val="dk1"/>
                </a:solidFill>
              </a:rPr>
              <a:t>consensus building and lobbying</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Case 2 : 2012 Korean civil society media policy proposal for presidential candidates</a:t>
            </a:r>
          </a:p>
          <a:p>
            <a:pPr lvl="0" indent="558800" rtl="0">
              <a:lnSpc>
                <a:spcPct val="115000"/>
              </a:lnSpc>
              <a:spcBef>
                <a:spcPts val="0"/>
              </a:spcBef>
              <a:buClr>
                <a:schemeClr val="dk1"/>
              </a:buClr>
              <a:buSzPct val="100000"/>
              <a:buFont typeface="Arial"/>
              <a:buNone/>
            </a:pPr>
            <a:r>
              <a:rPr lang="en-US" sz="1100" dirty="0">
                <a:solidFill>
                  <a:schemeClr val="dk1"/>
                </a:solidFill>
              </a:rPr>
              <a:t>It is not fully implemented, but provides a basis for imagining and realizing the future</a:t>
            </a:r>
          </a:p>
          <a:p>
            <a:pPr lvl="0" indent="558800" rtl="0">
              <a:lnSpc>
                <a:spcPct val="115000"/>
              </a:lnSpc>
              <a:spcBef>
                <a:spcPts val="0"/>
              </a:spcBef>
              <a:buClr>
                <a:schemeClr val="dk1"/>
              </a:buClr>
              <a:buSzPct val="100000"/>
              <a:buFont typeface="Arial"/>
              <a:buNone/>
            </a:pPr>
            <a:r>
              <a:rPr lang="en-US" sz="1100" dirty="0">
                <a:solidFill>
                  <a:schemeClr val="dk1"/>
                </a:solidFill>
              </a:rPr>
              <a:t>based on a people centered framework instead of one where the government or corporations are the center.</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rtl="0">
              <a:lnSpc>
                <a:spcPct val="115000"/>
              </a:lnSpc>
              <a:spcBef>
                <a:spcPts val="0"/>
              </a:spcBef>
              <a:buClr>
                <a:schemeClr val="dk1"/>
              </a:buClr>
              <a:buFont typeface="Arial"/>
              <a:buNone/>
            </a:pPr>
            <a:endParaRPr sz="1100" dirty="0">
              <a:solidFill>
                <a:schemeClr val="dk1"/>
              </a:solidFill>
            </a:endParaRPr>
          </a:p>
          <a:p>
            <a:pPr lvl="0" indent="558800" rtl="0">
              <a:lnSpc>
                <a:spcPct val="115000"/>
              </a:lnSpc>
              <a:spcBef>
                <a:spcPts val="0"/>
              </a:spcBef>
              <a:buClr>
                <a:schemeClr val="dk1"/>
              </a:buClr>
              <a:buSzPct val="100000"/>
              <a:buFont typeface="Arial"/>
              <a:buNone/>
            </a:pPr>
            <a:r>
              <a:rPr lang="en-US" sz="1100" dirty="0">
                <a:solidFill>
                  <a:schemeClr val="dk1"/>
                </a:solidFill>
              </a:rPr>
              <a:t>* Closing remarks...</a:t>
            </a:r>
          </a:p>
          <a:p>
            <a:pPr lvl="0" indent="558800" rtl="0">
              <a:lnSpc>
                <a:spcPct val="115000"/>
              </a:lnSpc>
              <a:spcBef>
                <a:spcPts val="0"/>
              </a:spcBef>
              <a:buClr>
                <a:schemeClr val="dk1"/>
              </a:buClr>
              <a:buSzPct val="100000"/>
              <a:buFont typeface="Arial"/>
              <a:buNone/>
            </a:pPr>
            <a:r>
              <a:rPr lang="en-US" sz="1100" dirty="0">
                <a:solidFill>
                  <a:schemeClr val="dk1"/>
                </a:solidFill>
              </a:rPr>
              <a:t>: there are many issues, not covered here</a:t>
            </a:r>
          </a:p>
          <a:p>
            <a:pPr lvl="0" indent="558800" rtl="0">
              <a:lnSpc>
                <a:spcPct val="115000"/>
              </a:lnSpc>
              <a:spcBef>
                <a:spcPts val="0"/>
              </a:spcBef>
              <a:buClr>
                <a:schemeClr val="dk1"/>
              </a:buClr>
              <a:buSzPct val="100000"/>
              <a:buFont typeface="Arial"/>
              <a:buNone/>
            </a:pPr>
            <a:r>
              <a:rPr lang="en-US" sz="1100" dirty="0">
                <a:solidFill>
                  <a:schemeClr val="dk1"/>
                </a:solidFill>
              </a:rPr>
              <a:t>including how to develop a new regulatory framework on capital and markets gains, failures... etc.</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But... this is important moment, which will be recorded as a historical one of transition,  determining the future of media and our society.</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--&gt; I appreciate all of the effort towards the realization of this kind of opportunity,</a:t>
            </a:r>
          </a:p>
          <a:p>
            <a:pPr lvl="0" indent="558800" rtl="0">
              <a:lnSpc>
                <a:spcPct val="115000"/>
              </a:lnSpc>
              <a:spcBef>
                <a:spcPts val="0"/>
              </a:spcBef>
              <a:buClr>
                <a:schemeClr val="dk1"/>
              </a:buClr>
              <a:buSzPct val="100000"/>
              <a:buFont typeface="Arial"/>
              <a:buNone/>
            </a:pPr>
            <a:r>
              <a:rPr lang="en-US" sz="1100" dirty="0">
                <a:solidFill>
                  <a:schemeClr val="dk1"/>
                </a:solidFill>
              </a:rPr>
              <a:t>as I believe exchange and mutual support can make things work</a:t>
            </a:r>
          </a:p>
          <a:p>
            <a:pPr lvl="0" indent="558800" rtl="0">
              <a:lnSpc>
                <a:spcPct val="115000"/>
              </a:lnSpc>
              <a:spcBef>
                <a:spcPts val="0"/>
              </a:spcBef>
              <a:buClr>
                <a:schemeClr val="dk1"/>
              </a:buClr>
              <a:buSzPct val="100000"/>
              <a:buFont typeface="Arial"/>
              <a:buNone/>
            </a:pPr>
            <a:r>
              <a:rPr lang="en-US" sz="1100" dirty="0">
                <a:solidFill>
                  <a:schemeClr val="dk1"/>
                </a:solidFill>
              </a:rPr>
              <a:t>and provide a basis for strengthening healthy </a:t>
            </a:r>
            <a:r>
              <a:rPr lang="en-US" sz="1100" dirty="0" err="1">
                <a:solidFill>
                  <a:schemeClr val="dk1"/>
                </a:solidFill>
              </a:rPr>
              <a:t>multilocal</a:t>
            </a:r>
            <a:r>
              <a:rPr lang="en-US" sz="1100" dirty="0">
                <a:solidFill>
                  <a:schemeClr val="dk1"/>
                </a:solidFill>
              </a:rPr>
              <a:t> media ecosystem...</a:t>
            </a:r>
          </a:p>
          <a:p>
            <a:pPr lvl="0" indent="558800" rtl="0">
              <a:lnSpc>
                <a:spcPct val="115000"/>
              </a:lnSpc>
              <a:spcBef>
                <a:spcPts val="0"/>
              </a:spcBef>
              <a:buClr>
                <a:schemeClr val="dk1"/>
              </a:buClr>
              <a:buSzPct val="100000"/>
              <a:buFont typeface="Arial"/>
              <a:buNone/>
            </a:pPr>
            <a:r>
              <a:rPr lang="en-US" sz="1100" dirty="0">
                <a:solidFill>
                  <a:schemeClr val="dk1"/>
                </a:solidFill>
              </a:rPr>
              <a:t>and the future lies in this kind of </a:t>
            </a:r>
            <a:r>
              <a:rPr lang="en-US" sz="1100" dirty="0" err="1">
                <a:solidFill>
                  <a:schemeClr val="dk1"/>
                </a:solidFill>
              </a:rPr>
              <a:t>transborder</a:t>
            </a:r>
            <a:r>
              <a:rPr lang="en-US" sz="1100" dirty="0">
                <a:solidFill>
                  <a:schemeClr val="dk1"/>
                </a:solidFill>
              </a:rPr>
              <a:t> media </a:t>
            </a:r>
            <a:r>
              <a:rPr lang="en-US" sz="1100" dirty="0" smtClean="0">
                <a:solidFill>
                  <a:schemeClr val="dk1"/>
                </a:solidFill>
              </a:rPr>
              <a:t>praxis</a:t>
            </a:r>
            <a:endParaRPr lang="en-US" sz="1100" dirty="0">
              <a:solidFill>
                <a:schemeClr val="dk1"/>
              </a:solidFill>
            </a:endParaRP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lvl="0" indent="558800" rtl="0">
              <a:lnSpc>
                <a:spcPct val="115000"/>
              </a:lnSpc>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Font typeface="Arial"/>
              <a:buNone/>
            </a:pPr>
            <a:endParaRPr sz="1200" dirty="0">
              <a:solidFill>
                <a:schemeClr val="dk1"/>
              </a:solidFill>
            </a:endParaRPr>
          </a:p>
        </p:txBody>
      </p:sp>
      <p:sp>
        <p:nvSpPr>
          <p:cNvPr id="675" name="Shape 6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17</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여기</a:t>
            </a:r>
            <a:r>
              <a:rPr lang="en-US" sz="1100" dirty="0">
                <a:solidFill>
                  <a:schemeClr val="dk1"/>
                </a:solidFill>
              </a:rPr>
              <a:t> 두 </a:t>
            </a:r>
            <a:r>
              <a:rPr lang="en-US" sz="1100" dirty="0" err="1">
                <a:solidFill>
                  <a:schemeClr val="dk1"/>
                </a:solidFill>
              </a:rPr>
              <a:t>개의</a:t>
            </a:r>
            <a:r>
              <a:rPr lang="en-US" sz="1100" dirty="0">
                <a:solidFill>
                  <a:schemeClr val="dk1"/>
                </a:solidFill>
              </a:rPr>
              <a:t> </a:t>
            </a:r>
            <a:r>
              <a:rPr lang="en-US" sz="1100" dirty="0" err="1">
                <a:solidFill>
                  <a:schemeClr val="dk1"/>
                </a:solidFill>
              </a:rPr>
              <a:t>사진은</a:t>
            </a:r>
            <a:r>
              <a:rPr lang="en-US" sz="1100" dirty="0">
                <a:solidFill>
                  <a:schemeClr val="dk1"/>
                </a:solidFill>
              </a:rPr>
              <a:t> </a:t>
            </a:r>
            <a:r>
              <a:rPr lang="en-US" sz="1100" dirty="0" err="1">
                <a:solidFill>
                  <a:schemeClr val="dk1"/>
                </a:solidFill>
              </a:rPr>
              <a:t>지난</a:t>
            </a:r>
            <a:r>
              <a:rPr lang="en-US" sz="1100" dirty="0">
                <a:solidFill>
                  <a:schemeClr val="dk1"/>
                </a:solidFill>
              </a:rPr>
              <a:t> 30년의 </a:t>
            </a:r>
            <a:r>
              <a:rPr lang="en-US" sz="1100" dirty="0" err="1">
                <a:solidFill>
                  <a:schemeClr val="dk1"/>
                </a:solidFill>
              </a:rPr>
              <a:t>역사를</a:t>
            </a:r>
            <a:r>
              <a:rPr lang="en-US" sz="1100" dirty="0">
                <a:solidFill>
                  <a:schemeClr val="dk1"/>
                </a:solidFill>
              </a:rPr>
              <a:t> </a:t>
            </a:r>
            <a:r>
              <a:rPr lang="en-US" sz="1100" dirty="0" err="1">
                <a:solidFill>
                  <a:schemeClr val="dk1"/>
                </a:solidFill>
              </a:rPr>
              <a:t>압축한</a:t>
            </a:r>
            <a:r>
              <a:rPr lang="en-US" sz="1100" dirty="0">
                <a:solidFill>
                  <a:schemeClr val="dk1"/>
                </a:solidFill>
              </a:rPr>
              <a:t> 것.</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첫 </a:t>
            </a:r>
            <a:r>
              <a:rPr lang="en-US" sz="1100" dirty="0" err="1">
                <a:solidFill>
                  <a:schemeClr val="dk1"/>
                </a:solidFill>
              </a:rPr>
              <a:t>번째는</a:t>
            </a:r>
            <a:r>
              <a:rPr lang="en-US" sz="1100" dirty="0">
                <a:solidFill>
                  <a:schemeClr val="dk1"/>
                </a:solidFill>
              </a:rPr>
              <a:t> </a:t>
            </a:r>
            <a:r>
              <a:rPr lang="en-US" sz="1100" dirty="0" err="1">
                <a:solidFill>
                  <a:schemeClr val="dk1"/>
                </a:solidFill>
              </a:rPr>
              <a:t>민주주의의</a:t>
            </a:r>
            <a:r>
              <a:rPr lang="en-US" sz="1100" dirty="0">
                <a:solidFill>
                  <a:schemeClr val="dk1"/>
                </a:solidFill>
              </a:rPr>
              <a:t> </a:t>
            </a:r>
            <a:r>
              <a:rPr lang="en-US" sz="1100" dirty="0" err="1">
                <a:solidFill>
                  <a:schemeClr val="dk1"/>
                </a:solidFill>
              </a:rPr>
              <a:t>도래를</a:t>
            </a:r>
            <a:r>
              <a:rPr lang="en-US" sz="1100" dirty="0">
                <a:solidFill>
                  <a:schemeClr val="dk1"/>
                </a:solidFill>
              </a:rPr>
              <a:t> </a:t>
            </a:r>
            <a:r>
              <a:rPr lang="en-US" sz="1100" dirty="0" err="1">
                <a:solidFill>
                  <a:schemeClr val="dk1"/>
                </a:solidFill>
              </a:rPr>
              <a:t>가능하게</a:t>
            </a:r>
            <a:r>
              <a:rPr lang="en-US" sz="1100" dirty="0">
                <a:solidFill>
                  <a:schemeClr val="dk1"/>
                </a:solidFill>
              </a:rPr>
              <a:t> </a:t>
            </a:r>
            <a:r>
              <a:rPr lang="en-US" sz="1100" dirty="0" err="1">
                <a:solidFill>
                  <a:schemeClr val="dk1"/>
                </a:solidFill>
              </a:rPr>
              <a:t>하고</a:t>
            </a:r>
            <a:r>
              <a:rPr lang="en-US" sz="1100" dirty="0">
                <a:solidFill>
                  <a:schemeClr val="dk1"/>
                </a:solidFill>
              </a:rPr>
              <a:t>, </a:t>
            </a:r>
            <a:r>
              <a:rPr lang="en-US" sz="1100" dirty="0" err="1">
                <a:solidFill>
                  <a:schemeClr val="dk1"/>
                </a:solidFill>
              </a:rPr>
              <a:t>많은</a:t>
            </a:r>
            <a:r>
              <a:rPr lang="en-US" sz="1100" dirty="0">
                <a:solidFill>
                  <a:schemeClr val="dk1"/>
                </a:solidFill>
              </a:rPr>
              <a:t> </a:t>
            </a:r>
            <a:r>
              <a:rPr lang="en-US" sz="1100" dirty="0" err="1">
                <a:solidFill>
                  <a:schemeClr val="dk1"/>
                </a:solidFill>
              </a:rPr>
              <a:t>공공적</a:t>
            </a:r>
            <a:r>
              <a:rPr lang="en-US" sz="1100" dirty="0">
                <a:solidFill>
                  <a:schemeClr val="dk1"/>
                </a:solidFill>
              </a:rPr>
              <a:t> </a:t>
            </a:r>
            <a:r>
              <a:rPr lang="en-US" sz="1100" dirty="0" err="1">
                <a:solidFill>
                  <a:schemeClr val="dk1"/>
                </a:solidFill>
              </a:rPr>
              <a:t>정책들을</a:t>
            </a:r>
            <a:r>
              <a:rPr lang="en-US" sz="1100" dirty="0">
                <a:solidFill>
                  <a:schemeClr val="dk1"/>
                </a:solidFill>
              </a:rPr>
              <a:t> </a:t>
            </a:r>
            <a:r>
              <a:rPr lang="en-US" sz="1100" dirty="0" err="1">
                <a:solidFill>
                  <a:schemeClr val="dk1"/>
                </a:solidFill>
              </a:rPr>
              <a:t>만들게</a:t>
            </a:r>
            <a:r>
              <a:rPr lang="en-US" sz="1100" dirty="0">
                <a:solidFill>
                  <a:schemeClr val="dk1"/>
                </a:solidFill>
              </a:rPr>
              <a:t> 한 </a:t>
            </a:r>
            <a:r>
              <a:rPr lang="en-US" sz="1100" dirty="0" err="1">
                <a:solidFill>
                  <a:schemeClr val="dk1"/>
                </a:solidFill>
              </a:rPr>
              <a:t>민중의</a:t>
            </a:r>
            <a:r>
              <a:rPr lang="en-US" sz="1100" dirty="0">
                <a:solidFill>
                  <a:schemeClr val="dk1"/>
                </a:solidFill>
              </a:rPr>
              <a:t> 힘.</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두 </a:t>
            </a:r>
            <a:r>
              <a:rPr lang="en-US" sz="1100" dirty="0" err="1">
                <a:solidFill>
                  <a:schemeClr val="dk1"/>
                </a:solidFill>
              </a:rPr>
              <a:t>번째는</a:t>
            </a:r>
            <a:r>
              <a:rPr lang="en-US" sz="1100" dirty="0">
                <a:solidFill>
                  <a:schemeClr val="dk1"/>
                </a:solidFill>
              </a:rPr>
              <a:t> </a:t>
            </a:r>
            <a:r>
              <a:rPr lang="en-US" sz="1100" dirty="0" err="1">
                <a:solidFill>
                  <a:schemeClr val="dk1"/>
                </a:solidFill>
              </a:rPr>
              <a:t>그러한</a:t>
            </a:r>
            <a:r>
              <a:rPr lang="en-US" sz="1100" dirty="0">
                <a:solidFill>
                  <a:schemeClr val="dk1"/>
                </a:solidFill>
              </a:rPr>
              <a:t> </a:t>
            </a:r>
            <a:r>
              <a:rPr lang="en-US" sz="1100" dirty="0" err="1">
                <a:solidFill>
                  <a:schemeClr val="dk1"/>
                </a:solidFill>
              </a:rPr>
              <a:t>변화의</a:t>
            </a:r>
            <a:r>
              <a:rPr lang="en-US" sz="1100" dirty="0">
                <a:solidFill>
                  <a:schemeClr val="dk1"/>
                </a:solidFill>
              </a:rPr>
              <a:t> </a:t>
            </a:r>
            <a:r>
              <a:rPr lang="en-US" sz="1100" dirty="0" err="1">
                <a:solidFill>
                  <a:schemeClr val="dk1"/>
                </a:solidFill>
              </a:rPr>
              <a:t>한계가</a:t>
            </a:r>
            <a:r>
              <a:rPr lang="en-US" sz="1100" dirty="0">
                <a:solidFill>
                  <a:schemeClr val="dk1"/>
                </a:solidFill>
              </a:rPr>
              <a:t> </a:t>
            </a:r>
            <a:r>
              <a:rPr lang="en-US" sz="1100" dirty="0" err="1">
                <a:solidFill>
                  <a:schemeClr val="dk1"/>
                </a:solidFill>
              </a:rPr>
              <a:t>극적으로</a:t>
            </a:r>
            <a:r>
              <a:rPr lang="en-US" sz="1100" dirty="0">
                <a:solidFill>
                  <a:schemeClr val="dk1"/>
                </a:solidFill>
              </a:rPr>
              <a:t> </a:t>
            </a:r>
            <a:r>
              <a:rPr lang="en-US" sz="1100" dirty="0" err="1">
                <a:solidFill>
                  <a:schemeClr val="dk1"/>
                </a:solidFill>
              </a:rPr>
              <a:t>노출되며</a:t>
            </a:r>
            <a:r>
              <a:rPr lang="en-US" sz="1100" dirty="0">
                <a:solidFill>
                  <a:schemeClr val="dk1"/>
                </a:solidFill>
              </a:rPr>
              <a:t> </a:t>
            </a:r>
            <a:r>
              <a:rPr lang="en-US" sz="1100" dirty="0" err="1">
                <a:solidFill>
                  <a:schemeClr val="dk1"/>
                </a:solidFill>
              </a:rPr>
              <a:t>전체</a:t>
            </a:r>
            <a:r>
              <a:rPr lang="en-US" sz="1100" dirty="0">
                <a:solidFill>
                  <a:schemeClr val="dk1"/>
                </a:solidFill>
              </a:rPr>
              <a:t> </a:t>
            </a:r>
            <a:r>
              <a:rPr lang="en-US" sz="1100" dirty="0" err="1">
                <a:solidFill>
                  <a:schemeClr val="dk1"/>
                </a:solidFill>
              </a:rPr>
              <a:t>사회의</a:t>
            </a:r>
            <a:r>
              <a:rPr lang="en-US" sz="1100" dirty="0">
                <a:solidFill>
                  <a:schemeClr val="dk1"/>
                </a:solidFill>
              </a:rPr>
              <a:t> </a:t>
            </a:r>
            <a:r>
              <a:rPr lang="en-US" sz="1100" dirty="0" err="1">
                <a:solidFill>
                  <a:schemeClr val="dk1"/>
                </a:solidFill>
              </a:rPr>
              <a:t>문제</a:t>
            </a:r>
            <a:r>
              <a:rPr lang="en-US" sz="1100" dirty="0">
                <a:solidFill>
                  <a:schemeClr val="dk1"/>
                </a:solidFill>
              </a:rPr>
              <a:t>, </a:t>
            </a:r>
            <a:r>
              <a:rPr lang="en-US" sz="1100" dirty="0" err="1">
                <a:solidFill>
                  <a:schemeClr val="dk1"/>
                </a:solidFill>
              </a:rPr>
              <a:t>특히</a:t>
            </a:r>
            <a:r>
              <a:rPr lang="en-US" sz="1100" dirty="0">
                <a:solidFill>
                  <a:schemeClr val="dk1"/>
                </a:solidFill>
              </a:rPr>
              <a:t> </a:t>
            </a:r>
            <a:r>
              <a:rPr lang="en-US" sz="1100" dirty="0" err="1">
                <a:solidFill>
                  <a:schemeClr val="dk1"/>
                </a:solidFill>
              </a:rPr>
              <a:t>미디어의</a:t>
            </a:r>
            <a:r>
              <a:rPr lang="en-US" sz="1100" dirty="0">
                <a:solidFill>
                  <a:schemeClr val="dk1"/>
                </a:solidFill>
              </a:rPr>
              <a:t> </a:t>
            </a:r>
            <a:r>
              <a:rPr lang="en-US" sz="1100" dirty="0" err="1">
                <a:solidFill>
                  <a:schemeClr val="dk1"/>
                </a:solidFill>
              </a:rPr>
              <a:t>문제를</a:t>
            </a:r>
            <a:r>
              <a:rPr lang="en-US" sz="1100" dirty="0">
                <a:solidFill>
                  <a:schemeClr val="dk1"/>
                </a:solidFill>
              </a:rPr>
              <a:t> </a:t>
            </a:r>
            <a:r>
              <a:rPr lang="en-US" sz="1100" dirty="0" err="1">
                <a:solidFill>
                  <a:schemeClr val="dk1"/>
                </a:solidFill>
              </a:rPr>
              <a:t>극적으로</a:t>
            </a:r>
            <a:r>
              <a:rPr lang="en-US" sz="1100" dirty="0">
                <a:solidFill>
                  <a:schemeClr val="dk1"/>
                </a:solidFill>
              </a:rPr>
              <a:t> </a:t>
            </a:r>
            <a:r>
              <a:rPr lang="en-US" sz="1100" dirty="0" err="1">
                <a:solidFill>
                  <a:schemeClr val="dk1"/>
                </a:solidFill>
              </a:rPr>
              <a:t>드러나게</a:t>
            </a:r>
            <a:r>
              <a:rPr lang="en-US" sz="1100" dirty="0">
                <a:solidFill>
                  <a:schemeClr val="dk1"/>
                </a:solidFill>
              </a:rPr>
              <a:t> 한 </a:t>
            </a:r>
            <a:r>
              <a:rPr lang="en-US" sz="1100" dirty="0" err="1">
                <a:solidFill>
                  <a:schemeClr val="dk1"/>
                </a:solidFill>
              </a:rPr>
              <a:t>비극적</a:t>
            </a:r>
            <a:r>
              <a:rPr lang="en-US" sz="1100" dirty="0">
                <a:solidFill>
                  <a:schemeClr val="dk1"/>
                </a:solidFill>
              </a:rPr>
              <a:t> </a:t>
            </a:r>
            <a:r>
              <a:rPr lang="en-US" sz="1100" dirty="0" err="1">
                <a:solidFill>
                  <a:schemeClr val="dk1"/>
                </a:solidFill>
              </a:rPr>
              <a:t>사건에</a:t>
            </a:r>
            <a:r>
              <a:rPr lang="en-US" sz="1100" dirty="0">
                <a:solidFill>
                  <a:schemeClr val="dk1"/>
                </a:solidFill>
              </a:rPr>
              <a:t> </a:t>
            </a:r>
            <a:r>
              <a:rPr lang="en-US" sz="1100" dirty="0" err="1">
                <a:solidFill>
                  <a:schemeClr val="dk1"/>
                </a:solidFill>
              </a:rPr>
              <a:t>대한</a:t>
            </a:r>
            <a:r>
              <a:rPr lang="en-US" sz="1100" dirty="0">
                <a:solidFill>
                  <a:schemeClr val="dk1"/>
                </a:solidFill>
              </a:rPr>
              <a:t> </a:t>
            </a:r>
            <a:r>
              <a:rPr lang="en-US" sz="1100" dirty="0" err="1">
                <a:solidFill>
                  <a:schemeClr val="dk1"/>
                </a:solidFill>
              </a:rPr>
              <a:t>이미지</a:t>
            </a:r>
            <a:r>
              <a:rPr lang="en-US" sz="1100" dirty="0">
                <a:solidFill>
                  <a:schemeClr val="dk1"/>
                </a:solidFill>
              </a:rPr>
              <a:t>. (</a:t>
            </a:r>
            <a:r>
              <a:rPr lang="en-US" sz="1100" dirty="0" err="1">
                <a:solidFill>
                  <a:schemeClr val="dk1"/>
                </a:solidFill>
              </a:rPr>
              <a:t>세월호</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These two photos symbolize 30 years of contemporary South Korean history.</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1st Image (left) represents People power which ushered in a more democratic society, and implemented many public interest policies.</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2nd Image (right) is an ad taken out in the </a:t>
            </a:r>
            <a:r>
              <a:rPr lang="en-US" sz="1100" dirty="0" err="1">
                <a:solidFill>
                  <a:schemeClr val="dk1"/>
                </a:solidFill>
              </a:rPr>
              <a:t>NYTimes</a:t>
            </a:r>
            <a:r>
              <a:rPr lang="en-US" sz="1100" dirty="0">
                <a:solidFill>
                  <a:schemeClr val="dk1"/>
                </a:solidFill>
              </a:rPr>
              <a:t> of the tragic </a:t>
            </a:r>
            <a:r>
              <a:rPr lang="en-US" sz="1100" dirty="0" err="1">
                <a:solidFill>
                  <a:schemeClr val="dk1"/>
                </a:solidFill>
              </a:rPr>
              <a:t>Sewol</a:t>
            </a:r>
            <a:r>
              <a:rPr lang="en-US" sz="1100" dirty="0">
                <a:solidFill>
                  <a:schemeClr val="dk1"/>
                </a:solidFill>
              </a:rPr>
              <a:t> disaster which exposed Korean society’s structural problems, basically of safety and the role of the state, and at the same time the role of the media for the people (media coverage disaster).</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Font typeface="Arial"/>
              <a:buNone/>
            </a:pPr>
            <a:endParaRPr sz="1200" dirty="0">
              <a:solidFill>
                <a:schemeClr val="dk1"/>
              </a:solidFil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성과는</a:t>
            </a:r>
            <a:r>
              <a:rPr lang="en-US" sz="1100" dirty="0">
                <a:solidFill>
                  <a:schemeClr val="dk1"/>
                </a:solidFill>
              </a:rPr>
              <a:t> </a:t>
            </a:r>
            <a:r>
              <a:rPr lang="en-US" sz="1100" dirty="0" err="1">
                <a:solidFill>
                  <a:schemeClr val="dk1"/>
                </a:solidFill>
              </a:rPr>
              <a:t>다양</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오랜</a:t>
            </a:r>
            <a:r>
              <a:rPr lang="en-US" sz="1100" dirty="0">
                <a:solidFill>
                  <a:schemeClr val="dk1"/>
                </a:solidFill>
              </a:rPr>
              <a:t> </a:t>
            </a:r>
            <a:r>
              <a:rPr lang="en-US" sz="1100" dirty="0" err="1">
                <a:solidFill>
                  <a:schemeClr val="dk1"/>
                </a:solidFill>
              </a:rPr>
              <a:t>문제를</a:t>
            </a:r>
            <a:r>
              <a:rPr lang="en-US" sz="1100" dirty="0">
                <a:solidFill>
                  <a:schemeClr val="dk1"/>
                </a:solidFill>
              </a:rPr>
              <a:t> </a:t>
            </a:r>
            <a:r>
              <a:rPr lang="en-US" sz="1100" dirty="0" err="1">
                <a:solidFill>
                  <a:schemeClr val="dk1"/>
                </a:solidFill>
              </a:rPr>
              <a:t>해결해가고</a:t>
            </a:r>
            <a:r>
              <a:rPr lang="en-US" sz="1100" dirty="0">
                <a:solidFill>
                  <a:schemeClr val="dk1"/>
                </a:solidFill>
              </a:rPr>
              <a:t> = </a:t>
            </a:r>
            <a:r>
              <a:rPr lang="en-US" sz="1100" dirty="0" err="1">
                <a:solidFill>
                  <a:schemeClr val="dk1"/>
                </a:solidFill>
              </a:rPr>
              <a:t>검열의</a:t>
            </a:r>
            <a:r>
              <a:rPr lang="en-US" sz="1100" dirty="0">
                <a:solidFill>
                  <a:schemeClr val="dk1"/>
                </a:solidFill>
              </a:rPr>
              <a:t> </a:t>
            </a:r>
            <a:r>
              <a:rPr lang="en-US" sz="1100" dirty="0" err="1">
                <a:solidFill>
                  <a:schemeClr val="dk1"/>
                </a:solidFill>
              </a:rPr>
              <a:t>축소</a:t>
            </a:r>
            <a:r>
              <a:rPr lang="en-US" sz="1100" dirty="0">
                <a:solidFill>
                  <a:schemeClr val="dk1"/>
                </a:solidFill>
              </a:rPr>
              <a:t>. </a:t>
            </a:r>
            <a:r>
              <a:rPr lang="en-US" sz="1100" dirty="0" err="1">
                <a:solidFill>
                  <a:schemeClr val="dk1"/>
                </a:solidFill>
              </a:rPr>
              <a:t>공영방송의</a:t>
            </a:r>
            <a:r>
              <a:rPr lang="en-US" sz="1100" dirty="0">
                <a:solidFill>
                  <a:schemeClr val="dk1"/>
                </a:solidFill>
              </a:rPr>
              <a:t> </a:t>
            </a:r>
            <a:r>
              <a:rPr lang="en-US" sz="1100" dirty="0" err="1">
                <a:solidFill>
                  <a:schemeClr val="dk1"/>
                </a:solidFill>
              </a:rPr>
              <a:t>강화</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새로운</a:t>
            </a:r>
            <a:r>
              <a:rPr lang="en-US" sz="1100" dirty="0">
                <a:solidFill>
                  <a:schemeClr val="dk1"/>
                </a:solidFill>
              </a:rPr>
              <a:t> </a:t>
            </a:r>
            <a:r>
              <a:rPr lang="en-US" sz="1100" dirty="0" err="1">
                <a:solidFill>
                  <a:schemeClr val="dk1"/>
                </a:solidFill>
              </a:rPr>
              <a:t>주체를</a:t>
            </a:r>
            <a:r>
              <a:rPr lang="en-US" sz="1100" dirty="0">
                <a:solidFill>
                  <a:schemeClr val="dk1"/>
                </a:solidFill>
              </a:rPr>
              <a:t> </a:t>
            </a:r>
            <a:r>
              <a:rPr lang="en-US" sz="1100" dirty="0" err="1">
                <a:solidFill>
                  <a:schemeClr val="dk1"/>
                </a:solidFill>
              </a:rPr>
              <a:t>형성해가고</a:t>
            </a:r>
            <a:r>
              <a:rPr lang="en-US" sz="1100" dirty="0">
                <a:solidFill>
                  <a:schemeClr val="dk1"/>
                </a:solidFill>
              </a:rPr>
              <a:t> = </a:t>
            </a:r>
            <a:r>
              <a:rPr lang="en-US" sz="1100" dirty="0" err="1">
                <a:solidFill>
                  <a:schemeClr val="dk1"/>
                </a:solidFill>
              </a:rPr>
              <a:t>새로운</a:t>
            </a:r>
            <a:r>
              <a:rPr lang="en-US" sz="1100" dirty="0">
                <a:solidFill>
                  <a:schemeClr val="dk1"/>
                </a:solidFill>
              </a:rPr>
              <a:t> </a:t>
            </a:r>
            <a:r>
              <a:rPr lang="en-US" sz="1100" dirty="0" err="1">
                <a:solidFill>
                  <a:schemeClr val="dk1"/>
                </a:solidFill>
              </a:rPr>
              <a:t>공공적</a:t>
            </a:r>
            <a:r>
              <a:rPr lang="en-US" sz="1100" dirty="0">
                <a:solidFill>
                  <a:schemeClr val="dk1"/>
                </a:solidFill>
              </a:rPr>
              <a:t> </a:t>
            </a:r>
            <a:r>
              <a:rPr lang="en-US" sz="1100" dirty="0" err="1">
                <a:solidFill>
                  <a:schemeClr val="dk1"/>
                </a:solidFill>
              </a:rPr>
              <a:t>미디어</a:t>
            </a:r>
            <a:r>
              <a:rPr lang="en-US" sz="1100" dirty="0">
                <a:solidFill>
                  <a:schemeClr val="dk1"/>
                </a:solidFill>
              </a:rPr>
              <a:t> </a:t>
            </a:r>
            <a:r>
              <a:rPr lang="en-US" sz="1100" dirty="0" err="1">
                <a:solidFill>
                  <a:schemeClr val="dk1"/>
                </a:solidFill>
              </a:rPr>
              <a:t>영역의</a:t>
            </a:r>
            <a:r>
              <a:rPr lang="en-US" sz="1100" dirty="0">
                <a:solidFill>
                  <a:schemeClr val="dk1"/>
                </a:solidFill>
              </a:rPr>
              <a:t> </a:t>
            </a:r>
            <a:r>
              <a:rPr lang="en-US" sz="1100" dirty="0" err="1">
                <a:solidFill>
                  <a:schemeClr val="dk1"/>
                </a:solidFill>
              </a:rPr>
              <a:t>등장</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lvl="0" rtl="0">
              <a:spcBef>
                <a:spcPts val="0"/>
              </a:spcBef>
              <a:buClr>
                <a:schemeClr val="dk1"/>
              </a:buClr>
              <a:buSzPct val="100000"/>
              <a:buFont typeface="Arial"/>
              <a:buNone/>
            </a:pPr>
            <a:r>
              <a:rPr lang="en-US" sz="1100" dirty="0" smtClean="0">
                <a:solidFill>
                  <a:schemeClr val="dk1"/>
                </a:solidFill>
              </a:rPr>
              <a:t>But Before </a:t>
            </a:r>
            <a:r>
              <a:rPr lang="en-US" sz="1100" dirty="0">
                <a:solidFill>
                  <a:schemeClr val="dk1"/>
                </a:solidFill>
              </a:rPr>
              <a:t>talking about limits and problems, I will talk about some outcomes and emergences to convey the bright side of the story.</a:t>
            </a:r>
          </a:p>
          <a:p>
            <a:pPr lvl="0"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SzPct val="100000"/>
              <a:buFont typeface="Arial"/>
              <a:buNone/>
            </a:pPr>
            <a:r>
              <a:rPr lang="en-US" sz="1100" dirty="0">
                <a:solidFill>
                  <a:schemeClr val="dk1"/>
                </a:solidFill>
              </a:rPr>
              <a:t>Outcomes: (significant) A decrease in censorship + An establishment of a public broadcasting system</a:t>
            </a:r>
          </a:p>
          <a:p>
            <a:pPr lvl="0"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SzPct val="100000"/>
              <a:buFont typeface="Arial"/>
              <a:buNone/>
            </a:pPr>
            <a:r>
              <a:rPr lang="en-US" sz="1100" dirty="0">
                <a:solidFill>
                  <a:schemeClr val="dk1"/>
                </a:solidFill>
              </a:rPr>
              <a:t>Emergence: New models for public media systems including: public access, community radio, local media centers such as </a:t>
            </a:r>
            <a:r>
              <a:rPr lang="en-US" sz="1100" dirty="0" err="1">
                <a:solidFill>
                  <a:schemeClr val="dk1"/>
                </a:solidFill>
              </a:rPr>
              <a:t>Mediact</a:t>
            </a:r>
            <a:r>
              <a:rPr lang="en-US" sz="1100" dirty="0">
                <a:solidFill>
                  <a:schemeClr val="dk1"/>
                </a:solidFill>
              </a:rPr>
              <a:t>, and the formation of a local media center network</a:t>
            </a:r>
          </a:p>
          <a:p>
            <a:pPr lvl="0"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SzPct val="100000"/>
              <a:buFont typeface="Arial"/>
              <a:buNone/>
            </a:pPr>
            <a:r>
              <a:rPr lang="en-US" sz="1100" dirty="0">
                <a:solidFill>
                  <a:schemeClr val="dk1"/>
                </a:solidFill>
              </a:rPr>
              <a:t>With fast developing technological advances in line with all these (previously mentioned) developments, media could help build a more democratic and participatory society.</a:t>
            </a:r>
          </a:p>
          <a:p>
            <a:pPr lvl="0"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Font typeface="Arial"/>
              <a:buNone/>
            </a:pPr>
            <a:endParaRPr sz="12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1200" dirty="0">
              <a:solidFill>
                <a:schemeClr val="dk1"/>
              </a:solidFill>
            </a:endParaRP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91666"/>
              <a:buFont typeface="Arial"/>
              <a:buNone/>
            </a:pPr>
            <a:r>
              <a:rPr lang="en-US" sz="1200" dirty="0" err="1">
                <a:solidFill>
                  <a:schemeClr val="dk1"/>
                </a:solidFill>
              </a:rPr>
              <a:t>그러나</a:t>
            </a:r>
            <a:r>
              <a:rPr lang="en-US" sz="1200" dirty="0">
                <a:solidFill>
                  <a:schemeClr val="dk1"/>
                </a:solidFill>
              </a:rPr>
              <a:t> </a:t>
            </a:r>
            <a:r>
              <a:rPr lang="en-US" sz="1200" dirty="0" err="1">
                <a:solidFill>
                  <a:schemeClr val="dk1"/>
                </a:solidFill>
              </a:rPr>
              <a:t>한계도</a:t>
            </a:r>
            <a:r>
              <a:rPr lang="en-US" sz="1200" dirty="0">
                <a:solidFill>
                  <a:schemeClr val="dk1"/>
                </a:solidFill>
              </a:rPr>
              <a:t> </a:t>
            </a:r>
            <a:r>
              <a:rPr lang="en-US" sz="1200" dirty="0" err="1">
                <a:solidFill>
                  <a:schemeClr val="dk1"/>
                </a:solidFill>
              </a:rPr>
              <a:t>뚜렷</a:t>
            </a:r>
            <a:r>
              <a:rPr lang="en-US" sz="1200" dirty="0">
                <a:solidFill>
                  <a:schemeClr val="dk1"/>
                </a:solidFill>
              </a:rPr>
              <a:t>. (</a:t>
            </a:r>
            <a:r>
              <a:rPr lang="en-US" sz="1200" dirty="0" err="1">
                <a:solidFill>
                  <a:schemeClr val="dk1"/>
                </a:solidFill>
              </a:rPr>
              <a:t>특히</a:t>
            </a:r>
            <a:r>
              <a:rPr lang="en-US" sz="1200" dirty="0">
                <a:solidFill>
                  <a:schemeClr val="dk1"/>
                </a:solidFill>
              </a:rPr>
              <a:t> </a:t>
            </a:r>
            <a:r>
              <a:rPr lang="en-US" sz="1200" dirty="0" err="1">
                <a:solidFill>
                  <a:schemeClr val="dk1"/>
                </a:solidFill>
              </a:rPr>
              <a:t>지난</a:t>
            </a:r>
            <a:r>
              <a:rPr lang="en-US" sz="1200" dirty="0">
                <a:solidFill>
                  <a:schemeClr val="dk1"/>
                </a:solidFill>
              </a:rPr>
              <a:t> </a:t>
            </a:r>
            <a:r>
              <a:rPr lang="en-US" sz="1200" dirty="0" err="1">
                <a:solidFill>
                  <a:schemeClr val="dk1"/>
                </a:solidFill>
              </a:rPr>
              <a:t>정부와</a:t>
            </a:r>
            <a:r>
              <a:rPr lang="en-US" sz="1200" dirty="0">
                <a:solidFill>
                  <a:schemeClr val="dk1"/>
                </a:solidFill>
              </a:rPr>
              <a:t> </a:t>
            </a:r>
            <a:r>
              <a:rPr lang="en-US" sz="1200" dirty="0" err="1">
                <a:solidFill>
                  <a:schemeClr val="dk1"/>
                </a:solidFill>
              </a:rPr>
              <a:t>현정부에</a:t>
            </a:r>
            <a:r>
              <a:rPr lang="en-US" sz="1200" dirty="0">
                <a:solidFill>
                  <a:schemeClr val="dk1"/>
                </a:solidFill>
              </a:rPr>
              <a:t> </a:t>
            </a:r>
            <a:r>
              <a:rPr lang="en-US" sz="1200" dirty="0" err="1">
                <a:solidFill>
                  <a:schemeClr val="dk1"/>
                </a:solidFill>
              </a:rPr>
              <a:t>있어서</a:t>
            </a:r>
            <a:r>
              <a:rPr lang="en-US" sz="1200" dirty="0">
                <a:solidFill>
                  <a:schemeClr val="dk1"/>
                </a:solidFill>
              </a:rPr>
              <a:t>)</a:t>
            </a:r>
          </a:p>
          <a:p>
            <a:pPr marL="0" marR="0" lvl="0" indent="0" algn="l" rtl="0">
              <a:lnSpc>
                <a:spcPct val="100000"/>
              </a:lnSpc>
              <a:spcBef>
                <a:spcPts val="0"/>
              </a:spcBef>
              <a:spcAft>
                <a:spcPts val="0"/>
              </a:spcAft>
              <a:buClr>
                <a:schemeClr val="dk1"/>
              </a:buClr>
              <a:buSzPct val="91666"/>
              <a:buFont typeface="Arial"/>
              <a:buNone/>
            </a:pPr>
            <a:r>
              <a:rPr lang="en-US" sz="1200" dirty="0" err="1">
                <a:solidFill>
                  <a:schemeClr val="dk1"/>
                </a:solidFill>
              </a:rPr>
              <a:t>세월호</a:t>
            </a:r>
            <a:r>
              <a:rPr lang="en-US" sz="1200" dirty="0">
                <a:solidFill>
                  <a:schemeClr val="dk1"/>
                </a:solidFill>
              </a:rPr>
              <a:t> </a:t>
            </a:r>
            <a:r>
              <a:rPr lang="en-US" sz="1200" dirty="0" err="1">
                <a:solidFill>
                  <a:schemeClr val="dk1"/>
                </a:solidFill>
              </a:rPr>
              <a:t>사례를</a:t>
            </a:r>
            <a:r>
              <a:rPr lang="en-US" sz="1200" dirty="0">
                <a:solidFill>
                  <a:schemeClr val="dk1"/>
                </a:solidFill>
              </a:rPr>
              <a:t> </a:t>
            </a:r>
            <a:r>
              <a:rPr lang="en-US" sz="1200" dirty="0" err="1">
                <a:solidFill>
                  <a:schemeClr val="dk1"/>
                </a:solidFill>
              </a:rPr>
              <a:t>잠깐</a:t>
            </a:r>
            <a:r>
              <a:rPr lang="en-US" sz="1200" dirty="0">
                <a:solidFill>
                  <a:schemeClr val="dk1"/>
                </a:solidFill>
              </a:rPr>
              <a:t> </a:t>
            </a:r>
            <a:r>
              <a:rPr lang="en-US" sz="1200" dirty="0" err="1">
                <a:solidFill>
                  <a:schemeClr val="dk1"/>
                </a:solidFill>
              </a:rPr>
              <a:t>살펴보면</a:t>
            </a:r>
            <a:endParaRPr lang="en-US" sz="1200" dirty="0">
              <a:solidFill>
                <a:schemeClr val="dk1"/>
              </a:solidFill>
            </a:endParaRPr>
          </a:p>
          <a:p>
            <a:pPr marL="0" marR="0" lvl="0" indent="0" algn="l" rtl="0">
              <a:lnSpc>
                <a:spcPct val="100000"/>
              </a:lnSpc>
              <a:spcBef>
                <a:spcPts val="0"/>
              </a:spcBef>
              <a:spcAft>
                <a:spcPts val="0"/>
              </a:spcAft>
              <a:buClr>
                <a:schemeClr val="dk1"/>
              </a:buClr>
              <a:buSzPct val="91666"/>
              <a:buFont typeface="Arial"/>
              <a:buNone/>
            </a:pPr>
            <a:r>
              <a:rPr lang="en-US" sz="1200" dirty="0" err="1">
                <a:solidFill>
                  <a:schemeClr val="dk1"/>
                </a:solidFill>
              </a:rPr>
              <a:t>주류미디어도</a:t>
            </a:r>
            <a:r>
              <a:rPr lang="en-US" sz="1200" dirty="0">
                <a:solidFill>
                  <a:schemeClr val="dk1"/>
                </a:solidFill>
              </a:rPr>
              <a:t> </a:t>
            </a:r>
            <a:r>
              <a:rPr lang="en-US" sz="1200" dirty="0" err="1">
                <a:solidFill>
                  <a:schemeClr val="dk1"/>
                </a:solidFill>
              </a:rPr>
              <a:t>함께</a:t>
            </a:r>
            <a:r>
              <a:rPr lang="en-US" sz="1200" dirty="0">
                <a:solidFill>
                  <a:schemeClr val="dk1"/>
                </a:solidFill>
              </a:rPr>
              <a:t> </a:t>
            </a:r>
            <a:r>
              <a:rPr lang="en-US" sz="1200" dirty="0" err="1">
                <a:solidFill>
                  <a:schemeClr val="dk1"/>
                </a:solidFill>
              </a:rPr>
              <a:t>침몰</a:t>
            </a:r>
            <a:r>
              <a:rPr lang="en-US" sz="1200" dirty="0">
                <a:solidFill>
                  <a:schemeClr val="dk1"/>
                </a:solidFill>
              </a:rPr>
              <a:t>.</a:t>
            </a:r>
          </a:p>
          <a:p>
            <a:pPr marL="0" marR="0" lvl="0" indent="0" algn="l" rtl="0">
              <a:lnSpc>
                <a:spcPct val="100000"/>
              </a:lnSpc>
              <a:spcBef>
                <a:spcPts val="0"/>
              </a:spcBef>
              <a:spcAft>
                <a:spcPts val="0"/>
              </a:spcAft>
              <a:buClr>
                <a:schemeClr val="dk1"/>
              </a:buClr>
              <a:buSzPct val="91666"/>
              <a:buFont typeface="Arial"/>
              <a:buNone/>
            </a:pPr>
            <a:r>
              <a:rPr lang="en-US" sz="1200" dirty="0" err="1">
                <a:solidFill>
                  <a:schemeClr val="dk1"/>
                </a:solidFill>
              </a:rPr>
              <a:t>오보</a:t>
            </a:r>
            <a:r>
              <a:rPr lang="en-US" sz="1200" dirty="0">
                <a:solidFill>
                  <a:schemeClr val="dk1"/>
                </a:solidFill>
              </a:rPr>
              <a:t>, </a:t>
            </a:r>
            <a:r>
              <a:rPr lang="en-US" sz="1200" dirty="0" err="1">
                <a:solidFill>
                  <a:schemeClr val="dk1"/>
                </a:solidFill>
              </a:rPr>
              <a:t>그리고</a:t>
            </a:r>
            <a:r>
              <a:rPr lang="en-US" sz="1200" dirty="0">
                <a:solidFill>
                  <a:schemeClr val="dk1"/>
                </a:solidFill>
              </a:rPr>
              <a:t> </a:t>
            </a:r>
            <a:r>
              <a:rPr lang="en-US" sz="1200" dirty="0" err="1">
                <a:solidFill>
                  <a:schemeClr val="dk1"/>
                </a:solidFill>
              </a:rPr>
              <a:t>선정주의</a:t>
            </a:r>
            <a:r>
              <a:rPr lang="en-US" sz="1200" dirty="0">
                <a:solidFill>
                  <a:schemeClr val="dk1"/>
                </a:solidFill>
              </a:rPr>
              <a:t>, </a:t>
            </a:r>
            <a:r>
              <a:rPr lang="en-US" sz="1200" dirty="0" err="1">
                <a:solidFill>
                  <a:schemeClr val="dk1"/>
                </a:solidFill>
              </a:rPr>
              <a:t>정치적</a:t>
            </a:r>
            <a:r>
              <a:rPr lang="en-US" sz="1200" dirty="0">
                <a:solidFill>
                  <a:schemeClr val="dk1"/>
                </a:solidFill>
              </a:rPr>
              <a:t> </a:t>
            </a:r>
            <a:r>
              <a:rPr lang="en-US" sz="1200" dirty="0" err="1">
                <a:solidFill>
                  <a:schemeClr val="dk1"/>
                </a:solidFill>
              </a:rPr>
              <a:t>통제에</a:t>
            </a:r>
            <a:r>
              <a:rPr lang="en-US" sz="1200" dirty="0">
                <a:solidFill>
                  <a:schemeClr val="dk1"/>
                </a:solidFill>
              </a:rPr>
              <a:t> </a:t>
            </a:r>
            <a:r>
              <a:rPr lang="en-US" sz="1200" dirty="0" err="1">
                <a:solidFill>
                  <a:schemeClr val="dk1"/>
                </a:solidFill>
              </a:rPr>
              <a:t>굴복한</a:t>
            </a:r>
            <a:r>
              <a:rPr lang="en-US" sz="1200" dirty="0">
                <a:solidFill>
                  <a:schemeClr val="dk1"/>
                </a:solidFill>
              </a:rPr>
              <a:t> </a:t>
            </a:r>
            <a:r>
              <a:rPr lang="en-US" sz="1200" dirty="0" err="1">
                <a:solidFill>
                  <a:schemeClr val="dk1"/>
                </a:solidFill>
              </a:rPr>
              <a:t>미디어들</a:t>
            </a:r>
            <a:r>
              <a:rPr lang="en-US" sz="1200" dirty="0">
                <a:solidFill>
                  <a:schemeClr val="dk1"/>
                </a:solidFill>
              </a:rPr>
              <a:t>.</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-&gt; </a:t>
            </a:r>
            <a:r>
              <a:rPr lang="en-US" sz="1200" dirty="0" err="1">
                <a:solidFill>
                  <a:schemeClr val="dk1"/>
                </a:solidFill>
              </a:rPr>
              <a:t>정부비판적</a:t>
            </a:r>
            <a:r>
              <a:rPr lang="en-US" sz="1200" dirty="0">
                <a:solidFill>
                  <a:schemeClr val="dk1"/>
                </a:solidFill>
              </a:rPr>
              <a:t> </a:t>
            </a:r>
            <a:r>
              <a:rPr lang="en-US" sz="1200" dirty="0" err="1">
                <a:solidFill>
                  <a:schemeClr val="dk1"/>
                </a:solidFill>
              </a:rPr>
              <a:t>내용은</a:t>
            </a:r>
            <a:r>
              <a:rPr lang="en-US" sz="1200" dirty="0">
                <a:solidFill>
                  <a:schemeClr val="dk1"/>
                </a:solidFill>
              </a:rPr>
              <a:t> </a:t>
            </a:r>
            <a:r>
              <a:rPr lang="en-US" sz="1200" dirty="0" err="1">
                <a:solidFill>
                  <a:schemeClr val="dk1"/>
                </a:solidFill>
              </a:rPr>
              <a:t>실종되고</a:t>
            </a:r>
            <a:r>
              <a:rPr lang="en-US" sz="1200" dirty="0">
                <a:solidFill>
                  <a:schemeClr val="dk1"/>
                </a:solidFill>
              </a:rPr>
              <a:t>, </a:t>
            </a:r>
            <a:r>
              <a:rPr lang="en-US" sz="1200" dirty="0" err="1">
                <a:solidFill>
                  <a:schemeClr val="dk1"/>
                </a:solidFill>
              </a:rPr>
              <a:t>선정적</a:t>
            </a:r>
            <a:r>
              <a:rPr lang="en-US" sz="1200" dirty="0">
                <a:solidFill>
                  <a:schemeClr val="dk1"/>
                </a:solidFill>
              </a:rPr>
              <a:t> </a:t>
            </a:r>
            <a:r>
              <a:rPr lang="en-US" sz="1200" dirty="0" err="1">
                <a:solidFill>
                  <a:schemeClr val="dk1"/>
                </a:solidFill>
              </a:rPr>
              <a:t>경쟁은</a:t>
            </a:r>
            <a:r>
              <a:rPr lang="en-US" sz="1200" dirty="0">
                <a:solidFill>
                  <a:schemeClr val="dk1"/>
                </a:solidFill>
              </a:rPr>
              <a:t> </a:t>
            </a:r>
            <a:r>
              <a:rPr lang="en-US" sz="1200" dirty="0" err="1">
                <a:solidFill>
                  <a:schemeClr val="dk1"/>
                </a:solidFill>
              </a:rPr>
              <a:t>도를</a:t>
            </a:r>
            <a:r>
              <a:rPr lang="en-US" sz="1200" dirty="0">
                <a:solidFill>
                  <a:schemeClr val="dk1"/>
                </a:solidFill>
              </a:rPr>
              <a:t> </a:t>
            </a:r>
            <a:r>
              <a:rPr lang="en-US" sz="1200" dirty="0" err="1">
                <a:solidFill>
                  <a:schemeClr val="dk1"/>
                </a:solidFill>
              </a:rPr>
              <a:t>넘어섬</a:t>
            </a:r>
            <a:r>
              <a:rPr lang="en-US" sz="1200" dirty="0">
                <a:solidFill>
                  <a:schemeClr val="dk1"/>
                </a:solidFill>
              </a:rPr>
              <a:t>.</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-&gt; </a:t>
            </a:r>
            <a:r>
              <a:rPr lang="en-US" sz="1200" dirty="0" err="1">
                <a:solidFill>
                  <a:schemeClr val="dk1"/>
                </a:solidFill>
              </a:rPr>
              <a:t>주류</a:t>
            </a:r>
            <a:r>
              <a:rPr lang="en-US" sz="1200" dirty="0">
                <a:solidFill>
                  <a:schemeClr val="dk1"/>
                </a:solidFill>
              </a:rPr>
              <a:t> </a:t>
            </a:r>
            <a:r>
              <a:rPr lang="en-US" sz="1200" dirty="0" err="1">
                <a:solidFill>
                  <a:schemeClr val="dk1"/>
                </a:solidFill>
              </a:rPr>
              <a:t>저널리즘의</a:t>
            </a:r>
            <a:r>
              <a:rPr lang="en-US" sz="1200" dirty="0">
                <a:solidFill>
                  <a:schemeClr val="dk1"/>
                </a:solidFill>
              </a:rPr>
              <a:t> </a:t>
            </a:r>
            <a:r>
              <a:rPr lang="en-US" sz="1200" dirty="0" err="1">
                <a:solidFill>
                  <a:schemeClr val="dk1"/>
                </a:solidFill>
              </a:rPr>
              <a:t>붕괴</a:t>
            </a:r>
            <a:endParaRPr lang="en-US" sz="1200" dirty="0">
              <a:solidFill>
                <a:schemeClr val="dk1"/>
              </a:solidFill>
            </a:endParaRPr>
          </a:p>
          <a:p>
            <a:pPr marL="0" marR="0" lvl="0" indent="0" algn="l" rtl="0">
              <a:lnSpc>
                <a:spcPct val="100000"/>
              </a:lnSpc>
              <a:spcBef>
                <a:spcPts val="0"/>
              </a:spcBef>
              <a:spcAft>
                <a:spcPts val="0"/>
              </a:spcAft>
              <a:buClr>
                <a:schemeClr val="dk1"/>
              </a:buClr>
              <a:buSzPct val="91666"/>
              <a:buFont typeface="Arial"/>
              <a:buNone/>
            </a:pPr>
            <a:r>
              <a:rPr lang="en-US" sz="1200" dirty="0" err="1">
                <a:solidFill>
                  <a:schemeClr val="dk1"/>
                </a:solidFill>
              </a:rPr>
              <a:t>원인은</a:t>
            </a:r>
            <a:r>
              <a:rPr lang="en-US" sz="1200" dirty="0">
                <a:solidFill>
                  <a:schemeClr val="dk1"/>
                </a:solidFill>
              </a:rPr>
              <a:t> </a:t>
            </a:r>
            <a:r>
              <a:rPr lang="en-US" sz="1200" dirty="0" err="1">
                <a:solidFill>
                  <a:schemeClr val="dk1"/>
                </a:solidFill>
              </a:rPr>
              <a:t>정부의</a:t>
            </a:r>
            <a:r>
              <a:rPr lang="en-US" sz="1200" dirty="0">
                <a:solidFill>
                  <a:schemeClr val="dk1"/>
                </a:solidFill>
              </a:rPr>
              <a:t> </a:t>
            </a:r>
            <a:r>
              <a:rPr lang="en-US" sz="1200" dirty="0" err="1">
                <a:solidFill>
                  <a:schemeClr val="dk1"/>
                </a:solidFill>
              </a:rPr>
              <a:t>통제</a:t>
            </a:r>
            <a:r>
              <a:rPr lang="en-US" sz="1200" dirty="0">
                <a:solidFill>
                  <a:schemeClr val="dk1"/>
                </a:solidFill>
              </a:rPr>
              <a:t>. </a:t>
            </a:r>
            <a:r>
              <a:rPr lang="en-US" sz="1200" dirty="0" err="1">
                <a:solidFill>
                  <a:schemeClr val="dk1"/>
                </a:solidFill>
              </a:rPr>
              <a:t>시장에</a:t>
            </a:r>
            <a:r>
              <a:rPr lang="en-US" sz="1200" dirty="0">
                <a:solidFill>
                  <a:schemeClr val="dk1"/>
                </a:solidFill>
              </a:rPr>
              <a:t> </a:t>
            </a:r>
            <a:r>
              <a:rPr lang="en-US" sz="1200" dirty="0" err="1">
                <a:solidFill>
                  <a:schemeClr val="dk1"/>
                </a:solidFill>
              </a:rPr>
              <a:t>대한</a:t>
            </a:r>
            <a:r>
              <a:rPr lang="en-US" sz="1200" dirty="0">
                <a:solidFill>
                  <a:schemeClr val="dk1"/>
                </a:solidFill>
              </a:rPr>
              <a:t> </a:t>
            </a:r>
            <a:r>
              <a:rPr lang="en-US" sz="1200" dirty="0" err="1">
                <a:solidFill>
                  <a:schemeClr val="dk1"/>
                </a:solidFill>
              </a:rPr>
              <a:t>항복</a:t>
            </a:r>
            <a:r>
              <a:rPr lang="en-US" sz="1200" dirty="0">
                <a:solidFill>
                  <a:schemeClr val="dk1"/>
                </a:solidFill>
              </a:rPr>
              <a:t>. </a:t>
            </a:r>
            <a:r>
              <a:rPr lang="en-US" sz="1200" dirty="0" err="1">
                <a:solidFill>
                  <a:schemeClr val="dk1"/>
                </a:solidFill>
              </a:rPr>
              <a:t>전통적</a:t>
            </a:r>
            <a:r>
              <a:rPr lang="en-US" sz="1200" dirty="0">
                <a:solidFill>
                  <a:schemeClr val="dk1"/>
                </a:solidFill>
              </a:rPr>
              <a:t> </a:t>
            </a:r>
            <a:r>
              <a:rPr lang="en-US" sz="1200" dirty="0" err="1">
                <a:solidFill>
                  <a:schemeClr val="dk1"/>
                </a:solidFill>
              </a:rPr>
              <a:t>규제</a:t>
            </a:r>
            <a:r>
              <a:rPr lang="en-US" sz="1200" dirty="0">
                <a:solidFill>
                  <a:schemeClr val="dk1"/>
                </a:solidFill>
              </a:rPr>
              <a:t> </a:t>
            </a:r>
            <a:r>
              <a:rPr lang="en-US" sz="1200" dirty="0" err="1">
                <a:solidFill>
                  <a:schemeClr val="dk1"/>
                </a:solidFill>
              </a:rPr>
              <a:t>모델의</a:t>
            </a:r>
            <a:r>
              <a:rPr lang="en-US" sz="1200" dirty="0">
                <a:solidFill>
                  <a:schemeClr val="dk1"/>
                </a:solidFill>
              </a:rPr>
              <a:t> </a:t>
            </a:r>
            <a:r>
              <a:rPr lang="en-US" sz="1200" dirty="0" err="1">
                <a:solidFill>
                  <a:schemeClr val="dk1"/>
                </a:solidFill>
              </a:rPr>
              <a:t>실패</a:t>
            </a:r>
            <a:r>
              <a:rPr lang="en-US" sz="1200" dirty="0">
                <a:solidFill>
                  <a:schemeClr val="dk1"/>
                </a:solidFill>
              </a:rPr>
              <a:t>.</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--&gt; </a:t>
            </a:r>
            <a:r>
              <a:rPr lang="en-US" sz="1200" dirty="0" err="1">
                <a:solidFill>
                  <a:schemeClr val="dk1"/>
                </a:solidFill>
              </a:rPr>
              <a:t>융합</a:t>
            </a:r>
            <a:r>
              <a:rPr lang="en-US" sz="1200" dirty="0">
                <a:solidFill>
                  <a:schemeClr val="dk1"/>
                </a:solidFill>
              </a:rPr>
              <a:t> </a:t>
            </a:r>
            <a:r>
              <a:rPr lang="en-US" sz="1200" dirty="0" err="1">
                <a:solidFill>
                  <a:schemeClr val="dk1"/>
                </a:solidFill>
              </a:rPr>
              <a:t>과정에서</a:t>
            </a:r>
            <a:r>
              <a:rPr lang="en-US" sz="1200" dirty="0">
                <a:solidFill>
                  <a:schemeClr val="dk1"/>
                </a:solidFill>
              </a:rPr>
              <a:t> </a:t>
            </a:r>
            <a:r>
              <a:rPr lang="en-US" sz="1200" dirty="0" err="1">
                <a:solidFill>
                  <a:schemeClr val="dk1"/>
                </a:solidFill>
              </a:rPr>
              <a:t>많은</a:t>
            </a:r>
            <a:r>
              <a:rPr lang="en-US" sz="1200" dirty="0">
                <a:solidFill>
                  <a:schemeClr val="dk1"/>
                </a:solidFill>
              </a:rPr>
              <a:t> </a:t>
            </a:r>
            <a:r>
              <a:rPr lang="en-US" sz="1200" dirty="0" err="1">
                <a:solidFill>
                  <a:schemeClr val="dk1"/>
                </a:solidFill>
              </a:rPr>
              <a:t>정책적</a:t>
            </a:r>
            <a:r>
              <a:rPr lang="en-US" sz="1200" dirty="0">
                <a:solidFill>
                  <a:schemeClr val="dk1"/>
                </a:solidFill>
              </a:rPr>
              <a:t> </a:t>
            </a:r>
            <a:r>
              <a:rPr lang="en-US" sz="1200" dirty="0" err="1">
                <a:solidFill>
                  <a:schemeClr val="dk1"/>
                </a:solidFill>
              </a:rPr>
              <a:t>한계가</a:t>
            </a:r>
            <a:r>
              <a:rPr lang="en-US" sz="1200" dirty="0">
                <a:solidFill>
                  <a:schemeClr val="dk1"/>
                </a:solidFill>
              </a:rPr>
              <a:t> </a:t>
            </a:r>
            <a:r>
              <a:rPr lang="en-US" sz="1200" dirty="0" err="1">
                <a:solidFill>
                  <a:schemeClr val="dk1"/>
                </a:solidFill>
              </a:rPr>
              <a:t>드러난</a:t>
            </a:r>
            <a:r>
              <a:rPr lang="en-US" sz="1200" dirty="0">
                <a:solidFill>
                  <a:schemeClr val="dk1"/>
                </a:solidFill>
              </a:rPr>
              <a:t> 것</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 </a:t>
            </a:r>
            <a:r>
              <a:rPr lang="en-US" sz="1200" dirty="0" err="1">
                <a:solidFill>
                  <a:schemeClr val="dk1"/>
                </a:solidFill>
              </a:rPr>
              <a:t>올드</a:t>
            </a:r>
            <a:r>
              <a:rPr lang="en-US" sz="1200" dirty="0">
                <a:solidFill>
                  <a:schemeClr val="dk1"/>
                </a:solidFill>
              </a:rPr>
              <a:t> </a:t>
            </a:r>
            <a:r>
              <a:rPr lang="en-US" sz="1200" dirty="0" err="1">
                <a:solidFill>
                  <a:schemeClr val="dk1"/>
                </a:solidFill>
              </a:rPr>
              <a:t>미디어는</a:t>
            </a:r>
            <a:r>
              <a:rPr lang="en-US" sz="1200" dirty="0">
                <a:solidFill>
                  <a:schemeClr val="dk1"/>
                </a:solidFill>
              </a:rPr>
              <a:t> </a:t>
            </a:r>
            <a:r>
              <a:rPr lang="en-US" sz="1200" dirty="0" err="1">
                <a:solidFill>
                  <a:schemeClr val="dk1"/>
                </a:solidFill>
              </a:rPr>
              <a:t>거버넌스의</a:t>
            </a:r>
            <a:r>
              <a:rPr lang="en-US" sz="1200" dirty="0">
                <a:solidFill>
                  <a:schemeClr val="dk1"/>
                </a:solidFill>
              </a:rPr>
              <a:t> </a:t>
            </a:r>
            <a:r>
              <a:rPr lang="en-US" sz="1200" dirty="0" err="1">
                <a:solidFill>
                  <a:schemeClr val="dk1"/>
                </a:solidFill>
              </a:rPr>
              <a:t>붕괴</a:t>
            </a:r>
            <a:r>
              <a:rPr lang="en-US" sz="1200" dirty="0">
                <a:solidFill>
                  <a:schemeClr val="dk1"/>
                </a:solidFill>
              </a:rPr>
              <a:t>.</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 뉴 </a:t>
            </a:r>
            <a:r>
              <a:rPr lang="en-US" sz="1200" dirty="0" err="1">
                <a:solidFill>
                  <a:schemeClr val="dk1"/>
                </a:solidFill>
              </a:rPr>
              <a:t>미디어는</a:t>
            </a:r>
            <a:r>
              <a:rPr lang="en-US" sz="1200" dirty="0">
                <a:solidFill>
                  <a:schemeClr val="dk1"/>
                </a:solidFill>
              </a:rPr>
              <a:t> </a:t>
            </a:r>
            <a:r>
              <a:rPr lang="en-US" sz="1200" dirty="0" err="1">
                <a:solidFill>
                  <a:schemeClr val="dk1"/>
                </a:solidFill>
              </a:rPr>
              <a:t>대안적으로</a:t>
            </a:r>
            <a:r>
              <a:rPr lang="en-US" sz="1200" dirty="0">
                <a:solidFill>
                  <a:schemeClr val="dk1"/>
                </a:solidFill>
              </a:rPr>
              <a:t> </a:t>
            </a:r>
            <a:r>
              <a:rPr lang="en-US" sz="1200" dirty="0" err="1">
                <a:solidFill>
                  <a:schemeClr val="dk1"/>
                </a:solidFill>
              </a:rPr>
              <a:t>활용되나</a:t>
            </a:r>
            <a:r>
              <a:rPr lang="en-US" sz="1200" dirty="0">
                <a:solidFill>
                  <a:schemeClr val="dk1"/>
                </a:solidFill>
              </a:rPr>
              <a:t> </a:t>
            </a:r>
            <a:r>
              <a:rPr lang="en-US" sz="1200" dirty="0" err="1">
                <a:solidFill>
                  <a:schemeClr val="dk1"/>
                </a:solidFill>
              </a:rPr>
              <a:t>지속가능성의</a:t>
            </a:r>
            <a:r>
              <a:rPr lang="en-US" sz="1200" dirty="0">
                <a:solidFill>
                  <a:schemeClr val="dk1"/>
                </a:solidFill>
              </a:rPr>
              <a:t> </a:t>
            </a:r>
            <a:r>
              <a:rPr lang="en-US" sz="1200" dirty="0" err="1">
                <a:solidFill>
                  <a:schemeClr val="dk1"/>
                </a:solidFill>
              </a:rPr>
              <a:t>문제가</a:t>
            </a:r>
            <a:r>
              <a:rPr lang="en-US" sz="1200" dirty="0">
                <a:solidFill>
                  <a:schemeClr val="dk1"/>
                </a:solidFill>
              </a:rPr>
              <a:t> </a:t>
            </a:r>
            <a:r>
              <a:rPr lang="en-US" sz="1200" dirty="0" err="1">
                <a:solidFill>
                  <a:schemeClr val="dk1"/>
                </a:solidFill>
              </a:rPr>
              <a:t>있으며</a:t>
            </a:r>
            <a:endParaRPr lang="en-US" sz="1200" dirty="0">
              <a:solidFill>
                <a:schemeClr val="dk1"/>
              </a:solidFill>
            </a:endParaRPr>
          </a:p>
          <a:p>
            <a:pPr marL="0" marR="0" lvl="0" indent="0" algn="l" rtl="0">
              <a:lnSpc>
                <a:spcPct val="100000"/>
              </a:lnSpc>
              <a:spcBef>
                <a:spcPts val="0"/>
              </a:spcBef>
              <a:spcAft>
                <a:spcPts val="0"/>
              </a:spcAft>
              <a:buClr>
                <a:schemeClr val="dk1"/>
              </a:buClr>
              <a:buSzPct val="91666"/>
              <a:buFont typeface="Arial"/>
              <a:buNone/>
            </a:pPr>
            <a:r>
              <a:rPr lang="en-US" sz="1200" dirty="0" err="1">
                <a:solidFill>
                  <a:schemeClr val="dk1"/>
                </a:solidFill>
              </a:rPr>
              <a:t>상업</a:t>
            </a:r>
            <a:r>
              <a:rPr lang="en-US" sz="1200" dirty="0">
                <a:solidFill>
                  <a:schemeClr val="dk1"/>
                </a:solidFill>
              </a:rPr>
              <a:t> </a:t>
            </a:r>
            <a:r>
              <a:rPr lang="en-US" sz="1200" dirty="0" err="1">
                <a:solidFill>
                  <a:schemeClr val="dk1"/>
                </a:solidFill>
              </a:rPr>
              <a:t>미디어들은</a:t>
            </a:r>
            <a:r>
              <a:rPr lang="en-US" sz="1200" dirty="0">
                <a:solidFill>
                  <a:schemeClr val="dk1"/>
                </a:solidFill>
              </a:rPr>
              <a:t> </a:t>
            </a:r>
            <a:r>
              <a:rPr lang="en-US" sz="1200" dirty="0" err="1">
                <a:solidFill>
                  <a:schemeClr val="dk1"/>
                </a:solidFill>
              </a:rPr>
              <a:t>한계를</a:t>
            </a:r>
            <a:r>
              <a:rPr lang="en-US" sz="1200" dirty="0">
                <a:solidFill>
                  <a:schemeClr val="dk1"/>
                </a:solidFill>
              </a:rPr>
              <a:t> </a:t>
            </a:r>
            <a:r>
              <a:rPr lang="en-US" sz="1200" dirty="0" err="1">
                <a:solidFill>
                  <a:schemeClr val="dk1"/>
                </a:solidFill>
              </a:rPr>
              <a:t>드러냄</a:t>
            </a:r>
            <a:r>
              <a:rPr lang="en-US" sz="1200" dirty="0">
                <a:solidFill>
                  <a:schemeClr val="dk1"/>
                </a:solidFill>
              </a:rPr>
              <a:t>.</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--&gt; </a:t>
            </a:r>
            <a:r>
              <a:rPr lang="en-US" sz="1200" dirty="0" err="1">
                <a:solidFill>
                  <a:schemeClr val="dk1"/>
                </a:solidFill>
              </a:rPr>
              <a:t>그렇다면</a:t>
            </a:r>
            <a:r>
              <a:rPr lang="en-US" sz="1200" dirty="0">
                <a:solidFill>
                  <a:schemeClr val="dk1"/>
                </a:solidFill>
              </a:rPr>
              <a:t> </a:t>
            </a:r>
            <a:r>
              <a:rPr lang="en-US" sz="1200" dirty="0" err="1">
                <a:solidFill>
                  <a:schemeClr val="dk1"/>
                </a:solidFill>
              </a:rPr>
              <a:t>무엇이</a:t>
            </a:r>
            <a:r>
              <a:rPr lang="en-US" sz="1200" dirty="0">
                <a:solidFill>
                  <a:schemeClr val="dk1"/>
                </a:solidFill>
              </a:rPr>
              <a:t> </a:t>
            </a:r>
            <a:r>
              <a:rPr lang="en-US" sz="1200" dirty="0" err="1">
                <a:solidFill>
                  <a:schemeClr val="dk1"/>
                </a:solidFill>
              </a:rPr>
              <a:t>필요한가</a:t>
            </a:r>
            <a:r>
              <a:rPr lang="en-US" sz="1200" dirty="0">
                <a:solidFill>
                  <a:schemeClr val="dk1"/>
                </a:solidFill>
              </a:rPr>
              <a:t> ? </a:t>
            </a:r>
            <a:r>
              <a:rPr lang="en-US" sz="1200" dirty="0" err="1">
                <a:solidFill>
                  <a:schemeClr val="dk1"/>
                </a:solidFill>
              </a:rPr>
              <a:t>우선</a:t>
            </a:r>
            <a:r>
              <a:rPr lang="en-US" sz="1200" dirty="0">
                <a:solidFill>
                  <a:schemeClr val="dk1"/>
                </a:solidFill>
              </a:rPr>
              <a:t> </a:t>
            </a:r>
            <a:r>
              <a:rPr lang="en-US" sz="1200" dirty="0" err="1">
                <a:solidFill>
                  <a:schemeClr val="dk1"/>
                </a:solidFill>
              </a:rPr>
              <a:t>가장</a:t>
            </a:r>
            <a:r>
              <a:rPr lang="en-US" sz="1200" dirty="0">
                <a:solidFill>
                  <a:schemeClr val="dk1"/>
                </a:solidFill>
              </a:rPr>
              <a:t> </a:t>
            </a:r>
            <a:r>
              <a:rPr lang="en-US" sz="1200" dirty="0" err="1">
                <a:solidFill>
                  <a:schemeClr val="dk1"/>
                </a:solidFill>
              </a:rPr>
              <a:t>근본적인</a:t>
            </a:r>
            <a:r>
              <a:rPr lang="en-US" sz="1200" dirty="0">
                <a:solidFill>
                  <a:schemeClr val="dk1"/>
                </a:solidFill>
              </a:rPr>
              <a:t> </a:t>
            </a:r>
            <a:r>
              <a:rPr lang="en-US" sz="1200" dirty="0" err="1">
                <a:solidFill>
                  <a:schemeClr val="dk1"/>
                </a:solidFill>
              </a:rPr>
              <a:t>커뮤니케이션</a:t>
            </a:r>
            <a:r>
              <a:rPr lang="en-US" sz="1200" dirty="0">
                <a:solidFill>
                  <a:schemeClr val="dk1"/>
                </a:solidFill>
              </a:rPr>
              <a:t> </a:t>
            </a:r>
            <a:r>
              <a:rPr lang="en-US" sz="1200" dirty="0" err="1">
                <a:solidFill>
                  <a:schemeClr val="dk1"/>
                </a:solidFill>
              </a:rPr>
              <a:t>시스템에</a:t>
            </a:r>
            <a:r>
              <a:rPr lang="en-US" sz="1200" dirty="0">
                <a:solidFill>
                  <a:schemeClr val="dk1"/>
                </a:solidFill>
              </a:rPr>
              <a:t> </a:t>
            </a:r>
            <a:r>
              <a:rPr lang="en-US" sz="1200" dirty="0" err="1">
                <a:solidFill>
                  <a:schemeClr val="dk1"/>
                </a:solidFill>
              </a:rPr>
              <a:t>대한</a:t>
            </a:r>
            <a:r>
              <a:rPr lang="en-US" sz="1200" dirty="0">
                <a:solidFill>
                  <a:schemeClr val="dk1"/>
                </a:solidFill>
              </a:rPr>
              <a:t> </a:t>
            </a:r>
            <a:r>
              <a:rPr lang="en-US" sz="1200" dirty="0" err="1">
                <a:solidFill>
                  <a:schemeClr val="dk1"/>
                </a:solidFill>
              </a:rPr>
              <a:t>철학부터</a:t>
            </a:r>
            <a:r>
              <a:rPr lang="en-US" sz="1200" dirty="0">
                <a:solidFill>
                  <a:schemeClr val="dk1"/>
                </a:solidFill>
              </a:rPr>
              <a:t>..</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 </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But painfully enough, limits have also been made clear. And lessons must be gained.</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Let’s go back to the sinking of ferry </a:t>
            </a:r>
            <a:r>
              <a:rPr lang="en-US" sz="1200" dirty="0" err="1">
                <a:solidFill>
                  <a:schemeClr val="dk1"/>
                </a:solidFill>
              </a:rPr>
              <a:t>Sewol</a:t>
            </a:r>
            <a:r>
              <a:rPr lang="en-US" sz="1200" dirty="0">
                <a:solidFill>
                  <a:schemeClr val="dk1"/>
                </a:solidFill>
              </a:rPr>
              <a:t>-ho accident.</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 </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After the accident happened, the mainstream media also sank down. (public media and private media altogether, with just a few exceptions)</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 </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Case : 2014 </a:t>
            </a:r>
            <a:r>
              <a:rPr lang="en-US" sz="1200" dirty="0" err="1">
                <a:solidFill>
                  <a:schemeClr val="dk1"/>
                </a:solidFill>
              </a:rPr>
              <a:t>Sewol</a:t>
            </a:r>
            <a:r>
              <a:rPr lang="en-US" sz="1200" dirty="0">
                <a:solidFill>
                  <a:schemeClr val="dk1"/>
                </a:solidFill>
              </a:rPr>
              <a:t>-ho media coverage disaster</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Censorship in mainstream media regarding rescue effort,</a:t>
            </a:r>
          </a:p>
          <a:p>
            <a:pPr marL="0" marR="0" lvl="0" indent="0" algn="l" rtl="0">
              <a:lnSpc>
                <a:spcPct val="100000"/>
              </a:lnSpc>
              <a:spcBef>
                <a:spcPts val="0"/>
              </a:spcBef>
              <a:spcAft>
                <a:spcPts val="0"/>
              </a:spcAft>
              <a:buClr>
                <a:schemeClr val="dk1"/>
              </a:buClr>
              <a:buSzPct val="91666"/>
              <a:buFont typeface="Arial"/>
              <a:buNone/>
            </a:pPr>
            <a:r>
              <a:rPr lang="en-US" sz="1200" dirty="0">
                <a:solidFill>
                  <a:schemeClr val="dk1"/>
                </a:solidFill>
              </a:rPr>
              <a:t>criticisms of government’s continued neoliberal policies undermining public safety,</a:t>
            </a:r>
          </a:p>
          <a:p>
            <a:pPr marL="0" marR="0" lvl="0" indent="0" algn="l" rtl="0">
              <a:lnSpc>
                <a:spcPct val="100000"/>
              </a:lnSpc>
              <a:spcBef>
                <a:spcPts val="0"/>
              </a:spcBef>
              <a:spcAft>
                <a:spcPts val="0"/>
              </a:spcAft>
              <a:buClr>
                <a:schemeClr val="dk1"/>
              </a:buClr>
              <a:buSzPct val="91666"/>
              <a:buFont typeface="Arial"/>
              <a:buNone/>
            </a:pPr>
            <a:r>
              <a:rPr lang="en-US" sz="1200" dirty="0" smtClean="0">
                <a:solidFill>
                  <a:schemeClr val="dk1"/>
                </a:solidFill>
              </a:rPr>
              <a:t>Also censorship </a:t>
            </a:r>
            <a:r>
              <a:rPr lang="en-US" sz="1200" dirty="0">
                <a:solidFill>
                  <a:schemeClr val="dk1"/>
                </a:solidFill>
              </a:rPr>
              <a:t>of Ferry passengers’ family members requests for an investigation. </a:t>
            </a:r>
            <a:endParaRPr lang="en-US" sz="1200" dirty="0" smtClean="0">
              <a:solidFill>
                <a:schemeClr val="dk1"/>
              </a:solidFill>
            </a:endParaRPr>
          </a:p>
          <a:p>
            <a:pPr marL="0" marR="0" lvl="0" indent="0" algn="l" rtl="0">
              <a:lnSpc>
                <a:spcPct val="100000"/>
              </a:lnSpc>
              <a:spcBef>
                <a:spcPts val="0"/>
              </a:spcBef>
              <a:spcAft>
                <a:spcPts val="0"/>
              </a:spcAft>
              <a:buClr>
                <a:schemeClr val="dk1"/>
              </a:buClr>
              <a:buSzPct val="91666"/>
              <a:buFont typeface="Arial"/>
              <a:buNone/>
            </a:pPr>
            <a:endParaRPr lang="en-US" sz="1200" dirty="0" smtClean="0">
              <a:solidFill>
                <a:schemeClr val="dk1"/>
              </a:solidFill>
            </a:endParaRPr>
          </a:p>
          <a:p>
            <a:pPr fontAlgn="base" latinLnBrk="1"/>
            <a:r>
              <a:rPr lang="en-US" altLang="ko-KR" sz="1200" kern="1200" dirty="0" smtClean="0">
                <a:solidFill>
                  <a:schemeClr val="tx1"/>
                </a:solidFill>
                <a:latin typeface="+mn-lt"/>
                <a:ea typeface="+mn-ea"/>
                <a:cs typeface="+mn-cs"/>
              </a:rPr>
              <a:t>Why did these happen ?</a:t>
            </a:r>
          </a:p>
          <a:p>
            <a:pPr fontAlgn="base" latinLnBrk="1"/>
            <a:r>
              <a:rPr lang="en-US" altLang="ko-KR" sz="1200" kern="1200" dirty="0" smtClean="0">
                <a:solidFill>
                  <a:schemeClr val="tx1"/>
                </a:solidFill>
                <a:latin typeface="+mn-lt"/>
                <a:ea typeface="+mn-ea"/>
                <a:cs typeface="+mn-cs"/>
              </a:rPr>
              <a:t>Cause 1: government control of the governance of policy-making</a:t>
            </a:r>
          </a:p>
          <a:p>
            <a:pPr fontAlgn="base" latinLnBrk="1"/>
            <a:r>
              <a:rPr lang="en-US" altLang="ko-KR" sz="1200" kern="1200" dirty="0" smtClean="0">
                <a:solidFill>
                  <a:schemeClr val="tx1"/>
                </a:solidFill>
                <a:latin typeface="+mn-lt"/>
                <a:ea typeface="+mn-ea"/>
                <a:cs typeface="+mn-cs"/>
              </a:rPr>
              <a:t>and management of public media,</a:t>
            </a:r>
          </a:p>
          <a:p>
            <a:pPr fontAlgn="base" latinLnBrk="1"/>
            <a:r>
              <a:rPr lang="en-US" altLang="ko-KR" sz="1200" kern="1200" dirty="0" smtClean="0">
                <a:solidFill>
                  <a:schemeClr val="tx1"/>
                </a:solidFill>
                <a:latin typeface="+mn-lt"/>
                <a:ea typeface="+mn-ea"/>
                <a:cs typeface="+mn-cs"/>
              </a:rPr>
              <a:t>Cause 2 : market failure </a:t>
            </a:r>
          </a:p>
          <a:p>
            <a:pPr fontAlgn="base" latinLnBrk="1"/>
            <a:r>
              <a:rPr lang="en-US" altLang="ko-KR" sz="1200" kern="1200" dirty="0" smtClean="0">
                <a:solidFill>
                  <a:schemeClr val="tx1"/>
                </a:solidFill>
                <a:latin typeface="+mn-lt"/>
                <a:ea typeface="+mn-ea"/>
                <a:cs typeface="+mn-cs"/>
              </a:rPr>
              <a:t>(monopolization-&gt;market censorship + competition-&gt; sensationalism)</a:t>
            </a:r>
          </a:p>
          <a:p>
            <a:pPr fontAlgn="base" latinLnBrk="1"/>
            <a:r>
              <a:rPr lang="en-US" altLang="ko-KR" sz="1200" kern="1200" dirty="0" smtClean="0">
                <a:solidFill>
                  <a:schemeClr val="tx1"/>
                </a:solidFill>
                <a:latin typeface="+mn-lt"/>
                <a:ea typeface="+mn-ea"/>
                <a:cs typeface="+mn-cs"/>
              </a:rPr>
              <a:t>And one of the important backgrounds for these are</a:t>
            </a:r>
          </a:p>
          <a:p>
            <a:pPr fontAlgn="base" latinLnBrk="1"/>
            <a:r>
              <a:rPr lang="en-US" altLang="ko-KR" sz="1200" kern="1200" dirty="0" smtClean="0">
                <a:solidFill>
                  <a:schemeClr val="tx1"/>
                </a:solidFill>
                <a:latin typeface="+mn-lt"/>
                <a:ea typeface="+mn-ea"/>
                <a:cs typeface="+mn-cs"/>
              </a:rPr>
              <a:t>Cause 3: limitations in broadcasting-telecommunication merging framework </a:t>
            </a:r>
          </a:p>
          <a:p>
            <a:pPr fontAlgn="base" latinLnBrk="1"/>
            <a:r>
              <a:rPr lang="en-US" altLang="ko-KR" sz="1200" kern="1200" dirty="0" smtClean="0">
                <a:solidFill>
                  <a:schemeClr val="tx1"/>
                </a:solidFill>
                <a:latin typeface="+mn-lt"/>
                <a:ea typeface="+mn-ea"/>
                <a:cs typeface="+mn-cs"/>
              </a:rPr>
              <a:t>(failure in establishing a media ecosystem promoting communication rights)</a:t>
            </a:r>
          </a:p>
          <a:p>
            <a:pPr lvl="0" fontAlgn="base" latinLnBrk="1"/>
            <a:r>
              <a:rPr lang="en-US" altLang="ko-KR" sz="1200" kern="1200" dirty="0" smtClean="0">
                <a:solidFill>
                  <a:schemeClr val="tx1"/>
                </a:solidFill>
                <a:latin typeface="+mn-lt"/>
                <a:ea typeface="+mn-ea"/>
                <a:cs typeface="+mn-cs"/>
              </a:rPr>
              <a:t>in other words, Old framework : top-down, the vague concept of public interest, no focus on communication rights and different model of </a:t>
            </a:r>
            <a:r>
              <a:rPr lang="en-US" altLang="ko-KR" sz="1200" kern="1200" dirty="0" err="1" smtClean="0">
                <a:solidFill>
                  <a:schemeClr val="tx1"/>
                </a:solidFill>
                <a:latin typeface="+mn-lt"/>
                <a:ea typeface="+mn-ea"/>
                <a:cs typeface="+mn-cs"/>
              </a:rPr>
              <a:t>independend</a:t>
            </a:r>
            <a:r>
              <a:rPr lang="en-US" altLang="ko-KR" sz="1200" kern="1200" dirty="0" smtClean="0">
                <a:solidFill>
                  <a:schemeClr val="tx1"/>
                </a:solidFill>
                <a:latin typeface="+mn-lt"/>
                <a:ea typeface="+mn-ea"/>
                <a:cs typeface="+mn-cs"/>
              </a:rPr>
              <a:t> and participatory media</a:t>
            </a:r>
          </a:p>
          <a:p>
            <a:pPr marL="0" marR="0" lvl="0" indent="0" algn="l" rtl="0">
              <a:lnSpc>
                <a:spcPct val="100000"/>
              </a:lnSpc>
              <a:spcBef>
                <a:spcPts val="0"/>
              </a:spcBef>
              <a:spcAft>
                <a:spcPts val="0"/>
              </a:spcAft>
              <a:buClr>
                <a:schemeClr val="dk1"/>
              </a:buClr>
              <a:buSzPct val="91666"/>
              <a:buFont typeface="Arial"/>
              <a:buNone/>
            </a:pPr>
            <a:endParaRPr lang="en-US" sz="1200" dirty="0">
              <a:solidFill>
                <a:schemeClr val="dk1"/>
              </a:solidFill>
            </a:endParaRPr>
          </a:p>
          <a:p>
            <a:pPr marL="0" marR="0" lvl="0" indent="0" algn="l" rtl="0">
              <a:lnSpc>
                <a:spcPct val="100000"/>
              </a:lnSpc>
              <a:spcBef>
                <a:spcPts val="0"/>
              </a:spcBef>
              <a:spcAft>
                <a:spcPts val="0"/>
              </a:spcAft>
              <a:buClr>
                <a:schemeClr val="dk1"/>
              </a:buClr>
              <a:buFont typeface="Arial"/>
              <a:buNone/>
            </a:pPr>
            <a:endParaRPr sz="1200" dirty="0">
              <a:solidFill>
                <a:schemeClr val="dk1"/>
              </a:solidFill>
            </a:endParaRPr>
          </a:p>
        </p:txBody>
      </p:sp>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4</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Arial"/>
              <a:buNone/>
            </a:pPr>
            <a:r>
              <a:rPr lang="en-US" sz="1100" dirty="0" err="1">
                <a:solidFill>
                  <a:schemeClr val="dk1"/>
                </a:solidFill>
              </a:rPr>
              <a:t>미래</a:t>
            </a:r>
            <a:r>
              <a:rPr lang="en-US" sz="1100" dirty="0">
                <a:solidFill>
                  <a:schemeClr val="dk1"/>
                </a:solidFill>
              </a:rPr>
              <a:t> </a:t>
            </a:r>
            <a:r>
              <a:rPr lang="en-US" sz="1100" dirty="0" err="1">
                <a:solidFill>
                  <a:schemeClr val="dk1"/>
                </a:solidFill>
              </a:rPr>
              <a:t>사회에</a:t>
            </a:r>
            <a:r>
              <a:rPr lang="en-US" sz="1100" dirty="0">
                <a:solidFill>
                  <a:schemeClr val="dk1"/>
                </a:solidFill>
              </a:rPr>
              <a:t> </a:t>
            </a:r>
            <a:r>
              <a:rPr lang="en-US" sz="1100" dirty="0" err="1">
                <a:solidFill>
                  <a:schemeClr val="dk1"/>
                </a:solidFill>
              </a:rPr>
              <a:t>대한</a:t>
            </a:r>
            <a:r>
              <a:rPr lang="en-US" sz="1100" dirty="0">
                <a:solidFill>
                  <a:schemeClr val="dk1"/>
                </a:solidFill>
              </a:rPr>
              <a:t> </a:t>
            </a:r>
            <a:r>
              <a:rPr lang="en-US" sz="1100" dirty="0" err="1">
                <a:solidFill>
                  <a:schemeClr val="dk1"/>
                </a:solidFill>
              </a:rPr>
              <a:t>인간중심적</a:t>
            </a:r>
            <a:r>
              <a:rPr lang="en-US" sz="1100" dirty="0">
                <a:solidFill>
                  <a:schemeClr val="dk1"/>
                </a:solidFill>
              </a:rPr>
              <a:t> </a:t>
            </a:r>
            <a:r>
              <a:rPr lang="en-US" sz="1100" dirty="0" err="1">
                <a:solidFill>
                  <a:schemeClr val="dk1"/>
                </a:solidFill>
              </a:rPr>
              <a:t>전망의</a:t>
            </a:r>
            <a:r>
              <a:rPr lang="en-US" sz="1100" dirty="0">
                <a:solidFill>
                  <a:schemeClr val="dk1"/>
                </a:solidFill>
              </a:rPr>
              <a:t> </a:t>
            </a:r>
            <a:r>
              <a:rPr lang="en-US" sz="1100" dirty="0" err="1">
                <a:solidFill>
                  <a:schemeClr val="dk1"/>
                </a:solidFill>
              </a:rPr>
              <a:t>필요성</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한계</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err="1">
                <a:solidFill>
                  <a:schemeClr val="dk1"/>
                </a:solidFill>
              </a:rPr>
              <a:t>올드</a:t>
            </a:r>
            <a:r>
              <a:rPr lang="en-US" sz="1100" dirty="0">
                <a:solidFill>
                  <a:schemeClr val="dk1"/>
                </a:solidFill>
              </a:rPr>
              <a:t> </a:t>
            </a:r>
            <a:r>
              <a:rPr lang="en-US" sz="1100" dirty="0" err="1">
                <a:solidFill>
                  <a:schemeClr val="dk1"/>
                </a:solidFill>
              </a:rPr>
              <a:t>미디어의</a:t>
            </a:r>
            <a:r>
              <a:rPr lang="en-US" sz="1100" dirty="0">
                <a:solidFill>
                  <a:schemeClr val="dk1"/>
                </a:solidFill>
              </a:rPr>
              <a:t> </a:t>
            </a:r>
            <a:r>
              <a:rPr lang="en-US" sz="1100" dirty="0" err="1">
                <a:solidFill>
                  <a:schemeClr val="dk1"/>
                </a:solidFill>
              </a:rPr>
              <a:t>일방향적</a:t>
            </a:r>
            <a:r>
              <a:rPr lang="en-US" sz="1100" dirty="0">
                <a:solidFill>
                  <a:schemeClr val="dk1"/>
                </a:solidFill>
              </a:rPr>
              <a:t>, </a:t>
            </a:r>
            <a:r>
              <a:rPr lang="en-US" sz="1100" dirty="0" err="1">
                <a:solidFill>
                  <a:schemeClr val="dk1"/>
                </a:solidFill>
              </a:rPr>
              <a:t>계몽적</a:t>
            </a:r>
            <a:r>
              <a:rPr lang="en-US" sz="1100" dirty="0">
                <a:solidFill>
                  <a:schemeClr val="dk1"/>
                </a:solidFill>
              </a:rPr>
              <a:t> </a:t>
            </a:r>
            <a:r>
              <a:rPr lang="en-US" sz="1100" dirty="0" err="1">
                <a:solidFill>
                  <a:schemeClr val="dk1"/>
                </a:solidFill>
              </a:rPr>
              <a:t>철학을</a:t>
            </a:r>
            <a:r>
              <a:rPr lang="en-US" sz="1100" dirty="0">
                <a:solidFill>
                  <a:schemeClr val="dk1"/>
                </a:solidFill>
              </a:rPr>
              <a:t> </a:t>
            </a:r>
            <a:r>
              <a:rPr lang="en-US" sz="1100" dirty="0" err="1">
                <a:solidFill>
                  <a:schemeClr val="dk1"/>
                </a:solidFill>
              </a:rPr>
              <a:t>넘어서는</a:t>
            </a:r>
            <a:r>
              <a:rPr lang="en-US" sz="1100" dirty="0">
                <a:solidFill>
                  <a:schemeClr val="dk1"/>
                </a:solidFill>
              </a:rPr>
              <a:t>, </a:t>
            </a:r>
            <a:r>
              <a:rPr lang="en-US" sz="1100" dirty="0" err="1">
                <a:solidFill>
                  <a:schemeClr val="dk1"/>
                </a:solidFill>
              </a:rPr>
              <a:t>기계적</a:t>
            </a:r>
            <a:r>
              <a:rPr lang="en-US" sz="1100" dirty="0">
                <a:solidFill>
                  <a:schemeClr val="dk1"/>
                </a:solidFill>
              </a:rPr>
              <a:t> </a:t>
            </a:r>
            <a:r>
              <a:rPr lang="en-US" sz="1100" dirty="0" err="1">
                <a:solidFill>
                  <a:schemeClr val="dk1"/>
                </a:solidFill>
              </a:rPr>
              <a:t>쌍방향이</a:t>
            </a:r>
            <a:r>
              <a:rPr lang="en-US" sz="1100" dirty="0">
                <a:solidFill>
                  <a:schemeClr val="dk1"/>
                </a:solidFill>
              </a:rPr>
              <a:t> </a:t>
            </a:r>
            <a:r>
              <a:rPr lang="en-US" sz="1100" dirty="0" err="1">
                <a:solidFill>
                  <a:schemeClr val="dk1"/>
                </a:solidFill>
              </a:rPr>
              <a:t>아닌</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err="1">
                <a:solidFill>
                  <a:schemeClr val="dk1"/>
                </a:solidFill>
              </a:rPr>
              <a:t>국가기구들간의</a:t>
            </a:r>
            <a:r>
              <a:rPr lang="en-US" sz="1100" dirty="0">
                <a:solidFill>
                  <a:schemeClr val="dk1"/>
                </a:solidFill>
              </a:rPr>
              <a:t> </a:t>
            </a:r>
            <a:r>
              <a:rPr lang="en-US" sz="1100" dirty="0" err="1">
                <a:solidFill>
                  <a:schemeClr val="dk1"/>
                </a:solidFill>
              </a:rPr>
              <a:t>이해조정에</a:t>
            </a:r>
            <a:r>
              <a:rPr lang="en-US" sz="1100" dirty="0">
                <a:solidFill>
                  <a:schemeClr val="dk1"/>
                </a:solidFill>
              </a:rPr>
              <a:t> </a:t>
            </a:r>
            <a:r>
              <a:rPr lang="en-US" sz="1100" dirty="0" err="1">
                <a:solidFill>
                  <a:schemeClr val="dk1"/>
                </a:solidFill>
              </a:rPr>
              <a:t>초점을</a:t>
            </a:r>
            <a:r>
              <a:rPr lang="en-US" sz="1100" dirty="0">
                <a:solidFill>
                  <a:schemeClr val="dk1"/>
                </a:solidFill>
              </a:rPr>
              <a:t> </a:t>
            </a:r>
            <a:r>
              <a:rPr lang="en-US" sz="1100" dirty="0" err="1">
                <a:solidFill>
                  <a:schemeClr val="dk1"/>
                </a:solidFill>
              </a:rPr>
              <a:t>맞추는</a:t>
            </a:r>
            <a:r>
              <a:rPr lang="en-US" sz="1100" dirty="0">
                <a:solidFill>
                  <a:schemeClr val="dk1"/>
                </a:solidFill>
              </a:rPr>
              <a:t> </a:t>
            </a:r>
            <a:r>
              <a:rPr lang="en-US" sz="1100" dirty="0" err="1">
                <a:solidFill>
                  <a:schemeClr val="dk1"/>
                </a:solidFill>
              </a:rPr>
              <a:t>방통융합에</a:t>
            </a:r>
            <a:r>
              <a:rPr lang="en-US" sz="1100" dirty="0">
                <a:solidFill>
                  <a:schemeClr val="dk1"/>
                </a:solidFill>
              </a:rPr>
              <a:t> </a:t>
            </a:r>
            <a:r>
              <a:rPr lang="en-US" sz="1100" dirty="0" err="1">
                <a:solidFill>
                  <a:schemeClr val="dk1"/>
                </a:solidFill>
              </a:rPr>
              <a:t>제한되지</a:t>
            </a:r>
            <a:r>
              <a:rPr lang="en-US" sz="1100" dirty="0">
                <a:solidFill>
                  <a:schemeClr val="dk1"/>
                </a:solidFill>
              </a:rPr>
              <a:t> </a:t>
            </a:r>
            <a:r>
              <a:rPr lang="en-US" sz="1100" dirty="0" err="1">
                <a:solidFill>
                  <a:schemeClr val="dk1"/>
                </a:solidFill>
              </a:rPr>
              <a:t>않아야</a:t>
            </a:r>
            <a:r>
              <a:rPr lang="en-US" sz="1100" dirty="0">
                <a:solidFill>
                  <a:schemeClr val="dk1"/>
                </a:solidFill>
              </a:rPr>
              <a:t> 함.</a:t>
            </a:r>
          </a:p>
          <a:p>
            <a:pPr marL="0" marR="0" lvl="0" indent="0" algn="l" rtl="0">
              <a:spcBef>
                <a:spcPts val="0"/>
              </a:spcBef>
              <a:buClr>
                <a:schemeClr val="dk1"/>
              </a:buClr>
              <a:buSzPct val="100000"/>
              <a:buFont typeface="Arial"/>
              <a:buNone/>
            </a:pPr>
            <a:r>
              <a:rPr lang="en-US" sz="1100" dirty="0" err="1">
                <a:solidFill>
                  <a:schemeClr val="dk1"/>
                </a:solidFill>
              </a:rPr>
              <a:t>그리고</a:t>
            </a:r>
            <a:r>
              <a:rPr lang="en-US" sz="1100" dirty="0">
                <a:solidFill>
                  <a:schemeClr val="dk1"/>
                </a:solidFill>
              </a:rPr>
              <a:t> </a:t>
            </a:r>
            <a:r>
              <a:rPr lang="en-US" sz="1100" dirty="0" err="1">
                <a:solidFill>
                  <a:schemeClr val="dk1"/>
                </a:solidFill>
              </a:rPr>
              <a:t>시민</a:t>
            </a:r>
            <a:r>
              <a:rPr lang="en-US" sz="1100" dirty="0">
                <a:solidFill>
                  <a:schemeClr val="dk1"/>
                </a:solidFill>
              </a:rPr>
              <a:t> </a:t>
            </a:r>
            <a:r>
              <a:rPr lang="en-US" sz="1100" dirty="0" err="1">
                <a:solidFill>
                  <a:schemeClr val="dk1"/>
                </a:solidFill>
              </a:rPr>
              <a:t>참여</a:t>
            </a:r>
            <a:r>
              <a:rPr lang="en-US" sz="1100" dirty="0">
                <a:solidFill>
                  <a:schemeClr val="dk1"/>
                </a:solidFill>
              </a:rPr>
              <a:t>, </a:t>
            </a:r>
            <a:r>
              <a:rPr lang="en-US" sz="1100" dirty="0" err="1">
                <a:solidFill>
                  <a:schemeClr val="dk1"/>
                </a:solidFill>
              </a:rPr>
              <a:t>독립</a:t>
            </a:r>
            <a:r>
              <a:rPr lang="en-US" sz="1100" dirty="0">
                <a:solidFill>
                  <a:schemeClr val="dk1"/>
                </a:solidFill>
              </a:rPr>
              <a:t> </a:t>
            </a:r>
            <a:r>
              <a:rPr lang="en-US" sz="1100" dirty="0" err="1">
                <a:solidFill>
                  <a:schemeClr val="dk1"/>
                </a:solidFill>
              </a:rPr>
              <a:t>저널리즘의</a:t>
            </a:r>
            <a:r>
              <a:rPr lang="en-US" sz="1100" dirty="0">
                <a:solidFill>
                  <a:schemeClr val="dk1"/>
                </a:solidFill>
              </a:rPr>
              <a:t> </a:t>
            </a:r>
            <a:r>
              <a:rPr lang="en-US" sz="1100" dirty="0" err="1">
                <a:solidFill>
                  <a:schemeClr val="dk1"/>
                </a:solidFill>
              </a:rPr>
              <a:t>확대를</a:t>
            </a:r>
            <a:r>
              <a:rPr lang="en-US" sz="1100" dirty="0">
                <a:solidFill>
                  <a:schemeClr val="dk1"/>
                </a:solidFill>
              </a:rPr>
              <a:t> </a:t>
            </a:r>
            <a:r>
              <a:rPr lang="en-US" sz="1100" dirty="0" err="1">
                <a:solidFill>
                  <a:schemeClr val="dk1"/>
                </a:solidFill>
              </a:rPr>
              <a:t>반영해야</a:t>
            </a:r>
            <a:r>
              <a:rPr lang="en-US" sz="1100" dirty="0">
                <a:solidFill>
                  <a:schemeClr val="dk1"/>
                </a:solidFill>
              </a:rPr>
              <a:t> 함.</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지향</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err="1">
                <a:solidFill>
                  <a:schemeClr val="dk1"/>
                </a:solidFill>
              </a:rPr>
              <a:t>인권의</a:t>
            </a:r>
            <a:r>
              <a:rPr lang="en-US" sz="1100" dirty="0">
                <a:solidFill>
                  <a:schemeClr val="dk1"/>
                </a:solidFill>
              </a:rPr>
              <a:t> </a:t>
            </a:r>
            <a:r>
              <a:rPr lang="en-US" sz="1100" dirty="0" err="1">
                <a:solidFill>
                  <a:schemeClr val="dk1"/>
                </a:solidFill>
              </a:rPr>
              <a:t>증진</a:t>
            </a:r>
            <a:r>
              <a:rPr lang="en-US" sz="1100" dirty="0">
                <a:solidFill>
                  <a:schemeClr val="dk1"/>
                </a:solidFill>
              </a:rPr>
              <a:t> + </a:t>
            </a:r>
            <a:r>
              <a:rPr lang="en-US" sz="1100" dirty="0" err="1">
                <a:solidFill>
                  <a:schemeClr val="dk1"/>
                </a:solidFill>
              </a:rPr>
              <a:t>민주적</a:t>
            </a:r>
            <a:r>
              <a:rPr lang="en-US" sz="1100" dirty="0">
                <a:solidFill>
                  <a:schemeClr val="dk1"/>
                </a:solidFill>
              </a:rPr>
              <a:t> </a:t>
            </a:r>
            <a:r>
              <a:rPr lang="en-US" sz="1100" dirty="0" err="1">
                <a:solidFill>
                  <a:schemeClr val="dk1"/>
                </a:solidFill>
              </a:rPr>
              <a:t>미디어</a:t>
            </a:r>
            <a:r>
              <a:rPr lang="en-US" sz="1100" dirty="0">
                <a:solidFill>
                  <a:schemeClr val="dk1"/>
                </a:solidFill>
              </a:rPr>
              <a:t> </a:t>
            </a:r>
            <a:r>
              <a:rPr lang="en-US" sz="1100" dirty="0" err="1">
                <a:solidFill>
                  <a:schemeClr val="dk1"/>
                </a:solidFill>
              </a:rPr>
              <a:t>생태계의</a:t>
            </a:r>
            <a:r>
              <a:rPr lang="en-US" sz="1100" dirty="0">
                <a:solidFill>
                  <a:schemeClr val="dk1"/>
                </a:solidFill>
              </a:rPr>
              <a:t> </a:t>
            </a:r>
            <a:r>
              <a:rPr lang="en-US" sz="1100" dirty="0" err="1">
                <a:solidFill>
                  <a:schemeClr val="dk1"/>
                </a:solidFill>
              </a:rPr>
              <a:t>구축</a:t>
            </a:r>
            <a:r>
              <a:rPr lang="en-US" sz="1100" dirty="0">
                <a:solidFill>
                  <a:schemeClr val="dk1"/>
                </a:solidFill>
              </a:rPr>
              <a:t> (</a:t>
            </a:r>
            <a:r>
              <a:rPr lang="en-US" sz="1100" dirty="0" err="1">
                <a:solidFill>
                  <a:schemeClr val="dk1"/>
                </a:solidFill>
              </a:rPr>
              <a:t>사적</a:t>
            </a:r>
            <a:r>
              <a:rPr lang="en-US" sz="1100" dirty="0">
                <a:solidFill>
                  <a:schemeClr val="dk1"/>
                </a:solidFill>
              </a:rPr>
              <a:t> </a:t>
            </a:r>
            <a:r>
              <a:rPr lang="en-US" sz="1100" dirty="0" err="1">
                <a:solidFill>
                  <a:schemeClr val="dk1"/>
                </a:solidFill>
              </a:rPr>
              <a:t>이익</a:t>
            </a:r>
            <a:r>
              <a:rPr lang="en-US" sz="1100" dirty="0">
                <a:solidFill>
                  <a:schemeClr val="dk1"/>
                </a:solidFill>
              </a:rPr>
              <a:t>, </a:t>
            </a:r>
            <a:r>
              <a:rPr lang="en-US" sz="1100" dirty="0" err="1">
                <a:solidFill>
                  <a:schemeClr val="dk1"/>
                </a:solidFill>
              </a:rPr>
              <a:t>국가</a:t>
            </a:r>
            <a:r>
              <a:rPr lang="en-US" sz="1100" dirty="0">
                <a:solidFill>
                  <a:schemeClr val="dk1"/>
                </a:solidFill>
              </a:rPr>
              <a:t> </a:t>
            </a:r>
            <a:r>
              <a:rPr lang="en-US" sz="1100" dirty="0" err="1">
                <a:solidFill>
                  <a:schemeClr val="dk1"/>
                </a:solidFill>
              </a:rPr>
              <a:t>이익이</a:t>
            </a:r>
            <a:r>
              <a:rPr lang="en-US" sz="1100" dirty="0">
                <a:solidFill>
                  <a:schemeClr val="dk1"/>
                </a:solidFill>
              </a:rPr>
              <a:t> </a:t>
            </a:r>
            <a:r>
              <a:rPr lang="en-US" sz="1100" dirty="0" err="1">
                <a:solidFill>
                  <a:schemeClr val="dk1"/>
                </a:solidFill>
              </a:rPr>
              <a:t>우선이</a:t>
            </a:r>
            <a:r>
              <a:rPr lang="en-US" sz="1100" dirty="0">
                <a:solidFill>
                  <a:schemeClr val="dk1"/>
                </a:solidFill>
              </a:rPr>
              <a:t> </a:t>
            </a:r>
            <a:r>
              <a:rPr lang="en-US" sz="1100" dirty="0" err="1">
                <a:solidFill>
                  <a:schemeClr val="dk1"/>
                </a:solidFill>
              </a:rPr>
              <a:t>아니라</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공동체</a:t>
            </a:r>
            <a:r>
              <a:rPr lang="en-US" sz="1100" dirty="0">
                <a:solidFill>
                  <a:schemeClr val="dk1"/>
                </a:solidFill>
              </a:rPr>
              <a:t> </a:t>
            </a:r>
            <a:r>
              <a:rPr lang="en-US" sz="1100" dirty="0" err="1">
                <a:solidFill>
                  <a:schemeClr val="dk1"/>
                </a:solidFill>
              </a:rPr>
              <a:t>미디어</a:t>
            </a:r>
            <a:r>
              <a:rPr lang="en-US" sz="1100" dirty="0">
                <a:solidFill>
                  <a:schemeClr val="dk1"/>
                </a:solidFill>
              </a:rPr>
              <a:t>/</a:t>
            </a:r>
            <a:r>
              <a:rPr lang="en-US" sz="1100" dirty="0" err="1">
                <a:solidFill>
                  <a:schemeClr val="dk1"/>
                </a:solidFill>
              </a:rPr>
              <a:t>독립</a:t>
            </a:r>
            <a:r>
              <a:rPr lang="en-US" sz="1100" dirty="0">
                <a:solidFill>
                  <a:schemeClr val="dk1"/>
                </a:solidFill>
              </a:rPr>
              <a:t> </a:t>
            </a:r>
            <a:r>
              <a:rPr lang="en-US" sz="1100" dirty="0" err="1">
                <a:solidFill>
                  <a:schemeClr val="dk1"/>
                </a:solidFill>
              </a:rPr>
              <a:t>미디어의</a:t>
            </a:r>
            <a:r>
              <a:rPr lang="en-US" sz="1100" dirty="0">
                <a:solidFill>
                  <a:schemeClr val="dk1"/>
                </a:solidFill>
              </a:rPr>
              <a:t> </a:t>
            </a:r>
            <a:r>
              <a:rPr lang="en-US" sz="1100" dirty="0" err="1">
                <a:solidFill>
                  <a:schemeClr val="dk1"/>
                </a:solidFill>
              </a:rPr>
              <a:t>법적</a:t>
            </a:r>
            <a:r>
              <a:rPr lang="en-US" sz="1100" dirty="0">
                <a:solidFill>
                  <a:schemeClr val="dk1"/>
                </a:solidFill>
              </a:rPr>
              <a:t> </a:t>
            </a:r>
            <a:r>
              <a:rPr lang="en-US" sz="1100" dirty="0" err="1">
                <a:solidFill>
                  <a:schemeClr val="dk1"/>
                </a:solidFill>
              </a:rPr>
              <a:t>보장과</a:t>
            </a:r>
            <a:r>
              <a:rPr lang="en-US" sz="1100" dirty="0">
                <a:solidFill>
                  <a:schemeClr val="dk1"/>
                </a:solidFill>
              </a:rPr>
              <a:t> </a:t>
            </a:r>
            <a:r>
              <a:rPr lang="en-US" sz="1100" dirty="0" err="1">
                <a:solidFill>
                  <a:schemeClr val="dk1"/>
                </a:solidFill>
              </a:rPr>
              <a:t>진흥</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 예</a:t>
            </a:r>
          </a:p>
          <a:p>
            <a:pPr marL="0" marR="0" lvl="0" indent="0" algn="l" rtl="0">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방통기본법</a:t>
            </a:r>
            <a:r>
              <a:rPr lang="en-US" sz="1100" dirty="0">
                <a:solidFill>
                  <a:schemeClr val="dk1"/>
                </a:solidFill>
              </a:rPr>
              <a:t> </a:t>
            </a:r>
            <a:r>
              <a:rPr lang="en-US" sz="1100" dirty="0" err="1">
                <a:solidFill>
                  <a:schemeClr val="dk1"/>
                </a:solidFill>
              </a:rPr>
              <a:t>초안의</a:t>
            </a:r>
            <a:r>
              <a:rPr lang="en-US" sz="1100" dirty="0">
                <a:solidFill>
                  <a:schemeClr val="dk1"/>
                </a:solidFill>
              </a:rPr>
              <a:t> </a:t>
            </a:r>
            <a:r>
              <a:rPr lang="en-US" sz="1100" dirty="0" err="1">
                <a:solidFill>
                  <a:schemeClr val="dk1"/>
                </a:solidFill>
              </a:rPr>
              <a:t>내용</a:t>
            </a:r>
            <a:r>
              <a:rPr lang="en-US" sz="1100" dirty="0">
                <a:solidFill>
                  <a:schemeClr val="dk1"/>
                </a:solidFill>
              </a:rPr>
              <a:t> : </a:t>
            </a:r>
            <a:r>
              <a:rPr lang="en-US" sz="1100" dirty="0" err="1">
                <a:solidFill>
                  <a:schemeClr val="dk1"/>
                </a:solidFill>
              </a:rPr>
              <a:t>공공복리의</a:t>
            </a:r>
            <a:r>
              <a:rPr lang="en-US" sz="1100" dirty="0">
                <a:solidFill>
                  <a:schemeClr val="dk1"/>
                </a:solidFill>
              </a:rPr>
              <a:t> </a:t>
            </a:r>
            <a:r>
              <a:rPr lang="en-US" sz="1100" dirty="0" err="1">
                <a:solidFill>
                  <a:schemeClr val="dk1"/>
                </a:solidFill>
              </a:rPr>
              <a:t>증진과</a:t>
            </a:r>
            <a:r>
              <a:rPr lang="en-US" sz="1100" dirty="0">
                <a:solidFill>
                  <a:schemeClr val="dk1"/>
                </a:solidFill>
              </a:rPr>
              <a:t> 7대 </a:t>
            </a:r>
            <a:r>
              <a:rPr lang="en-US" sz="1100" dirty="0" err="1">
                <a:solidFill>
                  <a:schemeClr val="dk1"/>
                </a:solidFill>
              </a:rPr>
              <a:t>권리</a:t>
            </a:r>
            <a:r>
              <a:rPr lang="en-US" sz="1100" dirty="0">
                <a:solidFill>
                  <a:schemeClr val="dk1"/>
                </a:solidFill>
              </a:rPr>
              <a:t> (</a:t>
            </a:r>
            <a:r>
              <a:rPr lang="en-US" sz="1100" dirty="0" err="1">
                <a:solidFill>
                  <a:schemeClr val="dk1"/>
                </a:solidFill>
              </a:rPr>
              <a:t>항목</a:t>
            </a:r>
            <a:r>
              <a:rPr lang="en-US" sz="1100" dirty="0">
                <a:solidFill>
                  <a:schemeClr val="dk1"/>
                </a:solidFill>
              </a:rPr>
              <a:t> </a:t>
            </a:r>
            <a:r>
              <a:rPr lang="en-US" sz="1100" dirty="0" err="1">
                <a:solidFill>
                  <a:schemeClr val="dk1"/>
                </a:solidFill>
              </a:rPr>
              <a:t>생성의</a:t>
            </a:r>
            <a:r>
              <a:rPr lang="en-US" sz="1100" dirty="0">
                <a:solidFill>
                  <a:schemeClr val="dk1"/>
                </a:solidFill>
              </a:rPr>
              <a:t> </a:t>
            </a:r>
            <a:r>
              <a:rPr lang="en-US" sz="1100" dirty="0" err="1">
                <a:solidFill>
                  <a:schemeClr val="dk1"/>
                </a:solidFill>
              </a:rPr>
              <a:t>성과</a:t>
            </a:r>
            <a:r>
              <a:rPr lang="en-US" sz="1100" dirty="0">
                <a:solidFill>
                  <a:schemeClr val="dk1"/>
                </a:solidFill>
              </a:rPr>
              <a:t>)</a:t>
            </a:r>
          </a:p>
          <a:p>
            <a:pPr marL="0" marR="0" lvl="0" indent="0" algn="l" rtl="0">
              <a:spcBef>
                <a:spcPts val="0"/>
              </a:spcBef>
              <a:buClr>
                <a:schemeClr val="dk1"/>
              </a:buClr>
              <a:buSzPct val="100000"/>
              <a:buFont typeface="Arial"/>
              <a:buNone/>
            </a:pPr>
            <a:r>
              <a:rPr lang="en-US" sz="1100" b="1" dirty="0">
                <a:solidFill>
                  <a:schemeClr val="dk1"/>
                </a:solidFill>
              </a:rPr>
              <a:t>- </a:t>
            </a:r>
            <a:r>
              <a:rPr lang="en-US" sz="1100" b="1" dirty="0" err="1">
                <a:solidFill>
                  <a:schemeClr val="dk1"/>
                </a:solidFill>
              </a:rPr>
              <a:t>남미의</a:t>
            </a:r>
            <a:r>
              <a:rPr lang="en-US" sz="1100" b="1" dirty="0">
                <a:solidFill>
                  <a:schemeClr val="dk1"/>
                </a:solidFill>
              </a:rPr>
              <a:t> 33% </a:t>
            </a:r>
            <a:r>
              <a:rPr lang="en-US" sz="1100" b="1" dirty="0" err="1">
                <a:solidFill>
                  <a:schemeClr val="dk1"/>
                </a:solidFill>
              </a:rPr>
              <a:t>전략</a:t>
            </a:r>
            <a:r>
              <a:rPr lang="en-US" sz="1100" dirty="0">
                <a:solidFill>
                  <a:schemeClr val="dk1"/>
                </a:solidFill>
              </a:rPr>
              <a:t> - </a:t>
            </a:r>
            <a:r>
              <a:rPr lang="en-US" sz="1100" dirty="0" err="1">
                <a:solidFill>
                  <a:schemeClr val="dk1"/>
                </a:solidFill>
              </a:rPr>
              <a:t>공동체에</a:t>
            </a:r>
            <a:r>
              <a:rPr lang="en-US" sz="1100" dirty="0">
                <a:solidFill>
                  <a:schemeClr val="dk1"/>
                </a:solidFill>
              </a:rPr>
              <a:t> </a:t>
            </a:r>
            <a:r>
              <a:rPr lang="en-US" sz="1100" dirty="0" err="1">
                <a:solidFill>
                  <a:schemeClr val="dk1"/>
                </a:solidFill>
              </a:rPr>
              <a:t>대한</a:t>
            </a:r>
            <a:r>
              <a:rPr lang="en-US" sz="1100" dirty="0">
                <a:solidFill>
                  <a:schemeClr val="dk1"/>
                </a:solidFill>
              </a:rPr>
              <a:t> 33% </a:t>
            </a:r>
            <a:r>
              <a:rPr lang="en-US" sz="1100" dirty="0" err="1">
                <a:solidFill>
                  <a:schemeClr val="dk1"/>
                </a:solidFill>
              </a:rPr>
              <a:t>주파수</a:t>
            </a:r>
            <a:r>
              <a:rPr lang="en-US" sz="1100" dirty="0">
                <a:solidFill>
                  <a:schemeClr val="dk1"/>
                </a:solidFill>
              </a:rPr>
              <a:t>, </a:t>
            </a:r>
            <a:r>
              <a:rPr lang="en-US" sz="1100" dirty="0" err="1">
                <a:solidFill>
                  <a:schemeClr val="dk1"/>
                </a:solidFill>
              </a:rPr>
              <a:t>채널</a:t>
            </a:r>
            <a:r>
              <a:rPr lang="en-US" sz="1100" dirty="0">
                <a:solidFill>
                  <a:schemeClr val="dk1"/>
                </a:solidFill>
              </a:rPr>
              <a:t>, </a:t>
            </a:r>
            <a:r>
              <a:rPr lang="en-US" sz="1100" dirty="0" err="1">
                <a:solidFill>
                  <a:schemeClr val="dk1"/>
                </a:solidFill>
              </a:rPr>
              <a:t>자원</a:t>
            </a:r>
            <a:r>
              <a:rPr lang="en-US" sz="1100" dirty="0">
                <a:solidFill>
                  <a:schemeClr val="dk1"/>
                </a:solidFill>
              </a:rPr>
              <a:t> </a:t>
            </a:r>
            <a:r>
              <a:rPr lang="en-US" sz="1100" dirty="0" err="1">
                <a:solidFill>
                  <a:schemeClr val="dk1"/>
                </a:solidFill>
              </a:rPr>
              <a:t>할당</a:t>
            </a:r>
            <a:r>
              <a:rPr lang="en-US" sz="1100" dirty="0">
                <a:solidFill>
                  <a:schemeClr val="dk1"/>
                </a:solidFill>
              </a:rPr>
              <a:t> (</a:t>
            </a:r>
            <a:r>
              <a:rPr lang="en-US" sz="1100" dirty="0" err="1">
                <a:solidFill>
                  <a:schemeClr val="dk1"/>
                </a:solidFill>
              </a:rPr>
              <a:t>아르헨티나</a:t>
            </a:r>
            <a:r>
              <a:rPr lang="en-US" sz="1100" dirty="0">
                <a:solidFill>
                  <a:schemeClr val="dk1"/>
                </a:solidFill>
              </a:rPr>
              <a:t> 등)</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So, the first proposal, or the fundamental point for implementing a convergence policy framework is seemingly philosophical, but actually concretizes the entire purpose of our media and communication system--how we define, regulate and promote it.</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b="1" dirty="0">
                <a:solidFill>
                  <a:schemeClr val="dk1"/>
                </a:solidFill>
              </a:rPr>
              <a:t>Fundamental convergence issues:</a:t>
            </a:r>
          </a:p>
          <a:p>
            <a:pPr marL="0" marR="0" lvl="0" indent="0" algn="l" rtl="0">
              <a:spcBef>
                <a:spcPts val="0"/>
              </a:spcBef>
              <a:buClr>
                <a:schemeClr val="dk1"/>
              </a:buClr>
              <a:buSzPct val="100000"/>
              <a:buFont typeface="Arial"/>
              <a:buNone/>
            </a:pPr>
            <a:r>
              <a:rPr lang="en-US" sz="1100" b="1" dirty="0">
                <a:solidFill>
                  <a:schemeClr val="dk1"/>
                </a:solidFill>
              </a:rPr>
              <a:t>human rights, independent public interest media, local governance</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A framework for the future that is human (rights) centered</a:t>
            </a:r>
          </a:p>
          <a:p>
            <a:pPr marL="0" marR="0" lvl="0" indent="0" algn="l" rtl="0">
              <a:spcBef>
                <a:spcPts val="0"/>
              </a:spcBef>
              <a:buClr>
                <a:schemeClr val="dk1"/>
              </a:buClr>
              <a:buSzPct val="100000"/>
              <a:buFont typeface="Arial"/>
              <a:buNone/>
            </a:pPr>
            <a:r>
              <a:rPr lang="en-US" sz="1100" dirty="0">
                <a:solidFill>
                  <a:schemeClr val="dk1"/>
                </a:solidFill>
              </a:rPr>
              <a:t>- to overcome the prevailing non-interactive, top-down, market centered framework</a:t>
            </a:r>
          </a:p>
          <a:p>
            <a:pPr marL="0" marR="0" lvl="0" indent="0" algn="l" rtl="0">
              <a:spcBef>
                <a:spcPts val="0"/>
              </a:spcBef>
              <a:buClr>
                <a:schemeClr val="dk1"/>
              </a:buClr>
              <a:buSzPct val="100000"/>
              <a:buFont typeface="Arial"/>
              <a:buNone/>
            </a:pPr>
            <a:r>
              <a:rPr lang="en-US" sz="1100" dirty="0">
                <a:solidFill>
                  <a:schemeClr val="dk1"/>
                </a:solidFill>
              </a:rPr>
              <a:t>- to move beyond the confines of government’s internal interest arbitration</a:t>
            </a:r>
          </a:p>
          <a:p>
            <a:pPr marL="0" marR="0" lvl="0" indent="0" algn="l" rtl="0">
              <a:spcBef>
                <a:spcPts val="0"/>
              </a:spcBef>
              <a:buClr>
                <a:schemeClr val="dk1"/>
              </a:buClr>
              <a:buSzPct val="100000"/>
              <a:buFont typeface="Arial"/>
              <a:buNone/>
            </a:pPr>
            <a:r>
              <a:rPr lang="en-US" sz="1100" dirty="0">
                <a:solidFill>
                  <a:schemeClr val="dk1"/>
                </a:solidFill>
              </a:rPr>
              <a:t>- to promote human rights</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--&gt; Rights + Model of the media</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Case 1 : site where we wanted to implement change in</a:t>
            </a:r>
          </a:p>
          <a:p>
            <a:pPr marL="0" marR="0" lvl="0" indent="0" algn="l" rtl="0">
              <a:spcBef>
                <a:spcPts val="0"/>
              </a:spcBef>
              <a:buClr>
                <a:schemeClr val="dk1"/>
              </a:buClr>
              <a:buSzPct val="100000"/>
              <a:buFont typeface="Arial"/>
              <a:buNone/>
            </a:pPr>
            <a:r>
              <a:rPr lang="en-US" sz="1100" dirty="0">
                <a:solidFill>
                  <a:schemeClr val="dk1"/>
                </a:solidFill>
              </a:rPr>
              <a:t>Broadcasting and Telecommunications Basic Law (failures and ongoing issues)</a:t>
            </a:r>
          </a:p>
          <a:p>
            <a:pPr marL="0" marR="0" lvl="0" indent="0" algn="l" rtl="0">
              <a:spcBef>
                <a:spcPts val="0"/>
              </a:spcBef>
              <a:buClr>
                <a:schemeClr val="dk1"/>
              </a:buClr>
              <a:buSzPct val="100000"/>
              <a:buFont typeface="Arial"/>
              <a:buNone/>
            </a:pPr>
            <a:r>
              <a:rPr lang="en-US" sz="1100" dirty="0">
                <a:solidFill>
                  <a:schemeClr val="dk1"/>
                </a:solidFill>
              </a:rPr>
              <a:t>→ 1. Moving in the direction of public interest</a:t>
            </a:r>
          </a:p>
          <a:p>
            <a:pPr marL="0" marR="0" lvl="0" indent="0" algn="l" rtl="0">
              <a:spcBef>
                <a:spcPts val="0"/>
              </a:spcBef>
              <a:buClr>
                <a:schemeClr val="dk1"/>
              </a:buClr>
              <a:buSzPct val="100000"/>
              <a:buFont typeface="Arial"/>
              <a:buNone/>
            </a:pPr>
            <a:r>
              <a:rPr lang="en-US" sz="1100" dirty="0">
                <a:solidFill>
                  <a:schemeClr val="dk1"/>
                </a:solidFill>
              </a:rPr>
              <a:t>→ 2. Ensuring the following 7 basic (media) rights must be guaranteed by the state:</a:t>
            </a:r>
          </a:p>
          <a:p>
            <a:pPr marL="0" marR="0" lvl="0" indent="0" algn="l" rtl="0">
              <a:spcBef>
                <a:spcPts val="0"/>
              </a:spcBef>
              <a:buClr>
                <a:schemeClr val="dk1"/>
              </a:buClr>
              <a:buSzPct val="100000"/>
              <a:buFont typeface="Arial"/>
              <a:buNone/>
            </a:pPr>
            <a:r>
              <a:rPr lang="en-US" sz="1100" dirty="0">
                <a:solidFill>
                  <a:schemeClr val="dk1"/>
                </a:solidFill>
              </a:rPr>
              <a:t>Access</a:t>
            </a:r>
          </a:p>
          <a:p>
            <a:pPr marL="0" marR="0" lvl="0" indent="0" algn="l" rtl="0">
              <a:spcBef>
                <a:spcPts val="0"/>
              </a:spcBef>
              <a:buClr>
                <a:schemeClr val="dk1"/>
              </a:buClr>
              <a:buSzPct val="100000"/>
              <a:buFont typeface="Arial"/>
              <a:buNone/>
            </a:pPr>
            <a:r>
              <a:rPr lang="en-US" sz="1100" dirty="0">
                <a:solidFill>
                  <a:schemeClr val="dk1"/>
                </a:solidFill>
              </a:rPr>
              <a:t>Participation and Expression</a:t>
            </a:r>
          </a:p>
          <a:p>
            <a:pPr marL="0" marR="0" lvl="0" indent="0" algn="l" rtl="0">
              <a:spcBef>
                <a:spcPts val="0"/>
              </a:spcBef>
              <a:buClr>
                <a:schemeClr val="dk1"/>
              </a:buClr>
              <a:buSzPct val="100000"/>
              <a:buFont typeface="Arial"/>
              <a:buNone/>
            </a:pPr>
            <a:r>
              <a:rPr lang="en-US" sz="1100" dirty="0">
                <a:solidFill>
                  <a:schemeClr val="dk1"/>
                </a:solidFill>
              </a:rPr>
              <a:t>Privacy</a:t>
            </a:r>
          </a:p>
          <a:p>
            <a:pPr marL="0" marR="0" lvl="0" indent="0" algn="l" rtl="0">
              <a:spcBef>
                <a:spcPts val="0"/>
              </a:spcBef>
              <a:buClr>
                <a:schemeClr val="dk1"/>
              </a:buClr>
              <a:buSzPct val="100000"/>
              <a:buFont typeface="Arial"/>
              <a:buNone/>
            </a:pPr>
            <a:r>
              <a:rPr lang="en-US" sz="1100" dirty="0">
                <a:solidFill>
                  <a:schemeClr val="dk1"/>
                </a:solidFill>
              </a:rPr>
              <a:t>Diversity</a:t>
            </a:r>
          </a:p>
          <a:p>
            <a:pPr marL="0" marR="0" lvl="0" indent="0" algn="l" rtl="0">
              <a:spcBef>
                <a:spcPts val="0"/>
              </a:spcBef>
              <a:buClr>
                <a:schemeClr val="dk1"/>
              </a:buClr>
              <a:buSzPct val="100000"/>
              <a:buFont typeface="Arial"/>
              <a:buNone/>
            </a:pPr>
            <a:r>
              <a:rPr lang="en-US" sz="1100" dirty="0">
                <a:solidFill>
                  <a:schemeClr val="dk1"/>
                </a:solidFill>
              </a:rPr>
              <a:t>Media literacy</a:t>
            </a:r>
          </a:p>
          <a:p>
            <a:pPr marL="0" marR="0" lvl="0" indent="0" algn="l" rtl="0">
              <a:spcBef>
                <a:spcPts val="0"/>
              </a:spcBef>
              <a:buClr>
                <a:schemeClr val="dk1"/>
              </a:buClr>
              <a:buSzPct val="100000"/>
              <a:buFont typeface="Arial"/>
              <a:buNone/>
            </a:pPr>
            <a:r>
              <a:rPr lang="en-US" sz="1100" dirty="0">
                <a:solidFill>
                  <a:schemeClr val="dk1"/>
                </a:solidFill>
              </a:rPr>
              <a:t>Minority rights</a:t>
            </a:r>
          </a:p>
          <a:p>
            <a:pPr marL="0" marR="0" lvl="0" indent="0" algn="l" rtl="0">
              <a:spcBef>
                <a:spcPts val="0"/>
              </a:spcBef>
              <a:buClr>
                <a:schemeClr val="dk1"/>
              </a:buClr>
              <a:buSzPct val="100000"/>
              <a:buFont typeface="Arial"/>
              <a:buNone/>
            </a:pPr>
            <a:r>
              <a:rPr lang="en-US" sz="1100" dirty="0">
                <a:solidFill>
                  <a:schemeClr val="dk1"/>
                </a:solidFill>
              </a:rPr>
              <a:t>Protection from unjust human rights violation</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Case 2 : 33% allocation strategy (Latin America)</a:t>
            </a:r>
          </a:p>
          <a:p>
            <a:pPr marL="0" marR="0" lvl="0" indent="0" algn="l" rtl="0">
              <a:spcBef>
                <a:spcPts val="0"/>
              </a:spcBef>
              <a:buClr>
                <a:schemeClr val="dk1"/>
              </a:buClr>
              <a:buSzPct val="100000"/>
              <a:buFont typeface="Arial"/>
              <a:buNone/>
            </a:pPr>
            <a:r>
              <a:rPr lang="en-US" sz="1100" dirty="0">
                <a:solidFill>
                  <a:schemeClr val="dk1"/>
                </a:solidFill>
              </a:rPr>
              <a:t>frequency, channels and other resource allocations for community media</a:t>
            </a:r>
          </a:p>
          <a:p>
            <a:pPr marL="0" marR="0" lvl="0" indent="0" algn="l" rtl="0">
              <a:spcBef>
                <a:spcPts val="0"/>
              </a:spcBef>
              <a:buClr>
                <a:schemeClr val="dk1"/>
              </a:buClr>
              <a:buSzPct val="100000"/>
              <a:buFont typeface="Arial"/>
              <a:buNone/>
            </a:pPr>
            <a:r>
              <a:rPr lang="en-US" sz="1100" dirty="0">
                <a:solidFill>
                  <a:schemeClr val="dk1"/>
                </a:solidFill>
              </a:rPr>
              <a:t>Many countries are gradually adopting a three axes of media model, and some are putting forward a more advanced percentage model, for example 33%</a:t>
            </a:r>
          </a:p>
          <a:p>
            <a:pPr marL="0" marR="0" lvl="0" indent="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Clr>
                <a:schemeClr val="dk1"/>
              </a:buClr>
              <a:buSzPct val="100000"/>
              <a:buFont typeface="Arial"/>
              <a:buNone/>
            </a:pPr>
            <a:r>
              <a:rPr lang="en-US" sz="1100" dirty="0">
                <a:solidFill>
                  <a:schemeClr val="dk1"/>
                </a:solidFill>
              </a:rPr>
              <a:t>These should be clearly announced and imagined with the public. The state should prepare a concrete plan for realizing these rights and new models of communication... We fought for these but failed (our main gain was the government agreed to make a chapter on public interest, but did not include specific concepts such as these 7 rights), and I hope to see those of you here succeed.</a:t>
            </a:r>
          </a:p>
          <a:p>
            <a:pPr marL="0" marR="0" lvl="0" indent="0" algn="l" rtl="0">
              <a:spcBef>
                <a:spcPts val="0"/>
              </a:spcBef>
              <a:buClr>
                <a:schemeClr val="dk1"/>
              </a:buClr>
              <a:buFont typeface="Arial"/>
              <a:buNone/>
            </a:pPr>
            <a:endParaRPr sz="1200" dirty="0">
              <a:solidFill>
                <a:schemeClr val="dk1"/>
              </a:solidFil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5</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다시</a:t>
            </a:r>
            <a:r>
              <a:rPr lang="en-US" sz="1100" dirty="0">
                <a:solidFill>
                  <a:schemeClr val="dk1"/>
                </a:solidFill>
              </a:rPr>
              <a:t> </a:t>
            </a:r>
            <a:r>
              <a:rPr lang="en-US" sz="1100" dirty="0" err="1">
                <a:solidFill>
                  <a:schemeClr val="dk1"/>
                </a:solidFill>
              </a:rPr>
              <a:t>세월호로</a:t>
            </a:r>
            <a:r>
              <a:rPr lang="en-US" sz="1100" dirty="0">
                <a:solidFill>
                  <a:schemeClr val="dk1"/>
                </a:solidFill>
              </a:rPr>
              <a:t> </a:t>
            </a:r>
            <a:r>
              <a:rPr lang="en-US" sz="1100" dirty="0" err="1">
                <a:solidFill>
                  <a:schemeClr val="dk1"/>
                </a:solidFill>
              </a:rPr>
              <a:t>가보면</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주류</a:t>
            </a:r>
            <a:r>
              <a:rPr lang="en-US" sz="1100" dirty="0">
                <a:solidFill>
                  <a:schemeClr val="dk1"/>
                </a:solidFill>
              </a:rPr>
              <a:t> </a:t>
            </a:r>
            <a:r>
              <a:rPr lang="en-US" sz="1100" dirty="0" err="1">
                <a:solidFill>
                  <a:schemeClr val="dk1"/>
                </a:solidFill>
              </a:rPr>
              <a:t>미디어에</a:t>
            </a:r>
            <a:r>
              <a:rPr lang="en-US" sz="1100" dirty="0">
                <a:solidFill>
                  <a:schemeClr val="dk1"/>
                </a:solidFill>
              </a:rPr>
              <a:t> </a:t>
            </a:r>
            <a:r>
              <a:rPr lang="en-US" sz="1100" dirty="0" err="1">
                <a:solidFill>
                  <a:schemeClr val="dk1"/>
                </a:solidFill>
              </a:rPr>
              <a:t>환멸을</a:t>
            </a:r>
            <a:r>
              <a:rPr lang="en-US" sz="1100" dirty="0">
                <a:solidFill>
                  <a:schemeClr val="dk1"/>
                </a:solidFill>
              </a:rPr>
              <a:t> </a:t>
            </a:r>
            <a:r>
              <a:rPr lang="en-US" sz="1100" dirty="0" err="1">
                <a:solidFill>
                  <a:schemeClr val="dk1"/>
                </a:solidFill>
              </a:rPr>
              <a:t>느낀</a:t>
            </a:r>
            <a:r>
              <a:rPr lang="en-US" sz="1100" dirty="0">
                <a:solidFill>
                  <a:schemeClr val="dk1"/>
                </a:solidFill>
              </a:rPr>
              <a:t> </a:t>
            </a:r>
            <a:r>
              <a:rPr lang="en-US" sz="1100" dirty="0" err="1">
                <a:solidFill>
                  <a:schemeClr val="dk1"/>
                </a:solidFill>
              </a:rPr>
              <a:t>시민들은</a:t>
            </a:r>
            <a:endParaRPr lang="en-US" sz="1100" dirty="0">
              <a:solidFill>
                <a:schemeClr val="dk1"/>
              </a:solidFill>
            </a:endParaRP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1, </a:t>
            </a:r>
            <a:r>
              <a:rPr lang="en-US" sz="1100" dirty="0" err="1">
                <a:solidFill>
                  <a:schemeClr val="dk1"/>
                </a:solidFill>
              </a:rPr>
              <a:t>대안적인</a:t>
            </a:r>
            <a:r>
              <a:rPr lang="en-US" sz="1100" dirty="0">
                <a:solidFill>
                  <a:schemeClr val="dk1"/>
                </a:solidFill>
              </a:rPr>
              <a:t> </a:t>
            </a:r>
            <a:r>
              <a:rPr lang="en-US" sz="1100" dirty="0" err="1">
                <a:solidFill>
                  <a:schemeClr val="dk1"/>
                </a:solidFill>
              </a:rPr>
              <a:t>전문적</a:t>
            </a:r>
            <a:r>
              <a:rPr lang="en-US" sz="1100" dirty="0">
                <a:solidFill>
                  <a:schemeClr val="dk1"/>
                </a:solidFill>
              </a:rPr>
              <a:t> </a:t>
            </a:r>
            <a:r>
              <a:rPr lang="en-US" sz="1100" dirty="0" err="1">
                <a:solidFill>
                  <a:schemeClr val="dk1"/>
                </a:solidFill>
              </a:rPr>
              <a:t>저널리즘</a:t>
            </a:r>
            <a:r>
              <a:rPr lang="en-US" sz="1100" dirty="0">
                <a:solidFill>
                  <a:schemeClr val="dk1"/>
                </a:solidFill>
              </a:rPr>
              <a:t>, </a:t>
            </a:r>
            <a:r>
              <a:rPr lang="en-US" sz="1100" dirty="0" err="1">
                <a:solidFill>
                  <a:schemeClr val="dk1"/>
                </a:solidFill>
              </a:rPr>
              <a:t>독립적</a:t>
            </a:r>
            <a:r>
              <a:rPr lang="en-US" sz="1100" dirty="0">
                <a:solidFill>
                  <a:schemeClr val="dk1"/>
                </a:solidFill>
              </a:rPr>
              <a:t> </a:t>
            </a:r>
            <a:r>
              <a:rPr lang="en-US" sz="1100" dirty="0" err="1">
                <a:solidFill>
                  <a:schemeClr val="dk1"/>
                </a:solidFill>
              </a:rPr>
              <a:t>콘텐츠를</a:t>
            </a:r>
            <a:r>
              <a:rPr lang="en-US" sz="1100" dirty="0">
                <a:solidFill>
                  <a:schemeClr val="dk1"/>
                </a:solidFill>
              </a:rPr>
              <a:t> </a:t>
            </a:r>
            <a:r>
              <a:rPr lang="en-US" sz="1100" dirty="0" err="1">
                <a:solidFill>
                  <a:schemeClr val="dk1"/>
                </a:solidFill>
              </a:rPr>
              <a:t>수용하거나</a:t>
            </a:r>
            <a:endParaRPr lang="en-US" sz="1100" dirty="0">
              <a:solidFill>
                <a:schemeClr val="dk1"/>
              </a:solidFill>
            </a:endParaRP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2, </a:t>
            </a:r>
            <a:r>
              <a:rPr lang="en-US" sz="1100" dirty="0" err="1">
                <a:solidFill>
                  <a:schemeClr val="dk1"/>
                </a:solidFill>
              </a:rPr>
              <a:t>스스로</a:t>
            </a:r>
            <a:r>
              <a:rPr lang="en-US" sz="1100" dirty="0">
                <a:solidFill>
                  <a:schemeClr val="dk1"/>
                </a:solidFill>
              </a:rPr>
              <a:t> </a:t>
            </a:r>
            <a:r>
              <a:rPr lang="en-US" sz="1100" dirty="0" err="1">
                <a:solidFill>
                  <a:schemeClr val="dk1"/>
                </a:solidFill>
              </a:rPr>
              <a:t>미디어가</a:t>
            </a:r>
            <a:r>
              <a:rPr lang="en-US" sz="1100" dirty="0">
                <a:solidFill>
                  <a:schemeClr val="dk1"/>
                </a:solidFill>
              </a:rPr>
              <a:t> </a:t>
            </a:r>
            <a:r>
              <a:rPr lang="en-US" sz="1100" dirty="0" err="1">
                <a:solidFill>
                  <a:schemeClr val="dk1"/>
                </a:solidFill>
              </a:rPr>
              <a:t>되었다</a:t>
            </a:r>
            <a:r>
              <a:rPr lang="en-US" sz="1100" dirty="0">
                <a:solidFill>
                  <a:schemeClr val="dk1"/>
                </a:solidFill>
              </a:rPr>
              <a:t>. (416 </a:t>
            </a:r>
            <a:r>
              <a:rPr lang="en-US" sz="1100" dirty="0" err="1">
                <a:solidFill>
                  <a:schemeClr val="dk1"/>
                </a:solidFill>
              </a:rPr>
              <a:t>가족</a:t>
            </a:r>
            <a:r>
              <a:rPr lang="en-US" sz="1100" dirty="0">
                <a:solidFill>
                  <a:schemeClr val="dk1"/>
                </a:solidFill>
              </a:rPr>
              <a:t> TV </a:t>
            </a:r>
            <a:r>
              <a:rPr lang="en-US" sz="1100" dirty="0" err="1">
                <a:solidFill>
                  <a:schemeClr val="dk1"/>
                </a:solidFill>
              </a:rPr>
              <a:t>유튜브</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r>
              <a:rPr lang="en-US" sz="1100" dirty="0" err="1">
                <a:solidFill>
                  <a:schemeClr val="dk1"/>
                </a:solidFill>
              </a:rPr>
              <a:t>전통적</a:t>
            </a:r>
            <a:r>
              <a:rPr lang="en-US" sz="1100" dirty="0">
                <a:solidFill>
                  <a:schemeClr val="dk1"/>
                </a:solidFill>
              </a:rPr>
              <a:t> </a:t>
            </a:r>
            <a:r>
              <a:rPr lang="en-US" sz="1100" dirty="0" err="1">
                <a:solidFill>
                  <a:schemeClr val="dk1"/>
                </a:solidFill>
              </a:rPr>
              <a:t>공공성</a:t>
            </a:r>
            <a:r>
              <a:rPr lang="en-US" sz="1100" dirty="0">
                <a:solidFill>
                  <a:schemeClr val="dk1"/>
                </a:solidFill>
              </a:rPr>
              <a:t> </a:t>
            </a:r>
            <a:r>
              <a:rPr lang="en-US" sz="1100" dirty="0" err="1">
                <a:solidFill>
                  <a:schemeClr val="dk1"/>
                </a:solidFill>
              </a:rPr>
              <a:t>프레임워크에</a:t>
            </a:r>
            <a:r>
              <a:rPr lang="en-US" sz="1100" dirty="0">
                <a:solidFill>
                  <a:schemeClr val="dk1"/>
                </a:solidFill>
              </a:rPr>
              <a:t> </a:t>
            </a:r>
            <a:r>
              <a:rPr lang="en-US" sz="1100" dirty="0" err="1">
                <a:solidFill>
                  <a:schemeClr val="dk1"/>
                </a:solidFill>
              </a:rPr>
              <a:t>기초해서</a:t>
            </a:r>
            <a:r>
              <a:rPr lang="en-US" sz="1100" dirty="0">
                <a:solidFill>
                  <a:schemeClr val="dk1"/>
                </a:solidFill>
              </a:rPr>
              <a:t> </a:t>
            </a:r>
            <a:r>
              <a:rPr lang="en-US" sz="1100" dirty="0" err="1">
                <a:solidFill>
                  <a:schemeClr val="dk1"/>
                </a:solidFill>
              </a:rPr>
              <a:t>설명하자면</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공영방송의</a:t>
            </a:r>
            <a:r>
              <a:rPr lang="en-US" sz="1100" dirty="0">
                <a:solidFill>
                  <a:schemeClr val="dk1"/>
                </a:solidFill>
              </a:rPr>
              <a:t> </a:t>
            </a:r>
            <a:r>
              <a:rPr lang="en-US" sz="1100" dirty="0" err="1">
                <a:solidFill>
                  <a:schemeClr val="dk1"/>
                </a:solidFill>
              </a:rPr>
              <a:t>혁신과</a:t>
            </a:r>
            <a:r>
              <a:rPr lang="en-US" sz="1100" dirty="0">
                <a:solidFill>
                  <a:schemeClr val="dk1"/>
                </a:solidFill>
              </a:rPr>
              <a:t> </a:t>
            </a:r>
            <a:r>
              <a:rPr lang="en-US" sz="1100" dirty="0" err="1">
                <a:solidFill>
                  <a:schemeClr val="dk1"/>
                </a:solidFill>
              </a:rPr>
              <a:t>함께</a:t>
            </a:r>
            <a:r>
              <a:rPr lang="en-US" sz="1100" dirty="0">
                <a:solidFill>
                  <a:schemeClr val="dk1"/>
                </a:solidFill>
              </a:rPr>
              <a:t>, </a:t>
            </a:r>
            <a:r>
              <a:rPr lang="en-US" sz="1100" dirty="0" err="1">
                <a:solidFill>
                  <a:schemeClr val="dk1"/>
                </a:solidFill>
              </a:rPr>
              <a:t>공영방송의</a:t>
            </a:r>
            <a:r>
              <a:rPr lang="en-US" sz="1100" dirty="0">
                <a:solidFill>
                  <a:schemeClr val="dk1"/>
                </a:solidFill>
              </a:rPr>
              <a:t> </a:t>
            </a:r>
            <a:r>
              <a:rPr lang="en-US" sz="1100" dirty="0" err="1">
                <a:solidFill>
                  <a:schemeClr val="dk1"/>
                </a:solidFill>
              </a:rPr>
              <a:t>유지를</a:t>
            </a:r>
            <a:r>
              <a:rPr lang="en-US" sz="1100" dirty="0">
                <a:solidFill>
                  <a:schemeClr val="dk1"/>
                </a:solidFill>
              </a:rPr>
              <a:t> </a:t>
            </a:r>
            <a:r>
              <a:rPr lang="en-US" sz="1100" dirty="0" err="1">
                <a:solidFill>
                  <a:schemeClr val="dk1"/>
                </a:solidFill>
              </a:rPr>
              <a:t>넘어서는</a:t>
            </a:r>
            <a:r>
              <a:rPr lang="en-US" sz="1100" dirty="0">
                <a:solidFill>
                  <a:schemeClr val="dk1"/>
                </a:solidFill>
              </a:rPr>
              <a:t> </a:t>
            </a:r>
            <a:r>
              <a:rPr lang="en-US" sz="1100" dirty="0" err="1">
                <a:solidFill>
                  <a:schemeClr val="dk1"/>
                </a:solidFill>
              </a:rPr>
              <a:t>문화</a:t>
            </a:r>
            <a:r>
              <a:rPr lang="en-US" sz="1100" dirty="0">
                <a:solidFill>
                  <a:schemeClr val="dk1"/>
                </a:solidFill>
              </a:rPr>
              <a:t>(</a:t>
            </a:r>
            <a:r>
              <a:rPr lang="en-US" sz="1100" dirty="0" err="1">
                <a:solidFill>
                  <a:schemeClr val="dk1"/>
                </a:solidFill>
              </a:rPr>
              <a:t>산업</a:t>
            </a:r>
            <a:r>
              <a:rPr lang="en-US" sz="1100" dirty="0">
                <a:solidFill>
                  <a:schemeClr val="dk1"/>
                </a:solidFill>
              </a:rPr>
              <a:t>)</a:t>
            </a:r>
            <a:r>
              <a:rPr lang="en-US" sz="1100" dirty="0" err="1">
                <a:solidFill>
                  <a:schemeClr val="dk1"/>
                </a:solidFill>
              </a:rPr>
              <a:t>생산</a:t>
            </a:r>
            <a:r>
              <a:rPr lang="en-US" sz="1100" dirty="0">
                <a:solidFill>
                  <a:schemeClr val="dk1"/>
                </a:solidFill>
              </a:rPr>
              <a:t> </a:t>
            </a:r>
            <a:r>
              <a:rPr lang="en-US" sz="1100" dirty="0" err="1">
                <a:solidFill>
                  <a:schemeClr val="dk1"/>
                </a:solidFill>
              </a:rPr>
              <a:t>주체의</a:t>
            </a:r>
            <a:r>
              <a:rPr lang="en-US" sz="1100" dirty="0">
                <a:solidFill>
                  <a:schemeClr val="dk1"/>
                </a:solidFill>
              </a:rPr>
              <a:t> </a:t>
            </a:r>
            <a:r>
              <a:rPr lang="en-US" sz="1100" dirty="0" err="1">
                <a:solidFill>
                  <a:schemeClr val="dk1"/>
                </a:solidFill>
              </a:rPr>
              <a:t>필요성</a:t>
            </a:r>
            <a:endParaRPr lang="en-US" sz="1100" dirty="0">
              <a:solidFill>
                <a:schemeClr val="dk1"/>
              </a:solidFill>
            </a:endParaRP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r>
              <a:rPr lang="en-US" sz="1100" dirty="0" err="1">
                <a:solidFill>
                  <a:schemeClr val="dk1"/>
                </a:solidFill>
              </a:rPr>
              <a:t>두가지</a:t>
            </a:r>
            <a:r>
              <a:rPr lang="en-US" sz="1100" dirty="0">
                <a:solidFill>
                  <a:schemeClr val="dk1"/>
                </a:solidFill>
              </a:rPr>
              <a:t> </a:t>
            </a:r>
            <a:r>
              <a:rPr lang="en-US" sz="1100" dirty="0" err="1">
                <a:solidFill>
                  <a:schemeClr val="dk1"/>
                </a:solidFill>
              </a:rPr>
              <a:t>콘텐츠의</a:t>
            </a:r>
            <a:r>
              <a:rPr lang="en-US" sz="1100" dirty="0">
                <a:solidFill>
                  <a:schemeClr val="dk1"/>
                </a:solidFill>
              </a:rPr>
              <a:t> </a:t>
            </a:r>
            <a:r>
              <a:rPr lang="en-US" sz="1100" dirty="0" err="1">
                <a:solidFill>
                  <a:schemeClr val="dk1"/>
                </a:solidFill>
              </a:rPr>
              <a:t>진흥이</a:t>
            </a:r>
            <a:r>
              <a:rPr lang="en-US" sz="1100" dirty="0">
                <a:solidFill>
                  <a:schemeClr val="dk1"/>
                </a:solidFill>
              </a:rPr>
              <a:t> </a:t>
            </a:r>
            <a:r>
              <a:rPr lang="en-US" sz="1100" dirty="0" err="1">
                <a:solidFill>
                  <a:schemeClr val="dk1"/>
                </a:solidFill>
              </a:rPr>
              <a:t>요구된다</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A, </a:t>
            </a:r>
            <a:r>
              <a:rPr lang="en-US" sz="1100" dirty="0" err="1">
                <a:solidFill>
                  <a:schemeClr val="dk1"/>
                </a:solidFill>
              </a:rPr>
              <a:t>독립</a:t>
            </a:r>
            <a:r>
              <a:rPr lang="en-US" sz="1100" dirty="0">
                <a:solidFill>
                  <a:schemeClr val="dk1"/>
                </a:solidFill>
              </a:rPr>
              <a:t> </a:t>
            </a:r>
            <a:r>
              <a:rPr lang="en-US" sz="1100" dirty="0" err="1">
                <a:solidFill>
                  <a:schemeClr val="dk1"/>
                </a:solidFill>
              </a:rPr>
              <a:t>콘텐츠의</a:t>
            </a:r>
            <a:r>
              <a:rPr lang="en-US" sz="1100" dirty="0">
                <a:solidFill>
                  <a:schemeClr val="dk1"/>
                </a:solidFill>
              </a:rPr>
              <a:t> </a:t>
            </a:r>
            <a:r>
              <a:rPr lang="en-US" sz="1100" dirty="0" err="1">
                <a:solidFill>
                  <a:schemeClr val="dk1"/>
                </a:solidFill>
              </a:rPr>
              <a:t>진흥</a:t>
            </a:r>
            <a:endParaRPr lang="en-US" sz="1100" dirty="0">
              <a:solidFill>
                <a:schemeClr val="dk1"/>
              </a:solidFill>
            </a:endParaRP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r>
              <a:rPr lang="en-US" sz="1100" dirty="0" err="1">
                <a:solidFill>
                  <a:schemeClr val="dk1"/>
                </a:solidFill>
              </a:rPr>
              <a:t>시장을</a:t>
            </a:r>
            <a:r>
              <a:rPr lang="en-US" sz="1100" dirty="0">
                <a:solidFill>
                  <a:schemeClr val="dk1"/>
                </a:solidFill>
              </a:rPr>
              <a:t> </a:t>
            </a:r>
            <a:r>
              <a:rPr lang="en-US" sz="1100" dirty="0" err="1">
                <a:solidFill>
                  <a:schemeClr val="dk1"/>
                </a:solidFill>
              </a:rPr>
              <a:t>통한</a:t>
            </a:r>
            <a:r>
              <a:rPr lang="en-US" sz="1100" dirty="0">
                <a:solidFill>
                  <a:schemeClr val="dk1"/>
                </a:solidFill>
              </a:rPr>
              <a:t> </a:t>
            </a:r>
            <a:r>
              <a:rPr lang="en-US" sz="1100" dirty="0" err="1">
                <a:solidFill>
                  <a:schemeClr val="dk1"/>
                </a:solidFill>
              </a:rPr>
              <a:t>상업적</a:t>
            </a:r>
            <a:r>
              <a:rPr lang="en-US" sz="1100" dirty="0">
                <a:solidFill>
                  <a:schemeClr val="dk1"/>
                </a:solidFill>
              </a:rPr>
              <a:t> 1인 </a:t>
            </a:r>
            <a:r>
              <a:rPr lang="en-US" sz="1100" dirty="0" err="1">
                <a:solidFill>
                  <a:schemeClr val="dk1"/>
                </a:solidFill>
              </a:rPr>
              <a:t>미디어</a:t>
            </a:r>
            <a:r>
              <a:rPr lang="en-US" sz="1100" dirty="0">
                <a:solidFill>
                  <a:schemeClr val="dk1"/>
                </a:solidFill>
              </a:rPr>
              <a:t>, </a:t>
            </a:r>
            <a:r>
              <a:rPr lang="en-US" sz="1100" dirty="0" err="1">
                <a:solidFill>
                  <a:schemeClr val="dk1"/>
                </a:solidFill>
              </a:rPr>
              <a:t>프리랜서</a:t>
            </a:r>
            <a:r>
              <a:rPr lang="en-US" sz="1100" dirty="0">
                <a:solidFill>
                  <a:schemeClr val="dk1"/>
                </a:solidFill>
              </a:rPr>
              <a:t> </a:t>
            </a:r>
            <a:r>
              <a:rPr lang="en-US" sz="1100" dirty="0" err="1">
                <a:solidFill>
                  <a:schemeClr val="dk1"/>
                </a:solidFill>
              </a:rPr>
              <a:t>미디어의</a:t>
            </a:r>
            <a:r>
              <a:rPr lang="en-US" sz="1100" dirty="0">
                <a:solidFill>
                  <a:schemeClr val="dk1"/>
                </a:solidFill>
              </a:rPr>
              <a:t> </a:t>
            </a:r>
            <a:r>
              <a:rPr lang="en-US" sz="1100" dirty="0" err="1">
                <a:solidFill>
                  <a:schemeClr val="dk1"/>
                </a:solidFill>
              </a:rPr>
              <a:t>진흥과는</a:t>
            </a:r>
            <a:r>
              <a:rPr lang="en-US" sz="1100" dirty="0">
                <a:solidFill>
                  <a:schemeClr val="dk1"/>
                </a:solidFill>
              </a:rPr>
              <a:t> </a:t>
            </a:r>
            <a:r>
              <a:rPr lang="en-US" sz="1100" dirty="0" err="1">
                <a:solidFill>
                  <a:schemeClr val="dk1"/>
                </a:solidFill>
              </a:rPr>
              <a:t>다른</a:t>
            </a:r>
            <a:r>
              <a:rPr lang="en-US" sz="1100" dirty="0">
                <a:solidFill>
                  <a:schemeClr val="dk1"/>
                </a:solidFill>
              </a:rPr>
              <a:t> </a:t>
            </a:r>
            <a:r>
              <a:rPr lang="en-US" sz="1100" dirty="0" err="1">
                <a:solidFill>
                  <a:schemeClr val="dk1"/>
                </a:solidFill>
              </a:rPr>
              <a:t>차원에서</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사회적</a:t>
            </a:r>
            <a:r>
              <a:rPr lang="en-US" sz="1100" dirty="0">
                <a:solidFill>
                  <a:schemeClr val="dk1"/>
                </a:solidFill>
              </a:rPr>
              <a:t> </a:t>
            </a:r>
            <a:r>
              <a:rPr lang="en-US" sz="1100" dirty="0" err="1">
                <a:solidFill>
                  <a:schemeClr val="dk1"/>
                </a:solidFill>
              </a:rPr>
              <a:t>이슈와</a:t>
            </a:r>
            <a:r>
              <a:rPr lang="en-US" sz="1100" dirty="0">
                <a:solidFill>
                  <a:schemeClr val="dk1"/>
                </a:solidFill>
              </a:rPr>
              <a:t> 그 </a:t>
            </a:r>
            <a:r>
              <a:rPr lang="en-US" sz="1100" dirty="0" err="1">
                <a:solidFill>
                  <a:schemeClr val="dk1"/>
                </a:solidFill>
              </a:rPr>
              <a:t>극복</a:t>
            </a:r>
            <a:r>
              <a:rPr lang="en-US" sz="1100" dirty="0">
                <a:solidFill>
                  <a:schemeClr val="dk1"/>
                </a:solidFill>
              </a:rPr>
              <a:t>, </a:t>
            </a:r>
            <a:r>
              <a:rPr lang="en-US" sz="1100" dirty="0" err="1">
                <a:solidFill>
                  <a:schemeClr val="dk1"/>
                </a:solidFill>
              </a:rPr>
              <a:t>그리고</a:t>
            </a:r>
            <a:r>
              <a:rPr lang="en-US" sz="1100" dirty="0">
                <a:solidFill>
                  <a:schemeClr val="dk1"/>
                </a:solidFill>
              </a:rPr>
              <a:t> </a:t>
            </a:r>
            <a:r>
              <a:rPr lang="en-US" sz="1100" dirty="0" err="1">
                <a:solidFill>
                  <a:schemeClr val="dk1"/>
                </a:solidFill>
              </a:rPr>
              <a:t>예술적</a:t>
            </a:r>
            <a:r>
              <a:rPr lang="en-US" sz="1100" dirty="0">
                <a:solidFill>
                  <a:schemeClr val="dk1"/>
                </a:solidFill>
              </a:rPr>
              <a:t> </a:t>
            </a:r>
            <a:r>
              <a:rPr lang="en-US" sz="1100" dirty="0" err="1">
                <a:solidFill>
                  <a:schemeClr val="dk1"/>
                </a:solidFill>
              </a:rPr>
              <a:t>실험을</a:t>
            </a:r>
            <a:r>
              <a:rPr lang="en-US" sz="1100" dirty="0">
                <a:solidFill>
                  <a:schemeClr val="dk1"/>
                </a:solidFill>
              </a:rPr>
              <a:t> </a:t>
            </a:r>
            <a:r>
              <a:rPr lang="en-US" sz="1100" dirty="0" err="1">
                <a:solidFill>
                  <a:schemeClr val="dk1"/>
                </a:solidFill>
              </a:rPr>
              <a:t>지향하는</a:t>
            </a:r>
            <a:r>
              <a:rPr lang="en-US" sz="1100" dirty="0">
                <a:solidFill>
                  <a:schemeClr val="dk1"/>
                </a:solidFill>
              </a:rPr>
              <a:t> </a:t>
            </a:r>
            <a:r>
              <a:rPr lang="en-US" sz="1100" dirty="0" err="1">
                <a:solidFill>
                  <a:schemeClr val="dk1"/>
                </a:solidFill>
              </a:rPr>
              <a:t>독립</a:t>
            </a:r>
            <a:r>
              <a:rPr lang="en-US" sz="1100" dirty="0">
                <a:solidFill>
                  <a:schemeClr val="dk1"/>
                </a:solidFill>
              </a:rPr>
              <a:t> </a:t>
            </a:r>
            <a:r>
              <a:rPr lang="en-US" sz="1100" dirty="0" err="1">
                <a:solidFill>
                  <a:schemeClr val="dk1"/>
                </a:solidFill>
              </a:rPr>
              <a:t>미디어</a:t>
            </a:r>
            <a:r>
              <a:rPr lang="en-US" sz="1100" dirty="0">
                <a:solidFill>
                  <a:schemeClr val="dk1"/>
                </a:solidFill>
              </a:rPr>
              <a:t> </a:t>
            </a:r>
            <a:r>
              <a:rPr lang="en-US" sz="1100" dirty="0" err="1">
                <a:solidFill>
                  <a:schemeClr val="dk1"/>
                </a:solidFill>
              </a:rPr>
              <a:t>콘텐츠</a:t>
            </a:r>
            <a:r>
              <a:rPr lang="en-US" sz="1100" dirty="0">
                <a:solidFill>
                  <a:schemeClr val="dk1"/>
                </a:solidFill>
              </a:rPr>
              <a:t> </a:t>
            </a:r>
            <a:r>
              <a:rPr lang="en-US" sz="1100" dirty="0" err="1">
                <a:solidFill>
                  <a:schemeClr val="dk1"/>
                </a:solidFill>
              </a:rPr>
              <a:t>진흥</a:t>
            </a:r>
            <a:endParaRPr lang="en-US" sz="1100" dirty="0">
              <a:solidFill>
                <a:schemeClr val="dk1"/>
              </a:solidFill>
            </a:endParaRP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--&gt; </a:t>
            </a:r>
            <a:r>
              <a:rPr lang="en-US" sz="1100" dirty="0" err="1">
                <a:solidFill>
                  <a:schemeClr val="dk1"/>
                </a:solidFill>
              </a:rPr>
              <a:t>시장을</a:t>
            </a:r>
            <a:r>
              <a:rPr lang="en-US" sz="1100" dirty="0">
                <a:solidFill>
                  <a:schemeClr val="dk1"/>
                </a:solidFill>
              </a:rPr>
              <a:t> </a:t>
            </a:r>
            <a:r>
              <a:rPr lang="en-US" sz="1100" dirty="0" err="1">
                <a:solidFill>
                  <a:schemeClr val="dk1"/>
                </a:solidFill>
              </a:rPr>
              <a:t>넘어서며</a:t>
            </a:r>
            <a:r>
              <a:rPr lang="en-US" sz="1100" dirty="0">
                <a:solidFill>
                  <a:schemeClr val="dk1"/>
                </a:solidFill>
              </a:rPr>
              <a:t> </a:t>
            </a:r>
            <a:r>
              <a:rPr lang="en-US" sz="1100" dirty="0" err="1">
                <a:solidFill>
                  <a:schemeClr val="dk1"/>
                </a:solidFill>
              </a:rPr>
              <a:t>시장을</a:t>
            </a:r>
            <a:r>
              <a:rPr lang="en-US" sz="1100" dirty="0">
                <a:solidFill>
                  <a:schemeClr val="dk1"/>
                </a:solidFill>
              </a:rPr>
              <a:t> </a:t>
            </a:r>
            <a:r>
              <a:rPr lang="en-US" sz="1100" dirty="0" err="1">
                <a:solidFill>
                  <a:schemeClr val="dk1"/>
                </a:solidFill>
              </a:rPr>
              <a:t>형성한다</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B, </a:t>
            </a:r>
            <a:r>
              <a:rPr lang="en-US" sz="1100" dirty="0" err="1">
                <a:solidFill>
                  <a:schemeClr val="dk1"/>
                </a:solidFill>
              </a:rPr>
              <a:t>융합형</a:t>
            </a:r>
            <a:r>
              <a:rPr lang="en-US" sz="1100" dirty="0">
                <a:solidFill>
                  <a:schemeClr val="dk1"/>
                </a:solidFill>
              </a:rPr>
              <a:t> </a:t>
            </a:r>
            <a:r>
              <a:rPr lang="en-US" sz="1100" dirty="0" err="1">
                <a:solidFill>
                  <a:schemeClr val="dk1"/>
                </a:solidFill>
              </a:rPr>
              <a:t>마을</a:t>
            </a:r>
            <a:r>
              <a:rPr lang="en-US" sz="1100" dirty="0">
                <a:solidFill>
                  <a:schemeClr val="dk1"/>
                </a:solidFill>
              </a:rPr>
              <a:t> </a:t>
            </a:r>
            <a:r>
              <a:rPr lang="en-US" sz="1100" dirty="0" err="1">
                <a:solidFill>
                  <a:schemeClr val="dk1"/>
                </a:solidFill>
              </a:rPr>
              <a:t>미디어에</a:t>
            </a:r>
            <a:r>
              <a:rPr lang="en-US" sz="1100" dirty="0">
                <a:solidFill>
                  <a:schemeClr val="dk1"/>
                </a:solidFill>
              </a:rPr>
              <a:t> </a:t>
            </a:r>
            <a:r>
              <a:rPr lang="en-US" sz="1100" dirty="0" err="1">
                <a:solidFill>
                  <a:schemeClr val="dk1"/>
                </a:solidFill>
              </a:rPr>
              <a:t>대한</a:t>
            </a:r>
            <a:r>
              <a:rPr lang="en-US" sz="1100" dirty="0">
                <a:solidFill>
                  <a:schemeClr val="dk1"/>
                </a:solidFill>
              </a:rPr>
              <a:t> </a:t>
            </a:r>
            <a:r>
              <a:rPr lang="en-US" sz="1100" dirty="0" err="1">
                <a:solidFill>
                  <a:schemeClr val="dk1"/>
                </a:solidFill>
              </a:rPr>
              <a:t>지원</a:t>
            </a:r>
            <a:r>
              <a:rPr lang="en-US" sz="1100" dirty="0">
                <a:solidFill>
                  <a:schemeClr val="dk1"/>
                </a:solidFill>
              </a:rPr>
              <a:t> (</a:t>
            </a:r>
            <a:r>
              <a:rPr lang="en-US" sz="1100" dirty="0" err="1">
                <a:solidFill>
                  <a:schemeClr val="dk1"/>
                </a:solidFill>
              </a:rPr>
              <a:t>주체</a:t>
            </a:r>
            <a:r>
              <a:rPr lang="en-US" sz="1100" dirty="0">
                <a:solidFill>
                  <a:schemeClr val="dk1"/>
                </a:solidFill>
              </a:rPr>
              <a:t> + </a:t>
            </a:r>
            <a:r>
              <a:rPr lang="en-US" sz="1100" dirty="0" err="1">
                <a:solidFill>
                  <a:schemeClr val="dk1"/>
                </a:solidFill>
              </a:rPr>
              <a:t>콘텐츠</a:t>
            </a:r>
            <a:r>
              <a:rPr lang="en-US" sz="1100" dirty="0">
                <a:solidFill>
                  <a:schemeClr val="dk1"/>
                </a:solidFill>
              </a:rPr>
              <a:t> + </a:t>
            </a:r>
            <a:r>
              <a:rPr lang="en-US" sz="1100" dirty="0" err="1">
                <a:solidFill>
                  <a:schemeClr val="dk1"/>
                </a:solidFill>
              </a:rPr>
              <a:t>플랫품</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r>
              <a:rPr lang="en-US" sz="1100" dirty="0" err="1">
                <a:solidFill>
                  <a:schemeClr val="dk1"/>
                </a:solidFill>
              </a:rPr>
              <a:t>시민들에</a:t>
            </a:r>
            <a:r>
              <a:rPr lang="en-US" sz="1100" dirty="0">
                <a:solidFill>
                  <a:schemeClr val="dk1"/>
                </a:solidFill>
              </a:rPr>
              <a:t> </a:t>
            </a:r>
            <a:r>
              <a:rPr lang="en-US" sz="1100" dirty="0" err="1">
                <a:solidFill>
                  <a:schemeClr val="dk1"/>
                </a:solidFill>
              </a:rPr>
              <a:t>의한</a:t>
            </a:r>
            <a:r>
              <a:rPr lang="en-US" sz="1100" dirty="0">
                <a:solidFill>
                  <a:schemeClr val="dk1"/>
                </a:solidFill>
              </a:rPr>
              <a:t> </a:t>
            </a:r>
            <a:r>
              <a:rPr lang="en-US" sz="1100" dirty="0" err="1">
                <a:solidFill>
                  <a:schemeClr val="dk1"/>
                </a:solidFill>
              </a:rPr>
              <a:t>자기표현과</a:t>
            </a:r>
            <a:r>
              <a:rPr lang="en-US" sz="1100" dirty="0">
                <a:solidFill>
                  <a:schemeClr val="dk1"/>
                </a:solidFill>
              </a:rPr>
              <a:t> </a:t>
            </a:r>
            <a:r>
              <a:rPr lang="en-US" sz="1100" dirty="0" err="1">
                <a:solidFill>
                  <a:schemeClr val="dk1"/>
                </a:solidFill>
              </a:rPr>
              <a:t>소통</a:t>
            </a:r>
            <a:r>
              <a:rPr lang="en-US" sz="1100" dirty="0">
                <a:solidFill>
                  <a:schemeClr val="dk1"/>
                </a:solidFill>
              </a:rPr>
              <a:t>, </a:t>
            </a:r>
            <a:r>
              <a:rPr lang="en-US" sz="1100" dirty="0" err="1">
                <a:solidFill>
                  <a:schemeClr val="dk1"/>
                </a:solidFill>
              </a:rPr>
              <a:t>이미</a:t>
            </a:r>
            <a:r>
              <a:rPr lang="en-US" sz="1100" dirty="0">
                <a:solidFill>
                  <a:schemeClr val="dk1"/>
                </a:solidFill>
              </a:rPr>
              <a:t> </a:t>
            </a:r>
            <a:r>
              <a:rPr lang="en-US" sz="1100" dirty="0" err="1">
                <a:solidFill>
                  <a:schemeClr val="dk1"/>
                </a:solidFill>
              </a:rPr>
              <a:t>융합을</a:t>
            </a:r>
            <a:r>
              <a:rPr lang="en-US" sz="1100" dirty="0">
                <a:solidFill>
                  <a:schemeClr val="dk1"/>
                </a:solidFill>
              </a:rPr>
              <a:t> </a:t>
            </a:r>
            <a:r>
              <a:rPr lang="en-US" sz="1100" dirty="0" err="1">
                <a:solidFill>
                  <a:schemeClr val="dk1"/>
                </a:solidFill>
              </a:rPr>
              <a:t>몸소</a:t>
            </a:r>
            <a:r>
              <a:rPr lang="en-US" sz="1100" dirty="0">
                <a:solidFill>
                  <a:schemeClr val="dk1"/>
                </a:solidFill>
              </a:rPr>
              <a:t> </a:t>
            </a:r>
            <a:r>
              <a:rPr lang="en-US" sz="1100" dirty="0" err="1">
                <a:solidFill>
                  <a:schemeClr val="dk1"/>
                </a:solidFill>
              </a:rPr>
              <a:t>구현하며</a:t>
            </a:r>
            <a:endParaRPr lang="en-US" sz="1100" dirty="0">
              <a:solidFill>
                <a:schemeClr val="dk1"/>
              </a:solidFill>
            </a:endParaRPr>
          </a:p>
          <a:p>
            <a:pPr marL="0" marR="0" lvl="0" indent="0" algn="l" rtl="0">
              <a:lnSpc>
                <a:spcPct val="100000"/>
              </a:lnSpc>
              <a:spcBef>
                <a:spcPts val="0"/>
              </a:spcBef>
              <a:spcAft>
                <a:spcPts val="0"/>
              </a:spcAft>
              <a:buClr>
                <a:schemeClr val="dk1"/>
              </a:buClr>
              <a:buSzPct val="100000"/>
              <a:buFont typeface="Arial"/>
              <a:buNone/>
            </a:pPr>
            <a:r>
              <a:rPr lang="en-US" sz="1100" dirty="0" err="1">
                <a:solidFill>
                  <a:schemeClr val="dk1"/>
                </a:solidFill>
              </a:rPr>
              <a:t>시장과</a:t>
            </a:r>
            <a:r>
              <a:rPr lang="en-US" sz="1100" dirty="0">
                <a:solidFill>
                  <a:schemeClr val="dk1"/>
                </a:solidFill>
              </a:rPr>
              <a:t> </a:t>
            </a:r>
            <a:r>
              <a:rPr lang="en-US" sz="1100" dirty="0" err="1">
                <a:solidFill>
                  <a:schemeClr val="dk1"/>
                </a:solidFill>
              </a:rPr>
              <a:t>국가가</a:t>
            </a:r>
            <a:r>
              <a:rPr lang="en-US" sz="1100" dirty="0">
                <a:solidFill>
                  <a:schemeClr val="dk1"/>
                </a:solidFill>
              </a:rPr>
              <a:t> </a:t>
            </a:r>
            <a:r>
              <a:rPr lang="en-US" sz="1100" dirty="0" err="1">
                <a:solidFill>
                  <a:schemeClr val="dk1"/>
                </a:solidFill>
              </a:rPr>
              <a:t>제공하지</a:t>
            </a:r>
            <a:r>
              <a:rPr lang="en-US" sz="1100" dirty="0">
                <a:solidFill>
                  <a:schemeClr val="dk1"/>
                </a:solidFill>
              </a:rPr>
              <a:t> </a:t>
            </a:r>
            <a:r>
              <a:rPr lang="en-US" sz="1100" dirty="0" err="1">
                <a:solidFill>
                  <a:schemeClr val="dk1"/>
                </a:solidFill>
              </a:rPr>
              <a:t>못하는</a:t>
            </a:r>
            <a:r>
              <a:rPr lang="en-US" sz="1100" dirty="0">
                <a:solidFill>
                  <a:schemeClr val="dk1"/>
                </a:solidFill>
              </a:rPr>
              <a:t> </a:t>
            </a:r>
            <a:r>
              <a:rPr lang="en-US" sz="1100" dirty="0" err="1">
                <a:solidFill>
                  <a:schemeClr val="dk1"/>
                </a:solidFill>
              </a:rPr>
              <a:t>커뮤니케이션</a:t>
            </a:r>
            <a:r>
              <a:rPr lang="en-US" sz="1100" dirty="0">
                <a:solidFill>
                  <a:schemeClr val="dk1"/>
                </a:solidFill>
              </a:rPr>
              <a:t> </a:t>
            </a:r>
            <a:r>
              <a:rPr lang="en-US" sz="1100" dirty="0" err="1">
                <a:solidFill>
                  <a:schemeClr val="dk1"/>
                </a:solidFill>
              </a:rPr>
              <a:t>시스템을</a:t>
            </a:r>
            <a:r>
              <a:rPr lang="en-US" sz="1100" dirty="0">
                <a:solidFill>
                  <a:schemeClr val="dk1"/>
                </a:solidFill>
              </a:rPr>
              <a:t> </a:t>
            </a:r>
            <a:r>
              <a:rPr lang="en-US" sz="1100" dirty="0" err="1">
                <a:solidFill>
                  <a:schemeClr val="dk1"/>
                </a:solidFill>
              </a:rPr>
              <a:t>스스로</a:t>
            </a:r>
            <a:r>
              <a:rPr lang="en-US" sz="1100" dirty="0">
                <a:solidFill>
                  <a:schemeClr val="dk1"/>
                </a:solidFill>
              </a:rPr>
              <a:t> </a:t>
            </a:r>
            <a:r>
              <a:rPr lang="en-US" sz="1100" dirty="0" err="1">
                <a:solidFill>
                  <a:schemeClr val="dk1"/>
                </a:solidFill>
              </a:rPr>
              <a:t>구축</a:t>
            </a:r>
            <a:endParaRPr lang="en-US" sz="1100" dirty="0">
              <a:solidFill>
                <a:schemeClr val="dk1"/>
              </a:solidFill>
            </a:endParaRP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--&gt; </a:t>
            </a:r>
            <a:r>
              <a:rPr lang="en-US" sz="1100" dirty="0" err="1">
                <a:solidFill>
                  <a:schemeClr val="dk1"/>
                </a:solidFill>
              </a:rPr>
              <a:t>소비의</a:t>
            </a:r>
            <a:r>
              <a:rPr lang="en-US" sz="1100" dirty="0">
                <a:solidFill>
                  <a:schemeClr val="dk1"/>
                </a:solidFill>
              </a:rPr>
              <a:t> </a:t>
            </a:r>
            <a:r>
              <a:rPr lang="en-US" sz="1100" dirty="0" err="1">
                <a:solidFill>
                  <a:schemeClr val="dk1"/>
                </a:solidFill>
              </a:rPr>
              <a:t>주체이자</a:t>
            </a:r>
            <a:r>
              <a:rPr lang="en-US" sz="1100" dirty="0">
                <a:solidFill>
                  <a:schemeClr val="dk1"/>
                </a:solidFill>
              </a:rPr>
              <a:t> </a:t>
            </a:r>
            <a:r>
              <a:rPr lang="en-US" sz="1100" dirty="0" err="1">
                <a:solidFill>
                  <a:schemeClr val="dk1"/>
                </a:solidFill>
              </a:rPr>
              <a:t>생산의</a:t>
            </a:r>
            <a:r>
              <a:rPr lang="en-US" sz="1100" dirty="0">
                <a:solidFill>
                  <a:schemeClr val="dk1"/>
                </a:solidFill>
              </a:rPr>
              <a:t> </a:t>
            </a:r>
            <a:r>
              <a:rPr lang="en-US" sz="1100" dirty="0" err="1">
                <a:solidFill>
                  <a:schemeClr val="dk1"/>
                </a:solidFill>
              </a:rPr>
              <a:t>주체로서</a:t>
            </a:r>
            <a:r>
              <a:rPr lang="en-US" sz="1100" dirty="0">
                <a:solidFill>
                  <a:schemeClr val="dk1"/>
                </a:solidFill>
              </a:rPr>
              <a:t> </a:t>
            </a:r>
            <a:r>
              <a:rPr lang="en-US" sz="1100" dirty="0" err="1">
                <a:solidFill>
                  <a:schemeClr val="dk1"/>
                </a:solidFill>
              </a:rPr>
              <a:t>시장의</a:t>
            </a:r>
            <a:r>
              <a:rPr lang="en-US" sz="1100" dirty="0">
                <a:solidFill>
                  <a:schemeClr val="dk1"/>
                </a:solidFill>
              </a:rPr>
              <a:t> </a:t>
            </a:r>
            <a:r>
              <a:rPr lang="en-US" sz="1100" dirty="0" err="1">
                <a:solidFill>
                  <a:schemeClr val="dk1"/>
                </a:solidFill>
              </a:rPr>
              <a:t>주체이자</a:t>
            </a:r>
            <a:r>
              <a:rPr lang="en-US" sz="1100" dirty="0">
                <a:solidFill>
                  <a:schemeClr val="dk1"/>
                </a:solidFill>
              </a:rPr>
              <a:t> </a:t>
            </a:r>
            <a:r>
              <a:rPr lang="en-US" sz="1100" dirty="0" err="1">
                <a:solidFill>
                  <a:schemeClr val="dk1"/>
                </a:solidFill>
              </a:rPr>
              <a:t>시장을</a:t>
            </a:r>
            <a:r>
              <a:rPr lang="en-US" sz="1100" dirty="0">
                <a:solidFill>
                  <a:schemeClr val="dk1"/>
                </a:solidFill>
              </a:rPr>
              <a:t> </a:t>
            </a:r>
            <a:r>
              <a:rPr lang="en-US" sz="1100" dirty="0" err="1">
                <a:solidFill>
                  <a:schemeClr val="dk1"/>
                </a:solidFill>
              </a:rPr>
              <a:t>넘어선다</a:t>
            </a:r>
            <a:r>
              <a:rPr lang="en-US" sz="1100" dirty="0">
                <a:solidFill>
                  <a:schemeClr val="dk1"/>
                </a:solidFill>
              </a:rPr>
              <a: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The next level of analysis is about the various modes and agents of producing and sharing content, and emphasizing what or which model or who we are talking about. The case which has made it clear that there should </a:t>
            </a:r>
            <a:r>
              <a:rPr lang="en-US" sz="1100" dirty="0" smtClean="0">
                <a:solidFill>
                  <a:schemeClr val="dk1"/>
                </a:solidFill>
              </a:rPr>
              <a:t>be an  </a:t>
            </a:r>
            <a:r>
              <a:rPr lang="en-US" sz="1100" dirty="0">
                <a:solidFill>
                  <a:schemeClr val="dk1"/>
                </a:solidFill>
              </a:rPr>
              <a:t>emphasis on something beyond the traditional form of mainstream media is again the ferry sinking disaster.</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b="1" dirty="0">
                <a:solidFill>
                  <a:schemeClr val="dk1"/>
                </a:solidFill>
              </a:rPr>
              <a:t>Promotion of independent media and community media for public interest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in </a:t>
            </a:r>
            <a:r>
              <a:rPr lang="en-US" sz="1100" dirty="0" err="1">
                <a:solidFill>
                  <a:schemeClr val="dk1"/>
                </a:solidFill>
              </a:rPr>
              <a:t>Sewol</a:t>
            </a:r>
            <a:r>
              <a:rPr lang="en-US" sz="1100" dirty="0">
                <a:solidFill>
                  <a:schemeClr val="dk1"/>
                </a:solidFill>
              </a:rPr>
              <a:t>-ho case, people either:</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1. consume media by professional independent media makers</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or 2. become the media by themselves.</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These can be translated easily into two different sectors of media within a policy framework:</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a) Independent media</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critical, investigative and experimental</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outside the market, foundation for the market, and building markets</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B) Community media</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convergence media comprised of people’s expression and modes of communication</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building people’s multi-platform media system and communities</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comprising the market, owning the market, and beyond the market</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Platforms can be public, commercial or community owned, but the importance should be placed on the existence of media makers, and on creating favorable policies promoting people’s activities.</a:t>
            </a:r>
          </a:p>
          <a:p>
            <a:pPr marL="0" marR="0" lvl="0" indent="0" algn="l" rtl="0">
              <a:lnSpc>
                <a:spcPct val="100000"/>
              </a:lnSpc>
              <a:spcBef>
                <a:spcPts val="0"/>
              </a:spcBef>
              <a:spcAft>
                <a:spcPts val="0"/>
              </a:spcAft>
              <a:buClr>
                <a:schemeClr val="dk1"/>
              </a:buClr>
              <a:buSzPct val="100000"/>
              <a:buFont typeface="Arial"/>
              <a:buNone/>
            </a:pPr>
            <a:r>
              <a:rPr lang="en-US" sz="1100" dirty="0">
                <a:solidFill>
                  <a:schemeClr val="dk1"/>
                </a:solidFill>
              </a:rPr>
              <a:t> </a:t>
            </a:r>
          </a:p>
          <a:p>
            <a:pPr marL="0" marR="0" lvl="0" indent="0" algn="l" rtl="0">
              <a:lnSpc>
                <a:spcPct val="100000"/>
              </a:lnSpc>
              <a:spcBef>
                <a:spcPts val="0"/>
              </a:spcBef>
              <a:spcAft>
                <a:spcPts val="0"/>
              </a:spcAft>
              <a:buClr>
                <a:schemeClr val="dk1"/>
              </a:buClr>
              <a:buFont typeface="Arial"/>
              <a:buNone/>
            </a:pPr>
            <a:endParaRPr sz="1200" dirty="0">
              <a:solidFill>
                <a:schemeClr val="dk1"/>
              </a:solidFill>
            </a:endParaRP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6</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dirty="0">
                <a:solidFill>
                  <a:schemeClr val="dk1"/>
                </a:solidFill>
              </a:rPr>
              <a:t>7-11</a:t>
            </a:r>
          </a:p>
          <a:p>
            <a:pPr marL="0" marR="0" lvl="0" indent="0" algn="l" rtl="0">
              <a:spcBef>
                <a:spcPts val="0"/>
              </a:spcBef>
              <a:buClr>
                <a:schemeClr val="dk1"/>
              </a:buClr>
              <a:buFont typeface="Arial"/>
              <a:buNone/>
            </a:pPr>
            <a:endParaRPr sz="12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 예</a:t>
            </a:r>
          </a:p>
          <a:p>
            <a:pPr marL="0" marR="0" lvl="0" indent="0" algn="l" rtl="0">
              <a:spcBef>
                <a:spcPts val="0"/>
              </a:spcBef>
              <a:buClr>
                <a:schemeClr val="dk1"/>
              </a:buClr>
              <a:buSzPct val="100000"/>
              <a:buFont typeface="Arial"/>
              <a:buNone/>
            </a:pPr>
            <a:r>
              <a:rPr lang="en-US" sz="1100" b="1" dirty="0" err="1">
                <a:solidFill>
                  <a:schemeClr val="dk1"/>
                </a:solidFill>
              </a:rPr>
              <a:t>미디액트</a:t>
            </a:r>
            <a:endParaRPr lang="en-US" sz="1100" b="1"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 </a:t>
            </a:r>
            <a:r>
              <a:rPr lang="en-US" sz="1100" dirty="0" err="1">
                <a:solidFill>
                  <a:schemeClr val="dk1"/>
                </a:solidFill>
              </a:rPr>
              <a:t>A+B의</a:t>
            </a:r>
            <a:r>
              <a:rPr lang="en-US" sz="1100" dirty="0">
                <a:solidFill>
                  <a:schemeClr val="dk1"/>
                </a:solidFill>
              </a:rPr>
              <a:t> </a:t>
            </a:r>
            <a:r>
              <a:rPr lang="en-US" sz="1100" dirty="0" err="1">
                <a:solidFill>
                  <a:schemeClr val="dk1"/>
                </a:solidFill>
              </a:rPr>
              <a:t>인프라</a:t>
            </a:r>
            <a:r>
              <a:rPr lang="en-US" sz="1100" dirty="0">
                <a:solidFill>
                  <a:schemeClr val="dk1"/>
                </a:solidFill>
              </a:rPr>
              <a:t> : </a:t>
            </a:r>
            <a:r>
              <a:rPr lang="en-US" sz="1100" dirty="0" err="1">
                <a:solidFill>
                  <a:schemeClr val="dk1"/>
                </a:solidFill>
              </a:rPr>
              <a:t>교육</a:t>
            </a:r>
            <a:r>
              <a:rPr lang="en-US" sz="1100" dirty="0">
                <a:solidFill>
                  <a:schemeClr val="dk1"/>
                </a:solidFill>
              </a:rPr>
              <a:t>/</a:t>
            </a:r>
            <a:r>
              <a:rPr lang="en-US" sz="1100" dirty="0" err="1">
                <a:solidFill>
                  <a:schemeClr val="dk1"/>
                </a:solidFill>
              </a:rPr>
              <a:t>지원</a:t>
            </a:r>
            <a:r>
              <a:rPr lang="en-US" sz="1100" dirty="0">
                <a:solidFill>
                  <a:schemeClr val="dk1"/>
                </a:solidFill>
              </a:rPr>
              <a:t>/</a:t>
            </a:r>
            <a:r>
              <a:rPr lang="en-US" sz="1100" dirty="0" err="1">
                <a:solidFill>
                  <a:schemeClr val="dk1"/>
                </a:solidFill>
              </a:rPr>
              <a:t>컨설팅을</a:t>
            </a:r>
            <a:r>
              <a:rPr lang="en-US" sz="1100" dirty="0">
                <a:solidFill>
                  <a:schemeClr val="dk1"/>
                </a:solidFill>
              </a:rPr>
              <a:t> </a:t>
            </a:r>
            <a:r>
              <a:rPr lang="en-US" sz="1100" dirty="0" err="1">
                <a:solidFill>
                  <a:schemeClr val="dk1"/>
                </a:solidFill>
              </a:rPr>
              <a:t>통한</a:t>
            </a:r>
            <a:r>
              <a:rPr lang="en-US" sz="1100" dirty="0">
                <a:solidFill>
                  <a:schemeClr val="dk1"/>
                </a:solidFill>
              </a:rPr>
              <a:t> </a:t>
            </a:r>
            <a:r>
              <a:rPr lang="en-US" sz="1100" dirty="0" err="1">
                <a:solidFill>
                  <a:schemeClr val="dk1"/>
                </a:solidFill>
              </a:rPr>
              <a:t>주체의</a:t>
            </a:r>
            <a:r>
              <a:rPr lang="en-US" sz="1100" dirty="0">
                <a:solidFill>
                  <a:schemeClr val="dk1"/>
                </a:solidFill>
              </a:rPr>
              <a:t> </a:t>
            </a:r>
            <a:r>
              <a:rPr lang="en-US" sz="1100" dirty="0" err="1">
                <a:solidFill>
                  <a:schemeClr val="dk1"/>
                </a:solidFill>
              </a:rPr>
              <a:t>양성과</a:t>
            </a:r>
            <a:r>
              <a:rPr lang="en-US" sz="1100" dirty="0">
                <a:solidFill>
                  <a:schemeClr val="dk1"/>
                </a:solidFill>
              </a:rPr>
              <a:t> </a:t>
            </a:r>
            <a:r>
              <a:rPr lang="en-US" sz="1100" dirty="0" err="1">
                <a:solidFill>
                  <a:schemeClr val="dk1"/>
                </a:solidFill>
              </a:rPr>
              <a:t>정책의</a:t>
            </a:r>
            <a:r>
              <a:rPr lang="en-US" sz="1100" dirty="0">
                <a:solidFill>
                  <a:schemeClr val="dk1"/>
                </a:solidFill>
              </a:rPr>
              <a:t> </a:t>
            </a:r>
            <a:r>
              <a:rPr lang="en-US" sz="1100" dirty="0" err="1">
                <a:solidFill>
                  <a:schemeClr val="dk1"/>
                </a:solidFill>
              </a:rPr>
              <a:t>생산</a:t>
            </a:r>
            <a:endParaRPr lang="en-US" sz="1100" dirty="0">
              <a:solidFill>
                <a:schemeClr val="dk1"/>
              </a:solidFill>
            </a:endParaRPr>
          </a:p>
          <a:p>
            <a:pPr marL="0" marR="0" lvl="0" indent="0" algn="l" rtl="0">
              <a:spcBef>
                <a:spcPts val="0"/>
              </a:spcBef>
              <a:buClr>
                <a:schemeClr val="dk1"/>
              </a:buClr>
              <a:buSzPct val="100000"/>
              <a:buFont typeface="Arial"/>
              <a:buNone/>
            </a:pPr>
            <a:r>
              <a:rPr lang="en-US" sz="1100" dirty="0">
                <a:solidFill>
                  <a:schemeClr val="dk1"/>
                </a:solidFill>
              </a:rPr>
              <a:t>2002년 </a:t>
            </a:r>
            <a:r>
              <a:rPr lang="en-US" sz="1100" dirty="0" err="1">
                <a:solidFill>
                  <a:schemeClr val="dk1"/>
                </a:solidFill>
              </a:rPr>
              <a:t>이후</a:t>
            </a:r>
            <a:r>
              <a:rPr lang="en-US" sz="1100" dirty="0">
                <a:solidFill>
                  <a:schemeClr val="dk1"/>
                </a:solidFill>
              </a:rPr>
              <a:t> 10만명 </a:t>
            </a:r>
            <a:r>
              <a:rPr lang="en-US" sz="1100" dirty="0" err="1">
                <a:solidFill>
                  <a:schemeClr val="dk1"/>
                </a:solidFill>
              </a:rPr>
              <a:t>이상의</a:t>
            </a:r>
            <a:r>
              <a:rPr lang="en-US" sz="1100" dirty="0">
                <a:solidFill>
                  <a:schemeClr val="dk1"/>
                </a:solidFill>
              </a:rPr>
              <a:t> </a:t>
            </a:r>
            <a:r>
              <a:rPr lang="en-US" sz="1100" dirty="0" err="1">
                <a:solidFill>
                  <a:schemeClr val="dk1"/>
                </a:solidFill>
              </a:rPr>
              <a:t>시민</a:t>
            </a:r>
            <a:r>
              <a:rPr lang="en-US" sz="1100" dirty="0">
                <a:solidFill>
                  <a:schemeClr val="dk1"/>
                </a:solidFill>
              </a:rPr>
              <a:t>, </a:t>
            </a:r>
            <a:r>
              <a:rPr lang="en-US" sz="1100" dirty="0" err="1">
                <a:solidFill>
                  <a:schemeClr val="dk1"/>
                </a:solidFill>
              </a:rPr>
              <a:t>독립제작자에게</a:t>
            </a:r>
            <a:r>
              <a:rPr lang="en-US" sz="1100" dirty="0">
                <a:solidFill>
                  <a:schemeClr val="dk1"/>
                </a:solidFill>
              </a:rPr>
              <a:t> </a:t>
            </a:r>
            <a:r>
              <a:rPr lang="en-US" sz="1100" dirty="0" err="1">
                <a:solidFill>
                  <a:schemeClr val="dk1"/>
                </a:solidFill>
              </a:rPr>
              <a:t>서비스</a:t>
            </a:r>
            <a:r>
              <a:rPr lang="en-US" sz="1100" dirty="0">
                <a:solidFill>
                  <a:schemeClr val="dk1"/>
                </a:solidFill>
              </a:rPr>
              <a:t> </a:t>
            </a:r>
            <a:r>
              <a:rPr lang="en-US" sz="1100" dirty="0" err="1">
                <a:solidFill>
                  <a:schemeClr val="dk1"/>
                </a:solidFill>
              </a:rPr>
              <a:t>제공</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(3만명 </a:t>
            </a:r>
            <a:r>
              <a:rPr lang="en-US" sz="1100" dirty="0" err="1">
                <a:solidFill>
                  <a:schemeClr val="dk1"/>
                </a:solidFill>
              </a:rPr>
              <a:t>상설강좌</a:t>
            </a:r>
            <a:r>
              <a:rPr lang="en-US" sz="1100" dirty="0">
                <a:solidFill>
                  <a:schemeClr val="dk1"/>
                </a:solidFill>
              </a:rPr>
              <a:t>, </a:t>
            </a:r>
            <a:r>
              <a:rPr lang="en-US" sz="1100" dirty="0" err="1">
                <a:solidFill>
                  <a:schemeClr val="dk1"/>
                </a:solidFill>
              </a:rPr>
              <a:t>기타</a:t>
            </a:r>
            <a:r>
              <a:rPr lang="en-US" sz="1100" dirty="0">
                <a:solidFill>
                  <a:schemeClr val="dk1"/>
                </a:solidFill>
              </a:rPr>
              <a:t> </a:t>
            </a:r>
            <a:r>
              <a:rPr lang="en-US" sz="1100" dirty="0" err="1">
                <a:solidFill>
                  <a:schemeClr val="dk1"/>
                </a:solidFill>
              </a:rPr>
              <a:t>공동체</a:t>
            </a:r>
            <a:r>
              <a:rPr lang="en-US" sz="1100" dirty="0">
                <a:solidFill>
                  <a:schemeClr val="dk1"/>
                </a:solidFill>
              </a:rPr>
              <a:t> </a:t>
            </a:r>
            <a:r>
              <a:rPr lang="en-US" sz="1100" dirty="0" err="1">
                <a:solidFill>
                  <a:schemeClr val="dk1"/>
                </a:solidFill>
              </a:rPr>
              <a:t>미디어</a:t>
            </a:r>
            <a:r>
              <a:rPr lang="en-US" sz="1100" dirty="0">
                <a:solidFill>
                  <a:schemeClr val="dk1"/>
                </a:solidFill>
              </a:rPr>
              <a:t> </a:t>
            </a:r>
            <a:r>
              <a:rPr lang="en-US" sz="1100" dirty="0" err="1">
                <a:solidFill>
                  <a:schemeClr val="dk1"/>
                </a:solidFill>
              </a:rPr>
              <a:t>교육</a:t>
            </a:r>
            <a:r>
              <a:rPr lang="en-US" sz="1100" dirty="0">
                <a:solidFill>
                  <a:schemeClr val="dk1"/>
                </a:solidFill>
              </a:rPr>
              <a:t>, </a:t>
            </a:r>
            <a:r>
              <a:rPr lang="en-US" sz="1100" dirty="0" err="1">
                <a:solidFill>
                  <a:schemeClr val="dk1"/>
                </a:solidFill>
              </a:rPr>
              <a:t>마을미디어</a:t>
            </a:r>
            <a:r>
              <a:rPr lang="en-US" sz="1100" dirty="0">
                <a:solidFill>
                  <a:schemeClr val="dk1"/>
                </a:solidFill>
              </a:rPr>
              <a:t> </a:t>
            </a:r>
            <a:r>
              <a:rPr lang="en-US" sz="1100" dirty="0" err="1">
                <a:solidFill>
                  <a:schemeClr val="dk1"/>
                </a:solidFill>
              </a:rPr>
              <a:t>교육</a:t>
            </a:r>
            <a:r>
              <a:rPr lang="en-US" sz="1100" dirty="0">
                <a:solidFill>
                  <a:schemeClr val="dk1"/>
                </a:solidFill>
              </a:rPr>
              <a:t> 등 </a:t>
            </a:r>
            <a:r>
              <a:rPr lang="en-US" sz="1100" dirty="0" err="1">
                <a:solidFill>
                  <a:schemeClr val="dk1"/>
                </a:solidFill>
              </a:rPr>
              <a:t>포함</a:t>
            </a:r>
            <a:r>
              <a:rPr lang="en-US" sz="1100" dirty="0">
                <a:solidFill>
                  <a:schemeClr val="dk1"/>
                </a:solidFill>
              </a:rPr>
              <a:t>)</a:t>
            </a:r>
          </a:p>
          <a:p>
            <a:pPr marL="0" marR="0" lvl="0" indent="0" algn="l" rtl="0">
              <a:spcBef>
                <a:spcPts val="0"/>
              </a:spcBef>
              <a:buClr>
                <a:schemeClr val="dk1"/>
              </a:buClr>
              <a:buSzPct val="100000"/>
              <a:buFont typeface="Arial"/>
              <a:buNone/>
            </a:pPr>
            <a:r>
              <a:rPr lang="en-US" sz="1100" dirty="0">
                <a:solidFill>
                  <a:schemeClr val="dk1"/>
                </a:solidFill>
              </a:rPr>
              <a:t> </a:t>
            </a:r>
          </a:p>
          <a:p>
            <a:pPr lvl="0" rtl="0">
              <a:spcBef>
                <a:spcPts val="0"/>
              </a:spcBef>
              <a:buClr>
                <a:schemeClr val="dk1"/>
              </a:buClr>
              <a:buSzPct val="100000"/>
              <a:buFont typeface="Arial"/>
              <a:buNone/>
            </a:pPr>
            <a:r>
              <a:rPr lang="en-US" sz="1100" dirty="0">
                <a:solidFill>
                  <a:schemeClr val="dk1"/>
                </a:solidFill>
              </a:rPr>
              <a:t>A first example I want to share combining both the sectors of A independent and B community media within a policy framework is </a:t>
            </a:r>
          </a:p>
          <a:p>
            <a:pPr lvl="0" rtl="0">
              <a:spcBef>
                <a:spcPts val="0"/>
              </a:spcBef>
              <a:buClr>
                <a:schemeClr val="dk1"/>
              </a:buClr>
              <a:buSzPct val="100000"/>
              <a:buFont typeface="Arial"/>
              <a:buNone/>
            </a:pPr>
            <a:r>
              <a:rPr lang="en-US" sz="1100" dirty="0" err="1">
                <a:solidFill>
                  <a:schemeClr val="dk1"/>
                </a:solidFill>
              </a:rPr>
              <a:t>Mediact</a:t>
            </a:r>
            <a:r>
              <a:rPr lang="en-US" sz="1100" dirty="0">
                <a:solidFill>
                  <a:schemeClr val="dk1"/>
                </a:solidFill>
              </a:rPr>
              <a:t>. </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100000"/>
              <a:buFont typeface="Arial"/>
              <a:buNone/>
            </a:pPr>
            <a:r>
              <a:rPr lang="en-US" sz="1100" dirty="0" err="1">
                <a:solidFill>
                  <a:schemeClr val="dk1"/>
                </a:solidFill>
              </a:rPr>
              <a:t>Mediact</a:t>
            </a:r>
            <a:r>
              <a:rPr lang="en-US" sz="1100" dirty="0">
                <a:solidFill>
                  <a:schemeClr val="dk1"/>
                </a:solidFill>
              </a:rPr>
              <a:t> was established in 2002, in the central area of Seoul City. It was formerly a state funded non-profit, but is currently an independent non-profit with a variety of funding sources.</a:t>
            </a:r>
          </a:p>
          <a:p>
            <a:pPr marL="0" marR="0" lvl="0" indent="0" algn="l" rtl="0">
              <a:spcBef>
                <a:spcPts val="0"/>
              </a:spcBef>
              <a:buClr>
                <a:schemeClr val="dk1"/>
              </a:buClr>
              <a:buSzPct val="100000"/>
              <a:buFont typeface="Arial"/>
              <a:buNone/>
            </a:pPr>
            <a:r>
              <a:rPr lang="en-US" sz="1100" dirty="0">
                <a:solidFill>
                  <a:schemeClr val="dk1"/>
                </a:solidFill>
              </a:rPr>
              <a:t>Briefly speaking, </a:t>
            </a:r>
            <a:r>
              <a:rPr lang="en-US" sz="1100" dirty="0" err="1">
                <a:solidFill>
                  <a:schemeClr val="dk1"/>
                </a:solidFill>
              </a:rPr>
              <a:t>Mediact</a:t>
            </a:r>
            <a:r>
              <a:rPr lang="en-US" sz="1100" dirty="0">
                <a:solidFill>
                  <a:schemeClr val="dk1"/>
                </a:solidFill>
              </a:rPr>
              <a:t> has been active in promoting both independent media and community media sectors.</a:t>
            </a:r>
          </a:p>
          <a:p>
            <a:pPr marL="0" marR="0" lvl="0" indent="0" algn="l" rtl="0">
              <a:spcBef>
                <a:spcPts val="0"/>
              </a:spcBef>
              <a:buClr>
                <a:schemeClr val="dk1"/>
              </a:buClr>
              <a:buSzPct val="100000"/>
              <a:buFont typeface="Arial"/>
              <a:buNone/>
            </a:pPr>
            <a:r>
              <a:rPr lang="en-US" sz="1100" dirty="0">
                <a:solidFill>
                  <a:schemeClr val="dk1"/>
                </a:solidFill>
              </a:rPr>
              <a:t>Here in this image, these two names seen together on our door symbolize our status.</a:t>
            </a:r>
          </a:p>
          <a:p>
            <a:pPr marL="0" marR="0" lvl="0" indent="0" algn="l" rtl="0">
              <a:spcBef>
                <a:spcPts val="0"/>
              </a:spcBef>
              <a:buClr>
                <a:schemeClr val="dk1"/>
              </a:buClr>
              <a:buSzPct val="100000"/>
              <a:buFont typeface="Arial"/>
              <a:buNone/>
            </a:pPr>
            <a:r>
              <a:rPr lang="en-US" sz="1100" dirty="0">
                <a:solidFill>
                  <a:schemeClr val="dk1"/>
                </a:solidFill>
              </a:rPr>
              <a:t>On the right you can see our name and it references a whole range of activities such as: promoting A+B through education, consulting, supporting, networking and policy research.</a:t>
            </a:r>
          </a:p>
          <a:p>
            <a:pPr marL="0" marR="0" lvl="0" indent="0" algn="l" rtl="0">
              <a:spcBef>
                <a:spcPts val="0"/>
              </a:spcBef>
              <a:buClr>
                <a:schemeClr val="dk1"/>
              </a:buClr>
              <a:buSzPct val="100000"/>
              <a:buFont typeface="Arial"/>
              <a:buNone/>
            </a:pPr>
            <a:r>
              <a:rPr lang="en-US" sz="1100" dirty="0">
                <a:solidFill>
                  <a:schemeClr val="dk1"/>
                </a:solidFill>
              </a:rPr>
              <a:t>Another on the left is the significant focus we place on community media and the work we do in the name of “</a:t>
            </a:r>
            <a:r>
              <a:rPr lang="en-US" sz="1100" dirty="0" err="1">
                <a:solidFill>
                  <a:schemeClr val="dk1"/>
                </a:solidFill>
              </a:rPr>
              <a:t>Maeul</a:t>
            </a:r>
            <a:r>
              <a:rPr lang="en-US" sz="1100" dirty="0">
                <a:solidFill>
                  <a:schemeClr val="dk1"/>
                </a:solidFill>
              </a:rPr>
              <a:t> Media,” which I will elaborate on later.</a:t>
            </a:r>
          </a:p>
          <a:p>
            <a:pPr marL="0" marR="0" lvl="0" indent="0" algn="l" rtl="0">
              <a:spcBef>
                <a:spcPts val="0"/>
              </a:spcBef>
              <a:buClr>
                <a:schemeClr val="dk1"/>
              </a:buClr>
              <a:buFont typeface="Arial"/>
              <a:buNone/>
            </a:pPr>
            <a:endParaRPr sz="1200" dirty="0">
              <a:solidFill>
                <a:schemeClr val="dk1"/>
              </a:solidFill>
            </a:endParaRP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7</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30" name="Shape 3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8</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9</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4" name="Shape 6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6" name="Shape 6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1" name="Shape 7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3" name="Shape 7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77" name="Shape 7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9" name="Shape 7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83" name="Shape 8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5" name="Shape 8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Shape 20"/>
        <p:cNvGrpSpPr/>
        <p:nvPr/>
      </p:nvGrpSpPr>
      <p:grpSpPr>
        <a:xfrm>
          <a:off x="0" y="0"/>
          <a:ext cx="0" cy="0"/>
          <a:chOff x="0" y="0"/>
          <a:chExt cx="0" cy="0"/>
        </a:xfrm>
      </p:grpSpPr>
      <p:sp>
        <p:nvSpPr>
          <p:cNvPr id="21" name="Shape 2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3" name="Shape 2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27" name="Shape 2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9" name="Shape 2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빈 페이지">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제목 - 상단">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Arial"/>
              <a:buNone/>
              <a:defRPr/>
            </a:lvl6pPr>
            <a:lvl7pPr marL="2743200" indent="0" rtl="0">
              <a:spcBef>
                <a:spcPts val="0"/>
              </a:spcBef>
              <a:buClr>
                <a:srgbClr val="888888"/>
              </a:buClr>
              <a:buFont typeface="Arial"/>
              <a:buNone/>
              <a:defRPr/>
            </a:lvl7pPr>
            <a:lvl8pPr marL="3200400" indent="0" rtl="0">
              <a:spcBef>
                <a:spcPts val="0"/>
              </a:spcBef>
              <a:buClr>
                <a:srgbClr val="888888"/>
              </a:buClr>
              <a:buFont typeface="Arial"/>
              <a:buNone/>
              <a:defRPr/>
            </a:lvl8pPr>
            <a:lvl9pPr marL="3657600" indent="0" rtl="0">
              <a:spcBef>
                <a:spcPts val="0"/>
              </a:spcBef>
              <a:buClr>
                <a:srgbClr val="888888"/>
              </a:buClr>
              <a:buFont typeface="Arial"/>
              <a:buNone/>
              <a:defRPr/>
            </a:lvl9pPr>
          </a:lstStyle>
          <a:p>
            <a:endParaRPr/>
          </a:p>
        </p:txBody>
      </p:sp>
      <p:sp>
        <p:nvSpPr>
          <p:cNvPr id="36" name="Shape 3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5" name="Shape 4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9" name="Shape 49"/>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1" name="Shape 51"/>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4" name="Shape 5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9" name="Shape 5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chemeClr val="dk1"/>
              </a:buClr>
              <a:buFont typeface="Arial"/>
              <a:buChar char="•"/>
              <a:defRPr/>
            </a:lvl1pPr>
            <a:lvl2pPr marL="742950" marR="0" indent="-19050" algn="l" rtl="0">
              <a:lnSpc>
                <a:spcPct val="100000"/>
              </a:lnSpc>
              <a:spcBef>
                <a:spcPts val="560"/>
              </a:spcBef>
              <a:spcAft>
                <a:spcPts val="0"/>
              </a:spcAft>
              <a:buClr>
                <a:schemeClr val="dk1"/>
              </a:buClr>
              <a:buFont typeface="Arial"/>
              <a:buChar char="–"/>
              <a:defRPr/>
            </a:lvl2pPr>
            <a:lvl3pPr marL="1143000" marR="0" indent="12700" algn="l" rtl="0">
              <a:lnSpc>
                <a:spcPct val="100000"/>
              </a:lnSpc>
              <a:spcBef>
                <a:spcPts val="480"/>
              </a:spcBef>
              <a:spcAft>
                <a:spcPts val="0"/>
              </a:spcAft>
              <a:buClr>
                <a:schemeClr val="dk1"/>
              </a:buClr>
              <a:buFont typeface="Arial"/>
              <a:buChar char="•"/>
              <a:defRPr/>
            </a:lvl3pPr>
            <a:lvl4pPr marL="1600200" marR="0" indent="-12700" algn="l" rtl="0">
              <a:lnSpc>
                <a:spcPct val="100000"/>
              </a:lnSpc>
              <a:spcBef>
                <a:spcPts val="400"/>
              </a:spcBef>
              <a:spcAft>
                <a:spcPts val="0"/>
              </a:spcAft>
              <a:buClr>
                <a:schemeClr val="dk1"/>
              </a:buClr>
              <a:buFont typeface="Arial"/>
              <a:buChar char="–"/>
              <a:defRPr/>
            </a:lvl4pPr>
            <a:lvl5pPr marL="2057400" marR="0" indent="-12700" algn="l" rtl="0">
              <a:lnSpc>
                <a:spcPct val="100000"/>
              </a:lnSpc>
              <a:spcBef>
                <a:spcPts val="400"/>
              </a:spcBef>
              <a:spcAft>
                <a:spcPts val="0"/>
              </a:spcAft>
              <a:buClr>
                <a:schemeClr val="dk1"/>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553200" y="6356350"/>
            <a:ext cx="2133598" cy="365125"/>
          </a:xfrm>
          <a:prstGeom prst="rect">
            <a:avLst/>
          </a:prstGeom>
          <a:noFill/>
          <a:ln>
            <a:noFill/>
          </a:ln>
        </p:spPr>
        <p:txBody>
          <a:bodyPr lIns="91400" tIns="45700" rIns="91400"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Arial"/>
                <a:ea typeface="Arial"/>
                <a:cs typeface="Arial"/>
                <a:sym typeface="Arial"/>
              </a:defRPr>
            </a:lvl1pPr>
          </a:lstStyle>
          <a:p>
            <a:pPr marL="0" lvl="0" indent="0">
              <a:spcBef>
                <a:spcPts val="0"/>
              </a:spcBef>
              <a:buClr>
                <a:srgbClr val="888888"/>
              </a:buClr>
              <a:buSzPct val="25000"/>
              <a:buFont typeface="Arial"/>
              <a:buNone/>
            </a:pPr>
            <a:fld id="{00000000-1234-1234-1234-123412341234}" type="slidenum">
              <a:rPr lang="en-US"/>
              <a:pPr marL="0" lvl="0" indent="0">
                <a:spcBef>
                  <a:spcPts val="0"/>
                </a:spcBef>
                <a:buClr>
                  <a:srgbClr val="888888"/>
                </a:buClr>
                <a:buSzPct val="25000"/>
                <a:buFont typeface="Arial"/>
                <a:buNone/>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cxnSp>
        <p:nvCxnSpPr>
          <p:cNvPr id="87" name="Shape 87"/>
          <p:cNvCxnSpPr/>
          <p:nvPr/>
        </p:nvCxnSpPr>
        <p:spPr>
          <a:xfrm>
            <a:off x="25350" y="5441842"/>
            <a:ext cx="9204900" cy="32400"/>
          </a:xfrm>
          <a:prstGeom prst="straightConnector1">
            <a:avLst/>
          </a:prstGeom>
          <a:noFill/>
          <a:ln w="76200" cap="flat" cmpd="sng">
            <a:solidFill>
              <a:srgbClr val="122AA2"/>
            </a:solidFill>
            <a:prstDash val="solid"/>
            <a:round/>
            <a:headEnd type="none" w="med" len="med"/>
            <a:tailEnd type="none" w="med" len="med"/>
          </a:ln>
        </p:spPr>
      </p:cxnSp>
      <p:sp>
        <p:nvSpPr>
          <p:cNvPr id="88" name="Shape 88"/>
          <p:cNvSpPr txBox="1"/>
          <p:nvPr/>
        </p:nvSpPr>
        <p:spPr>
          <a:xfrm>
            <a:off x="1928792" y="2786058"/>
            <a:ext cx="6500857" cy="1470023"/>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chemeClr val="dk1"/>
              </a:buClr>
              <a:buFont typeface="Arial"/>
              <a:buNone/>
            </a:pPr>
            <a:endParaRPr sz="10000" b="0" i="0" u="none" strike="noStrike" cap="none" baseline="0">
              <a:solidFill>
                <a:schemeClr val="dk1"/>
              </a:solidFill>
              <a:latin typeface="Arial"/>
              <a:ea typeface="Arial"/>
              <a:cs typeface="Arial"/>
              <a:sym typeface="Arial"/>
            </a:endParaRPr>
          </a:p>
        </p:txBody>
      </p:sp>
      <p:sp>
        <p:nvSpPr>
          <p:cNvPr id="89" name="Shape 89"/>
          <p:cNvSpPr/>
          <p:nvPr/>
        </p:nvSpPr>
        <p:spPr>
          <a:xfrm>
            <a:off x="25350" y="0"/>
            <a:ext cx="537300" cy="5391000"/>
          </a:xfrm>
          <a:prstGeom prst="rect">
            <a:avLst/>
          </a:prstGeom>
          <a:solidFill>
            <a:srgbClr val="1D3187"/>
          </a:solidFill>
          <a:ln w="25400" cap="flat" cmpd="sng">
            <a:solidFill>
              <a:srgbClr val="1D3187"/>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90" name="Shape 90"/>
          <p:cNvSpPr txBox="1"/>
          <p:nvPr/>
        </p:nvSpPr>
        <p:spPr>
          <a:xfrm>
            <a:off x="4942025" y="5441850"/>
            <a:ext cx="3950398" cy="1120800"/>
          </a:xfrm>
          <a:prstGeom prst="rect">
            <a:avLst/>
          </a:prstGeom>
          <a:noFill/>
          <a:ln>
            <a:noFill/>
          </a:ln>
        </p:spPr>
        <p:txBody>
          <a:bodyPr lIns="91400" tIns="45700" rIns="91400" bIns="45700"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900" b="0" i="0" u="none" strike="noStrike" cap="none" baseline="0">
                <a:solidFill>
                  <a:schemeClr val="dk1"/>
                </a:solidFill>
                <a:latin typeface="Arial"/>
                <a:ea typeface="Arial"/>
                <a:cs typeface="Arial"/>
                <a:sym typeface="Arial"/>
              </a:rPr>
              <a:t/>
            </a:r>
            <a:br>
              <a:rPr lang="en-US" sz="1900" b="0" i="0" u="none" strike="noStrike" cap="none" baseline="0">
                <a:solidFill>
                  <a:schemeClr val="dk1"/>
                </a:solidFill>
                <a:latin typeface="Arial"/>
                <a:ea typeface="Arial"/>
                <a:cs typeface="Arial"/>
                <a:sym typeface="Arial"/>
              </a:rPr>
            </a:br>
            <a:r>
              <a:rPr lang="en-US" sz="1900" b="0" i="0" u="none" strike="noStrike" cap="none" baseline="0">
                <a:solidFill>
                  <a:srgbClr val="222222"/>
                </a:solidFill>
                <a:latin typeface="Arial"/>
                <a:ea typeface="Arial"/>
                <a:cs typeface="Arial"/>
                <a:sym typeface="Arial"/>
              </a:rPr>
              <a:t>24 July 2015, Bangkok</a:t>
            </a:r>
          </a:p>
          <a:p>
            <a:pPr marL="0" marR="0" lvl="0" indent="0" algn="l" rtl="0">
              <a:lnSpc>
                <a:spcPct val="115000"/>
              </a:lnSpc>
              <a:spcBef>
                <a:spcPts val="0"/>
              </a:spcBef>
              <a:spcAft>
                <a:spcPts val="0"/>
              </a:spcAft>
              <a:buClr>
                <a:schemeClr val="dk1"/>
              </a:buClr>
              <a:buSzPct val="25000"/>
              <a:buFont typeface="Arial"/>
              <a:buNone/>
            </a:pPr>
            <a:r>
              <a:rPr lang="en-US" sz="1900" b="0" i="0" u="none" strike="noStrike" cap="none" baseline="0">
                <a:solidFill>
                  <a:srgbClr val="222222"/>
                </a:solidFill>
                <a:latin typeface="Arial"/>
                <a:ea typeface="Arial"/>
                <a:cs typeface="Arial"/>
                <a:sym typeface="Arial"/>
              </a:rPr>
              <a:t>Organized by Foundation for Community Educational Media</a:t>
            </a:r>
          </a:p>
        </p:txBody>
      </p:sp>
      <p:sp>
        <p:nvSpPr>
          <p:cNvPr id="91" name="Shape 91"/>
          <p:cNvSpPr txBox="1"/>
          <p:nvPr/>
        </p:nvSpPr>
        <p:spPr>
          <a:xfrm>
            <a:off x="7092278" y="4221087"/>
            <a:ext cx="1643074" cy="541329"/>
          </a:xfrm>
          <a:prstGeom prst="rect">
            <a:avLst/>
          </a:prstGeom>
          <a:noFill/>
          <a:ln>
            <a:noFill/>
          </a:ln>
        </p:spPr>
        <p:txBody>
          <a:bodyPr lIns="91400" tIns="45700" rIns="91400" bIns="45700" anchor="ctr" anchorCtr="0">
            <a:noAutofit/>
          </a:bodyPr>
          <a:lstStyle/>
          <a:p>
            <a:pPr marL="0" marR="0" lvl="0" indent="0" algn="l" rtl="0">
              <a:lnSpc>
                <a:spcPct val="400000"/>
              </a:lnSpc>
              <a:spcBef>
                <a:spcPts val="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p:txBody>
      </p:sp>
      <p:sp>
        <p:nvSpPr>
          <p:cNvPr id="92" name="Shape 92"/>
          <p:cNvSpPr txBox="1"/>
          <p:nvPr/>
        </p:nvSpPr>
        <p:spPr>
          <a:xfrm>
            <a:off x="471300" y="5391075"/>
            <a:ext cx="4340398" cy="1171500"/>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chemeClr val="dk1"/>
              </a:buClr>
              <a:buFont typeface="Impact"/>
              <a:buNone/>
            </a:pPr>
            <a:endParaRPr sz="1900" b="0" i="1" u="none" strike="noStrike" cap="none" baseline="0">
              <a:solidFill>
                <a:schemeClr val="dk1"/>
              </a:solidFill>
              <a:latin typeface="Impact"/>
              <a:ea typeface="Impact"/>
              <a:cs typeface="Impact"/>
              <a:sym typeface="Impact"/>
            </a:endParaRPr>
          </a:p>
          <a:p>
            <a:pPr marL="0" marR="0" lvl="0" indent="0" algn="l" rtl="0">
              <a:lnSpc>
                <a:spcPct val="100000"/>
              </a:lnSpc>
              <a:spcBef>
                <a:spcPts val="0"/>
              </a:spcBef>
              <a:spcAft>
                <a:spcPts val="0"/>
              </a:spcAft>
              <a:buClr>
                <a:schemeClr val="dk1"/>
              </a:buClr>
              <a:buSzPct val="25000"/>
              <a:buFont typeface="Impact"/>
              <a:buNone/>
            </a:pPr>
            <a:r>
              <a:rPr lang="en-US" sz="1900" b="0" i="0" u="none" strike="noStrike" cap="none" baseline="0">
                <a:solidFill>
                  <a:schemeClr val="dk1"/>
                </a:solidFill>
                <a:latin typeface="Arial"/>
                <a:ea typeface="Arial"/>
                <a:cs typeface="Arial"/>
                <a:sym typeface="Arial"/>
              </a:rPr>
              <a:t>Myoungjoon Kim, Mediact </a:t>
            </a:r>
            <a:br>
              <a:rPr lang="en-US" sz="1900" b="0" i="0" u="none" strike="noStrike" cap="none" baseline="0">
                <a:solidFill>
                  <a:schemeClr val="dk1"/>
                </a:solidFill>
                <a:latin typeface="Arial"/>
                <a:ea typeface="Arial"/>
                <a:cs typeface="Arial"/>
                <a:sym typeface="Arial"/>
              </a:rPr>
            </a:br>
            <a:r>
              <a:rPr lang="en-US" sz="1900" b="1" i="1" u="none" strike="noStrike" cap="none" baseline="0">
                <a:solidFill>
                  <a:schemeClr val="dk1"/>
                </a:solidFill>
                <a:latin typeface="Arial"/>
                <a:ea typeface="Arial"/>
                <a:cs typeface="Arial"/>
                <a:sym typeface="Arial"/>
              </a:rPr>
              <a:t>Reflections on convergence </a:t>
            </a:r>
          </a:p>
          <a:p>
            <a:pPr marL="0" marR="0" lvl="0" indent="0" algn="l" rtl="0">
              <a:lnSpc>
                <a:spcPct val="100000"/>
              </a:lnSpc>
              <a:spcBef>
                <a:spcPts val="0"/>
              </a:spcBef>
              <a:spcAft>
                <a:spcPts val="0"/>
              </a:spcAft>
              <a:buClr>
                <a:schemeClr val="dk1"/>
              </a:buClr>
              <a:buSzPct val="25000"/>
              <a:buFont typeface="Impact"/>
              <a:buNone/>
            </a:pPr>
            <a:r>
              <a:rPr lang="en-US" sz="1900" b="1" i="1" u="none" strike="noStrike" cap="none" baseline="0">
                <a:solidFill>
                  <a:schemeClr val="dk1"/>
                </a:solidFill>
                <a:latin typeface="Arial"/>
                <a:ea typeface="Arial"/>
                <a:cs typeface="Arial"/>
                <a:sym typeface="Arial"/>
              </a:rPr>
              <a:t>and media democracy in Korea</a:t>
            </a:r>
          </a:p>
        </p:txBody>
      </p:sp>
      <p:sp>
        <p:nvSpPr>
          <p:cNvPr id="93" name="Shape 93"/>
          <p:cNvSpPr txBox="1"/>
          <p:nvPr/>
        </p:nvSpPr>
        <p:spPr>
          <a:xfrm>
            <a:off x="760300" y="2071675"/>
            <a:ext cx="8669400" cy="1470000"/>
          </a:xfrm>
          <a:prstGeom prst="rect">
            <a:avLst/>
          </a:prstGeom>
          <a:noFill/>
          <a:ln>
            <a:noFill/>
          </a:ln>
        </p:spPr>
        <p:txBody>
          <a:bodyPr lIns="91400" tIns="45700" rIns="91400" bIns="45700" anchor="ctr" anchorCtr="0">
            <a:noAutofit/>
          </a:bodyPr>
          <a:lstStyle/>
          <a:p>
            <a:pPr marL="0" marR="0" lvl="0" indent="0" algn="l" rtl="0">
              <a:lnSpc>
                <a:spcPct val="111000"/>
              </a:lnSpc>
              <a:spcBef>
                <a:spcPts val="0"/>
              </a:spcBef>
              <a:spcAft>
                <a:spcPts val="0"/>
              </a:spcAft>
              <a:buClr>
                <a:srgbClr val="1D3187"/>
              </a:buClr>
              <a:buSzPct val="25000"/>
              <a:buFont typeface="Arial"/>
              <a:buNone/>
            </a:pPr>
            <a:r>
              <a:rPr lang="en-US" sz="5200" b="0" i="0" u="none" strike="noStrike" cap="none" baseline="0">
                <a:solidFill>
                  <a:srgbClr val="1D3187"/>
                </a:solidFill>
                <a:latin typeface="Arial"/>
                <a:ea typeface="Arial"/>
                <a:cs typeface="Arial"/>
                <a:sym typeface="Arial"/>
              </a:rPr>
              <a:t>Media Convergence,  </a:t>
            </a:r>
          </a:p>
          <a:p>
            <a:pPr marL="0" marR="0" lvl="0" indent="0" algn="l" rtl="0">
              <a:lnSpc>
                <a:spcPct val="111000"/>
              </a:lnSpc>
              <a:spcBef>
                <a:spcPts val="0"/>
              </a:spcBef>
              <a:spcAft>
                <a:spcPts val="0"/>
              </a:spcAft>
              <a:buClr>
                <a:srgbClr val="1D3187"/>
              </a:buClr>
              <a:buSzPct val="25000"/>
              <a:buFont typeface="Arial"/>
              <a:buNone/>
            </a:pPr>
            <a:r>
              <a:rPr lang="en-US" sz="5200" b="0" i="0" u="none" strike="noStrike" cap="none" baseline="0">
                <a:solidFill>
                  <a:srgbClr val="1D3187"/>
                </a:solidFill>
                <a:latin typeface="Arial"/>
                <a:ea typeface="Arial"/>
                <a:cs typeface="Arial"/>
                <a:sym typeface="Arial"/>
              </a:rPr>
              <a:t>A Deepening Crisis: </a:t>
            </a:r>
            <a:br>
              <a:rPr lang="en-US" sz="5200" b="0" i="0" u="none" strike="noStrike" cap="none" baseline="0">
                <a:solidFill>
                  <a:srgbClr val="1D3187"/>
                </a:solidFill>
                <a:latin typeface="Arial"/>
                <a:ea typeface="Arial"/>
                <a:cs typeface="Arial"/>
                <a:sym typeface="Arial"/>
              </a:rPr>
            </a:br>
            <a:r>
              <a:rPr lang="en-US" sz="5200" b="0" i="1" u="none" strike="noStrike" cap="none" baseline="0">
                <a:solidFill>
                  <a:srgbClr val="1D3187"/>
                </a:solidFill>
                <a:latin typeface="Arial"/>
                <a:ea typeface="Arial"/>
                <a:cs typeface="Arial"/>
                <a:sym typeface="Arial"/>
              </a:rPr>
              <a:t>Time to Extend </a:t>
            </a:r>
          </a:p>
          <a:p>
            <a:pPr marL="0" marR="0" lvl="0" indent="0" algn="l" rtl="0">
              <a:lnSpc>
                <a:spcPct val="111000"/>
              </a:lnSpc>
              <a:spcBef>
                <a:spcPts val="0"/>
              </a:spcBef>
              <a:spcAft>
                <a:spcPts val="0"/>
              </a:spcAft>
              <a:buClr>
                <a:srgbClr val="1D3187"/>
              </a:buClr>
              <a:buSzPct val="25000"/>
              <a:buFont typeface="Arial"/>
              <a:buNone/>
            </a:pPr>
            <a:r>
              <a:rPr lang="en-US" sz="5200" b="0" i="1" u="none" strike="noStrike" cap="none" baseline="0">
                <a:solidFill>
                  <a:srgbClr val="1D3187"/>
                </a:solidFill>
                <a:latin typeface="Arial"/>
                <a:ea typeface="Arial"/>
                <a:cs typeface="Arial"/>
                <a:sym typeface="Arial"/>
              </a:rPr>
              <a:t>Democratic Communication </a:t>
            </a:r>
          </a:p>
          <a:p>
            <a:pPr marL="0" marR="0" lvl="0" indent="0" algn="l" rtl="0">
              <a:lnSpc>
                <a:spcPct val="111000"/>
              </a:lnSpc>
              <a:spcBef>
                <a:spcPts val="0"/>
              </a:spcBef>
              <a:spcAft>
                <a:spcPts val="0"/>
              </a:spcAft>
              <a:buClr>
                <a:srgbClr val="1D3187"/>
              </a:buClr>
              <a:buSzPct val="25000"/>
              <a:buFont typeface="Arial"/>
              <a:buNone/>
            </a:pPr>
            <a:r>
              <a:rPr lang="en-US" sz="5200" b="0" i="1" u="none" strike="noStrike" cap="none" baseline="0">
                <a:solidFill>
                  <a:srgbClr val="1D3187"/>
                </a:solidFill>
                <a:latin typeface="Arial"/>
                <a:ea typeface="Arial"/>
                <a:cs typeface="Arial"/>
                <a:sym typeface="Arial"/>
              </a:rPr>
              <a:t>Futures and Rights</a:t>
            </a:r>
            <a:r>
              <a:rPr lang="en-US" sz="5200" b="0" i="0" u="none" strike="noStrike" cap="none" baseline="0">
                <a:solidFill>
                  <a:srgbClr val="1D3187"/>
                </a:solidFill>
                <a:latin typeface="Arial"/>
                <a:ea typeface="Arial"/>
                <a:cs typeface="Arial"/>
                <a:sym typeface="Arial"/>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375" name="Shape 375"/>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cxnSp>
        <p:nvCxnSpPr>
          <p:cNvPr id="376" name="Shape 376"/>
          <p:cNvCxnSpPr/>
          <p:nvPr/>
        </p:nvCxnSpPr>
        <p:spPr>
          <a:xfrm rot="5400000" flipH="1">
            <a:off x="7524148" y="907521"/>
            <a:ext cx="327900" cy="285899"/>
          </a:xfrm>
          <a:prstGeom prst="straightConnector1">
            <a:avLst/>
          </a:prstGeom>
          <a:noFill/>
          <a:ln w="57150" cap="flat" cmpd="sng">
            <a:solidFill>
              <a:srgbClr val="00B0F0"/>
            </a:solidFill>
            <a:prstDash val="solid"/>
            <a:round/>
            <a:headEnd type="none" w="med" len="med"/>
            <a:tailEnd type="none" w="med" len="med"/>
          </a:ln>
        </p:spPr>
      </p:cxnSp>
      <p:sp>
        <p:nvSpPr>
          <p:cNvPr id="377" name="Shape 377"/>
          <p:cNvSpPr/>
          <p:nvPr/>
        </p:nvSpPr>
        <p:spPr>
          <a:xfrm rot="10800000" flipH="1">
            <a:off x="7286642" y="640970"/>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78" name="Shape 378"/>
          <p:cNvSpPr/>
          <p:nvPr/>
        </p:nvSpPr>
        <p:spPr>
          <a:xfrm rot="10800000" flipH="1">
            <a:off x="7364077" y="711083"/>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79" name="Shape 379"/>
          <p:cNvSpPr/>
          <p:nvPr/>
        </p:nvSpPr>
        <p:spPr>
          <a:xfrm rot="10800000" flipH="1">
            <a:off x="7858146" y="428615"/>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80" name="Shape 380"/>
          <p:cNvSpPr/>
          <p:nvPr/>
        </p:nvSpPr>
        <p:spPr>
          <a:xfrm rot="10800000" flipH="1">
            <a:off x="7935581" y="498731"/>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81" name="Shape 381"/>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82" name="Shape 382"/>
          <p:cNvSpPr/>
          <p:nvPr/>
        </p:nvSpPr>
        <p:spPr>
          <a:xfrm rot="10800000" flipH="1">
            <a:off x="8364209" y="639645"/>
            <a:ext cx="151500" cy="144000"/>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383" name="Shape 383"/>
          <p:cNvCxnSpPr>
            <a:endCxn id="379" idx="0"/>
          </p:cNvCxnSpPr>
          <p:nvPr/>
        </p:nvCxnSpPr>
        <p:spPr>
          <a:xfrm rot="10800000" flipH="1">
            <a:off x="7806996" y="716314"/>
            <a:ext cx="202500" cy="498000"/>
          </a:xfrm>
          <a:prstGeom prst="straightConnector1">
            <a:avLst/>
          </a:prstGeom>
          <a:noFill/>
          <a:ln w="57150" cap="flat" cmpd="sng">
            <a:solidFill>
              <a:srgbClr val="00B0F0"/>
            </a:solidFill>
            <a:prstDash val="solid"/>
            <a:round/>
            <a:headEnd type="none" w="med" len="med"/>
            <a:tailEnd type="none" w="med" len="med"/>
          </a:ln>
        </p:spPr>
      </p:cxnSp>
      <p:cxnSp>
        <p:nvCxnSpPr>
          <p:cNvPr id="384" name="Shape 384"/>
          <p:cNvCxnSpPr>
            <a:endCxn id="381" idx="1"/>
          </p:cNvCxnSpPr>
          <p:nvPr/>
        </p:nvCxnSpPr>
        <p:spPr>
          <a:xfrm rot="10800000" flipH="1">
            <a:off x="7807004" y="815096"/>
            <a:ext cx="524100" cy="399300"/>
          </a:xfrm>
          <a:prstGeom prst="straightConnector1">
            <a:avLst/>
          </a:prstGeom>
          <a:noFill/>
          <a:ln w="57150" cap="flat" cmpd="sng">
            <a:solidFill>
              <a:srgbClr val="5F497A"/>
            </a:solidFill>
            <a:prstDash val="solid"/>
            <a:round/>
            <a:headEnd type="none" w="med" len="med"/>
            <a:tailEnd type="none" w="med" len="med"/>
          </a:ln>
        </p:spPr>
      </p:cxnSp>
      <p:sp>
        <p:nvSpPr>
          <p:cNvPr id="385" name="Shape 385"/>
          <p:cNvSpPr/>
          <p:nvPr/>
        </p:nvSpPr>
        <p:spPr>
          <a:xfrm>
            <a:off x="0" y="0"/>
            <a:ext cx="714300" cy="1214399"/>
          </a:xfrm>
          <a:prstGeom prst="rect">
            <a:avLst/>
          </a:prstGeom>
          <a:solidFill>
            <a:srgbClr val="00B0F0"/>
          </a:solidFill>
          <a:ln w="2540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86" name="Shape 386"/>
          <p:cNvSpPr/>
          <p:nvPr/>
        </p:nvSpPr>
        <p:spPr>
          <a:xfrm flipH="1">
            <a:off x="3143292" y="2993496"/>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87" name="Shape 387"/>
          <p:cNvSpPr/>
          <p:nvPr/>
        </p:nvSpPr>
        <p:spPr>
          <a:xfrm flipH="1">
            <a:off x="3786233" y="3429000"/>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88" name="Shape 388"/>
          <p:cNvSpPr/>
          <p:nvPr/>
        </p:nvSpPr>
        <p:spPr>
          <a:xfrm flipH="1">
            <a:off x="4500613" y="542926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89" name="Shape 389"/>
          <p:cNvSpPr/>
          <p:nvPr/>
        </p:nvSpPr>
        <p:spPr>
          <a:xfrm flipH="1">
            <a:off x="3000416" y="307180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0" name="Shape 390"/>
          <p:cNvSpPr/>
          <p:nvPr/>
        </p:nvSpPr>
        <p:spPr>
          <a:xfrm flipH="1">
            <a:off x="4143422" y="3786189"/>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1" name="Shape 391"/>
          <p:cNvSpPr/>
          <p:nvPr/>
        </p:nvSpPr>
        <p:spPr>
          <a:xfrm flipH="1">
            <a:off x="4214861" y="285061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2" name="Shape 392"/>
          <p:cNvSpPr/>
          <p:nvPr/>
        </p:nvSpPr>
        <p:spPr>
          <a:xfrm flipH="1">
            <a:off x="3286167" y="514351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3" name="Shape 393"/>
          <p:cNvSpPr/>
          <p:nvPr/>
        </p:nvSpPr>
        <p:spPr>
          <a:xfrm flipH="1">
            <a:off x="3136415" y="314324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4" name="Shape 394"/>
          <p:cNvSpPr/>
          <p:nvPr/>
        </p:nvSpPr>
        <p:spPr>
          <a:xfrm flipH="1">
            <a:off x="3707918" y="313637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5" name="Shape 395"/>
          <p:cNvSpPr/>
          <p:nvPr/>
        </p:nvSpPr>
        <p:spPr>
          <a:xfrm flipH="1">
            <a:off x="3214729" y="364331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6" name="Shape 396"/>
          <p:cNvSpPr/>
          <p:nvPr/>
        </p:nvSpPr>
        <p:spPr>
          <a:xfrm flipH="1">
            <a:off x="299354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7" name="Shape 397"/>
          <p:cNvSpPr/>
          <p:nvPr/>
        </p:nvSpPr>
        <p:spPr>
          <a:xfrm flipH="1">
            <a:off x="385767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8" name="Shape 398"/>
          <p:cNvSpPr/>
          <p:nvPr/>
        </p:nvSpPr>
        <p:spPr>
          <a:xfrm flipH="1">
            <a:off x="4422299"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99" name="Shape 399"/>
          <p:cNvSpPr/>
          <p:nvPr/>
        </p:nvSpPr>
        <p:spPr>
          <a:xfrm flipH="1">
            <a:off x="2928976" y="535095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00" name="Shape 400"/>
          <p:cNvSpPr/>
          <p:nvPr/>
        </p:nvSpPr>
        <p:spPr>
          <a:xfrm flipH="1">
            <a:off x="4500613" y="4493694"/>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01" name="Shape 401"/>
          <p:cNvSpPr/>
          <p:nvPr/>
        </p:nvSpPr>
        <p:spPr>
          <a:xfrm flipH="1">
            <a:off x="3929109"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02" name="Shape 402"/>
          <p:cNvSpPr/>
          <p:nvPr/>
        </p:nvSpPr>
        <p:spPr>
          <a:xfrm flipH="1">
            <a:off x="3136415"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03" name="Shape 403"/>
          <p:cNvSpPr/>
          <p:nvPr/>
        </p:nvSpPr>
        <p:spPr>
          <a:xfrm flipH="1">
            <a:off x="4136547"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04" name="Shape 404"/>
          <p:cNvSpPr/>
          <p:nvPr/>
        </p:nvSpPr>
        <p:spPr>
          <a:xfrm flipH="1">
            <a:off x="4286299" y="4786321"/>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05" name="Shape 405"/>
          <p:cNvSpPr/>
          <p:nvPr/>
        </p:nvSpPr>
        <p:spPr>
          <a:xfrm flipH="1">
            <a:off x="4000547" y="435769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06" name="Shape 406"/>
          <p:cNvSpPr/>
          <p:nvPr/>
        </p:nvSpPr>
        <p:spPr>
          <a:xfrm flipH="1">
            <a:off x="3286167" y="442913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07" name="Shape 407"/>
          <p:cNvSpPr/>
          <p:nvPr/>
        </p:nvSpPr>
        <p:spPr>
          <a:xfrm flipH="1">
            <a:off x="3071852" y="420794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408" name="Shape 408"/>
          <p:cNvCxnSpPr/>
          <p:nvPr/>
        </p:nvCxnSpPr>
        <p:spPr>
          <a:xfrm>
            <a:off x="-71438" y="1214420"/>
            <a:ext cx="9240900" cy="2099"/>
          </a:xfrm>
          <a:prstGeom prst="straightConnector1">
            <a:avLst/>
          </a:prstGeom>
          <a:noFill/>
          <a:ln w="76200" cap="flat" cmpd="sng">
            <a:solidFill>
              <a:srgbClr val="00B0F0"/>
            </a:solidFill>
            <a:prstDash val="solid"/>
            <a:round/>
            <a:headEnd type="none" w="med" len="med"/>
            <a:tailEnd type="none" w="med" len="med"/>
          </a:ln>
        </p:spPr>
      </p:cxnSp>
      <p:sp>
        <p:nvSpPr>
          <p:cNvPr id="409" name="Shape 409"/>
          <p:cNvSpPr txBox="1"/>
          <p:nvPr/>
        </p:nvSpPr>
        <p:spPr>
          <a:xfrm>
            <a:off x="485750" y="228100"/>
            <a:ext cx="6000899" cy="1070398"/>
          </a:xfrm>
          <a:prstGeom prst="rect">
            <a:avLst/>
          </a:prstGeom>
          <a:no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Promotion of independent media and community media for public interest</a:t>
            </a:r>
          </a:p>
          <a:p>
            <a:pPr marL="0" marR="0" lvl="0" indent="0" algn="l" rtl="0">
              <a:lnSpc>
                <a:spcPct val="100000"/>
              </a:lnSpc>
              <a:spcBef>
                <a:spcPts val="0"/>
              </a:spcBef>
              <a:spcAft>
                <a:spcPts val="0"/>
              </a:spcAft>
              <a:buClr>
                <a:srgbClr val="000000"/>
              </a:buClr>
              <a:buFont typeface="Arial"/>
              <a:buNone/>
            </a:pPr>
            <a:endParaRPr sz="2400" b="0" i="1" u="none" strike="noStrike" cap="none" baseline="0">
              <a:solidFill>
                <a:srgbClr val="0C0C0C"/>
              </a:solidFill>
              <a:latin typeface="Arial"/>
              <a:ea typeface="Arial"/>
              <a:cs typeface="Arial"/>
              <a:sym typeface="Arial"/>
            </a:endParaRPr>
          </a:p>
        </p:txBody>
      </p:sp>
      <p:pic>
        <p:nvPicPr>
          <p:cNvPr id="410" name="Shape 410"/>
          <p:cNvPicPr preferRelativeResize="0"/>
          <p:nvPr/>
        </p:nvPicPr>
        <p:blipFill rotWithShape="1">
          <a:blip r:embed="rId3">
            <a:alphaModFix/>
          </a:blip>
          <a:srcRect/>
          <a:stretch/>
        </p:blipFill>
        <p:spPr>
          <a:xfrm>
            <a:off x="0" y="1214425"/>
            <a:ext cx="9144000" cy="52611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417" name="Shape 417"/>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cxnSp>
        <p:nvCxnSpPr>
          <p:cNvPr id="418" name="Shape 418"/>
          <p:cNvCxnSpPr/>
          <p:nvPr/>
        </p:nvCxnSpPr>
        <p:spPr>
          <a:xfrm rot="5400000" flipH="1">
            <a:off x="7524148" y="907521"/>
            <a:ext cx="327900" cy="285899"/>
          </a:xfrm>
          <a:prstGeom prst="straightConnector1">
            <a:avLst/>
          </a:prstGeom>
          <a:noFill/>
          <a:ln w="57150" cap="flat" cmpd="sng">
            <a:solidFill>
              <a:srgbClr val="00B0F0"/>
            </a:solidFill>
            <a:prstDash val="solid"/>
            <a:round/>
            <a:headEnd type="none" w="med" len="med"/>
            <a:tailEnd type="none" w="med" len="med"/>
          </a:ln>
        </p:spPr>
      </p:cxnSp>
      <p:sp>
        <p:nvSpPr>
          <p:cNvPr id="419" name="Shape 419"/>
          <p:cNvSpPr/>
          <p:nvPr/>
        </p:nvSpPr>
        <p:spPr>
          <a:xfrm rot="10800000" flipH="1">
            <a:off x="7286642" y="640970"/>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20" name="Shape 420"/>
          <p:cNvSpPr/>
          <p:nvPr/>
        </p:nvSpPr>
        <p:spPr>
          <a:xfrm rot="10800000" flipH="1">
            <a:off x="7364077" y="711083"/>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21" name="Shape 421"/>
          <p:cNvSpPr/>
          <p:nvPr/>
        </p:nvSpPr>
        <p:spPr>
          <a:xfrm rot="10800000" flipH="1">
            <a:off x="7858146" y="428615"/>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22" name="Shape 422"/>
          <p:cNvSpPr/>
          <p:nvPr/>
        </p:nvSpPr>
        <p:spPr>
          <a:xfrm rot="10800000" flipH="1">
            <a:off x="7935581" y="498731"/>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23" name="Shape 423"/>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24" name="Shape 424"/>
          <p:cNvSpPr/>
          <p:nvPr/>
        </p:nvSpPr>
        <p:spPr>
          <a:xfrm rot="10800000" flipH="1">
            <a:off x="8364209" y="639645"/>
            <a:ext cx="151500" cy="144000"/>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425" name="Shape 425"/>
          <p:cNvCxnSpPr>
            <a:endCxn id="421" idx="0"/>
          </p:cNvCxnSpPr>
          <p:nvPr/>
        </p:nvCxnSpPr>
        <p:spPr>
          <a:xfrm rot="10800000" flipH="1">
            <a:off x="7806996" y="716314"/>
            <a:ext cx="202500" cy="498000"/>
          </a:xfrm>
          <a:prstGeom prst="straightConnector1">
            <a:avLst/>
          </a:prstGeom>
          <a:noFill/>
          <a:ln w="57150" cap="flat" cmpd="sng">
            <a:solidFill>
              <a:srgbClr val="00B0F0"/>
            </a:solidFill>
            <a:prstDash val="solid"/>
            <a:round/>
            <a:headEnd type="none" w="med" len="med"/>
            <a:tailEnd type="none" w="med" len="med"/>
          </a:ln>
        </p:spPr>
      </p:cxnSp>
      <p:cxnSp>
        <p:nvCxnSpPr>
          <p:cNvPr id="426" name="Shape 426"/>
          <p:cNvCxnSpPr>
            <a:endCxn id="423" idx="1"/>
          </p:cNvCxnSpPr>
          <p:nvPr/>
        </p:nvCxnSpPr>
        <p:spPr>
          <a:xfrm rot="10800000" flipH="1">
            <a:off x="7807004" y="815096"/>
            <a:ext cx="524100" cy="399300"/>
          </a:xfrm>
          <a:prstGeom prst="straightConnector1">
            <a:avLst/>
          </a:prstGeom>
          <a:noFill/>
          <a:ln w="57150" cap="flat" cmpd="sng">
            <a:solidFill>
              <a:srgbClr val="5F497A"/>
            </a:solidFill>
            <a:prstDash val="solid"/>
            <a:round/>
            <a:headEnd type="none" w="med" len="med"/>
            <a:tailEnd type="none" w="med" len="med"/>
          </a:ln>
        </p:spPr>
      </p:cxnSp>
      <p:sp>
        <p:nvSpPr>
          <p:cNvPr id="427" name="Shape 427"/>
          <p:cNvSpPr/>
          <p:nvPr/>
        </p:nvSpPr>
        <p:spPr>
          <a:xfrm>
            <a:off x="0" y="0"/>
            <a:ext cx="714300" cy="1214399"/>
          </a:xfrm>
          <a:prstGeom prst="rect">
            <a:avLst/>
          </a:prstGeom>
          <a:solidFill>
            <a:srgbClr val="00B0F0"/>
          </a:solidFill>
          <a:ln w="2540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28" name="Shape 428"/>
          <p:cNvSpPr/>
          <p:nvPr/>
        </p:nvSpPr>
        <p:spPr>
          <a:xfrm flipH="1">
            <a:off x="3143292" y="2993496"/>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29" name="Shape 429"/>
          <p:cNvSpPr/>
          <p:nvPr/>
        </p:nvSpPr>
        <p:spPr>
          <a:xfrm flipH="1">
            <a:off x="3786233" y="3429000"/>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0" name="Shape 430"/>
          <p:cNvSpPr/>
          <p:nvPr/>
        </p:nvSpPr>
        <p:spPr>
          <a:xfrm flipH="1">
            <a:off x="4500613" y="542926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1" name="Shape 431"/>
          <p:cNvSpPr/>
          <p:nvPr/>
        </p:nvSpPr>
        <p:spPr>
          <a:xfrm flipH="1">
            <a:off x="3000416" y="307180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2" name="Shape 432"/>
          <p:cNvSpPr/>
          <p:nvPr/>
        </p:nvSpPr>
        <p:spPr>
          <a:xfrm flipH="1">
            <a:off x="4143422" y="3786189"/>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3" name="Shape 433"/>
          <p:cNvSpPr/>
          <p:nvPr/>
        </p:nvSpPr>
        <p:spPr>
          <a:xfrm flipH="1">
            <a:off x="4214861" y="285061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4" name="Shape 434"/>
          <p:cNvSpPr/>
          <p:nvPr/>
        </p:nvSpPr>
        <p:spPr>
          <a:xfrm flipH="1">
            <a:off x="3286167" y="514351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5" name="Shape 435"/>
          <p:cNvSpPr/>
          <p:nvPr/>
        </p:nvSpPr>
        <p:spPr>
          <a:xfrm flipH="1">
            <a:off x="3136415" y="314324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6" name="Shape 436"/>
          <p:cNvSpPr/>
          <p:nvPr/>
        </p:nvSpPr>
        <p:spPr>
          <a:xfrm flipH="1">
            <a:off x="3707918" y="313637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7" name="Shape 437"/>
          <p:cNvSpPr/>
          <p:nvPr/>
        </p:nvSpPr>
        <p:spPr>
          <a:xfrm flipH="1">
            <a:off x="3214729" y="364331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8" name="Shape 438"/>
          <p:cNvSpPr/>
          <p:nvPr/>
        </p:nvSpPr>
        <p:spPr>
          <a:xfrm flipH="1">
            <a:off x="299354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39" name="Shape 439"/>
          <p:cNvSpPr/>
          <p:nvPr/>
        </p:nvSpPr>
        <p:spPr>
          <a:xfrm flipH="1">
            <a:off x="385767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0" name="Shape 440"/>
          <p:cNvSpPr/>
          <p:nvPr/>
        </p:nvSpPr>
        <p:spPr>
          <a:xfrm flipH="1">
            <a:off x="4422299"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1" name="Shape 441"/>
          <p:cNvSpPr/>
          <p:nvPr/>
        </p:nvSpPr>
        <p:spPr>
          <a:xfrm flipH="1">
            <a:off x="2928976" y="535095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2" name="Shape 442"/>
          <p:cNvSpPr/>
          <p:nvPr/>
        </p:nvSpPr>
        <p:spPr>
          <a:xfrm flipH="1">
            <a:off x="4500613" y="4493694"/>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3" name="Shape 443"/>
          <p:cNvSpPr/>
          <p:nvPr/>
        </p:nvSpPr>
        <p:spPr>
          <a:xfrm flipH="1">
            <a:off x="3929109"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4" name="Shape 444"/>
          <p:cNvSpPr/>
          <p:nvPr/>
        </p:nvSpPr>
        <p:spPr>
          <a:xfrm flipH="1">
            <a:off x="3136415"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5" name="Shape 445"/>
          <p:cNvSpPr/>
          <p:nvPr/>
        </p:nvSpPr>
        <p:spPr>
          <a:xfrm flipH="1">
            <a:off x="4136547"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6" name="Shape 446"/>
          <p:cNvSpPr/>
          <p:nvPr/>
        </p:nvSpPr>
        <p:spPr>
          <a:xfrm flipH="1">
            <a:off x="4286299" y="4786321"/>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7" name="Shape 447"/>
          <p:cNvSpPr/>
          <p:nvPr/>
        </p:nvSpPr>
        <p:spPr>
          <a:xfrm flipH="1">
            <a:off x="4000547" y="435769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8" name="Shape 448"/>
          <p:cNvSpPr/>
          <p:nvPr/>
        </p:nvSpPr>
        <p:spPr>
          <a:xfrm flipH="1">
            <a:off x="3286167" y="442913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49" name="Shape 449"/>
          <p:cNvSpPr/>
          <p:nvPr/>
        </p:nvSpPr>
        <p:spPr>
          <a:xfrm flipH="1">
            <a:off x="3071852" y="420794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450" name="Shape 450"/>
          <p:cNvCxnSpPr/>
          <p:nvPr/>
        </p:nvCxnSpPr>
        <p:spPr>
          <a:xfrm>
            <a:off x="-71438" y="1214420"/>
            <a:ext cx="9240900" cy="2099"/>
          </a:xfrm>
          <a:prstGeom prst="straightConnector1">
            <a:avLst/>
          </a:prstGeom>
          <a:noFill/>
          <a:ln w="76200" cap="flat" cmpd="sng">
            <a:solidFill>
              <a:srgbClr val="00B0F0"/>
            </a:solidFill>
            <a:prstDash val="solid"/>
            <a:round/>
            <a:headEnd type="none" w="med" len="med"/>
            <a:tailEnd type="none" w="med" len="med"/>
          </a:ln>
        </p:spPr>
      </p:cxnSp>
      <p:sp>
        <p:nvSpPr>
          <p:cNvPr id="451" name="Shape 451"/>
          <p:cNvSpPr txBox="1"/>
          <p:nvPr/>
        </p:nvSpPr>
        <p:spPr>
          <a:xfrm>
            <a:off x="485750" y="228100"/>
            <a:ext cx="6000899" cy="1070398"/>
          </a:xfrm>
          <a:prstGeom prst="rect">
            <a:avLst/>
          </a:prstGeom>
          <a:no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Promotion of independent media and community media for public interest</a:t>
            </a:r>
          </a:p>
          <a:p>
            <a:pPr marL="0" marR="0" lvl="0" indent="0" algn="l" rtl="0">
              <a:lnSpc>
                <a:spcPct val="100000"/>
              </a:lnSpc>
              <a:spcBef>
                <a:spcPts val="0"/>
              </a:spcBef>
              <a:spcAft>
                <a:spcPts val="0"/>
              </a:spcAft>
              <a:buClr>
                <a:srgbClr val="000000"/>
              </a:buClr>
              <a:buFont typeface="Arial"/>
              <a:buNone/>
            </a:pPr>
            <a:endParaRPr sz="2400" b="0" i="1" u="none" strike="noStrike" cap="none" baseline="0">
              <a:solidFill>
                <a:srgbClr val="0C0C0C"/>
              </a:solidFill>
              <a:latin typeface="Arial"/>
              <a:ea typeface="Arial"/>
              <a:cs typeface="Arial"/>
              <a:sym typeface="Arial"/>
            </a:endParaRPr>
          </a:p>
        </p:txBody>
      </p:sp>
      <p:pic>
        <p:nvPicPr>
          <p:cNvPr id="452" name="Shape 452"/>
          <p:cNvPicPr preferRelativeResize="0"/>
          <p:nvPr/>
        </p:nvPicPr>
        <p:blipFill rotWithShape="1">
          <a:blip r:embed="rId3">
            <a:alphaModFix/>
          </a:blip>
          <a:srcRect/>
          <a:stretch/>
        </p:blipFill>
        <p:spPr>
          <a:xfrm>
            <a:off x="0" y="1214425"/>
            <a:ext cx="9144000" cy="52593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p:cNvPicPr preferRelativeResize="0"/>
          <p:nvPr/>
        </p:nvPicPr>
        <p:blipFill rotWithShape="1">
          <a:blip r:embed="rId3">
            <a:alphaModFix/>
          </a:blip>
          <a:srcRect/>
          <a:stretch/>
        </p:blipFill>
        <p:spPr>
          <a:xfrm>
            <a:off x="1515066" y="2214552"/>
            <a:ext cx="3414000" cy="4436100"/>
          </a:xfrm>
          <a:prstGeom prst="rect">
            <a:avLst/>
          </a:prstGeom>
          <a:noFill/>
          <a:ln>
            <a:noFill/>
          </a:ln>
        </p:spPr>
      </p:pic>
      <p:sp>
        <p:nvSpPr>
          <p:cNvPr id="459" name="Shape 459"/>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460" name="Shape 460"/>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pic>
        <p:nvPicPr>
          <p:cNvPr id="461" name="Shape 461"/>
          <p:cNvPicPr preferRelativeResize="0"/>
          <p:nvPr/>
        </p:nvPicPr>
        <p:blipFill rotWithShape="1">
          <a:blip r:embed="rId4">
            <a:alphaModFix/>
          </a:blip>
          <a:srcRect/>
          <a:stretch/>
        </p:blipFill>
        <p:spPr>
          <a:xfrm>
            <a:off x="5357817" y="2143116"/>
            <a:ext cx="2786099" cy="3389399"/>
          </a:xfrm>
          <a:prstGeom prst="rect">
            <a:avLst/>
          </a:prstGeom>
          <a:noFill/>
          <a:ln>
            <a:noFill/>
          </a:ln>
        </p:spPr>
      </p:pic>
      <p:cxnSp>
        <p:nvCxnSpPr>
          <p:cNvPr id="462" name="Shape 462"/>
          <p:cNvCxnSpPr/>
          <p:nvPr/>
        </p:nvCxnSpPr>
        <p:spPr>
          <a:xfrm rot="5400000" flipH="1">
            <a:off x="7524148" y="907521"/>
            <a:ext cx="327900" cy="285899"/>
          </a:xfrm>
          <a:prstGeom prst="straightConnector1">
            <a:avLst/>
          </a:prstGeom>
          <a:noFill/>
          <a:ln w="57150" cap="flat" cmpd="sng">
            <a:solidFill>
              <a:srgbClr val="169A52"/>
            </a:solidFill>
            <a:prstDash val="solid"/>
            <a:round/>
            <a:headEnd type="none" w="med" len="med"/>
            <a:tailEnd type="none" w="med" len="med"/>
          </a:ln>
        </p:spPr>
      </p:cxnSp>
      <p:sp>
        <p:nvSpPr>
          <p:cNvPr id="463" name="Shape 463"/>
          <p:cNvSpPr/>
          <p:nvPr/>
        </p:nvSpPr>
        <p:spPr>
          <a:xfrm rot="10800000" flipH="1">
            <a:off x="7286642" y="640970"/>
            <a:ext cx="302700" cy="287698"/>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64" name="Shape 464"/>
          <p:cNvSpPr/>
          <p:nvPr/>
        </p:nvSpPr>
        <p:spPr>
          <a:xfrm rot="10800000" flipH="1">
            <a:off x="7364077" y="711083"/>
            <a:ext cx="151500" cy="144000"/>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65" name="Shape 465"/>
          <p:cNvSpPr/>
          <p:nvPr/>
        </p:nvSpPr>
        <p:spPr>
          <a:xfrm rot="10800000" flipH="1">
            <a:off x="7858146" y="428615"/>
            <a:ext cx="302700" cy="287698"/>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66" name="Shape 466"/>
          <p:cNvSpPr/>
          <p:nvPr/>
        </p:nvSpPr>
        <p:spPr>
          <a:xfrm rot="10800000" flipH="1">
            <a:off x="7935581" y="498731"/>
            <a:ext cx="151500" cy="144000"/>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67" name="Shape 467"/>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68" name="Shape 468"/>
          <p:cNvSpPr/>
          <p:nvPr/>
        </p:nvSpPr>
        <p:spPr>
          <a:xfrm rot="10800000" flipH="1">
            <a:off x="8364209" y="639645"/>
            <a:ext cx="151500" cy="144000"/>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469" name="Shape 469"/>
          <p:cNvCxnSpPr>
            <a:endCxn id="465" idx="0"/>
          </p:cNvCxnSpPr>
          <p:nvPr/>
        </p:nvCxnSpPr>
        <p:spPr>
          <a:xfrm rot="10800000" flipH="1">
            <a:off x="7806996" y="716314"/>
            <a:ext cx="202500" cy="498000"/>
          </a:xfrm>
          <a:prstGeom prst="straightConnector1">
            <a:avLst/>
          </a:prstGeom>
          <a:noFill/>
          <a:ln w="57150" cap="flat" cmpd="sng">
            <a:solidFill>
              <a:srgbClr val="169A52"/>
            </a:solidFill>
            <a:prstDash val="solid"/>
            <a:round/>
            <a:headEnd type="none" w="med" len="med"/>
            <a:tailEnd type="none" w="med" len="med"/>
          </a:ln>
        </p:spPr>
      </p:cxnSp>
      <p:cxnSp>
        <p:nvCxnSpPr>
          <p:cNvPr id="470" name="Shape 470"/>
          <p:cNvCxnSpPr>
            <a:endCxn id="467" idx="1"/>
          </p:cNvCxnSpPr>
          <p:nvPr/>
        </p:nvCxnSpPr>
        <p:spPr>
          <a:xfrm rot="10800000" flipH="1">
            <a:off x="7807004" y="815096"/>
            <a:ext cx="524100" cy="399300"/>
          </a:xfrm>
          <a:prstGeom prst="straightConnector1">
            <a:avLst/>
          </a:prstGeom>
          <a:noFill/>
          <a:ln w="57150" cap="flat" cmpd="sng">
            <a:solidFill>
              <a:srgbClr val="5F497A"/>
            </a:solidFill>
            <a:prstDash val="solid"/>
            <a:round/>
            <a:headEnd type="none" w="med" len="med"/>
            <a:tailEnd type="none" w="med" len="med"/>
          </a:ln>
        </p:spPr>
      </p:cxnSp>
      <p:cxnSp>
        <p:nvCxnSpPr>
          <p:cNvPr id="471" name="Shape 471"/>
          <p:cNvCxnSpPr/>
          <p:nvPr/>
        </p:nvCxnSpPr>
        <p:spPr>
          <a:xfrm rot="10800000" flipH="1">
            <a:off x="5429255" y="2428993"/>
            <a:ext cx="2357399" cy="1928699"/>
          </a:xfrm>
          <a:prstGeom prst="straightConnector1">
            <a:avLst/>
          </a:prstGeom>
          <a:noFill/>
          <a:ln w="76200" cap="flat" cmpd="sng">
            <a:solidFill>
              <a:srgbClr val="169A52"/>
            </a:solidFill>
            <a:prstDash val="solid"/>
            <a:round/>
            <a:headEnd type="none" w="med" len="med"/>
            <a:tailEnd type="triangle" w="lg" len="lg"/>
          </a:ln>
        </p:spPr>
      </p:cxnSp>
      <p:sp>
        <p:nvSpPr>
          <p:cNvPr id="472" name="Shape 472"/>
          <p:cNvSpPr/>
          <p:nvPr/>
        </p:nvSpPr>
        <p:spPr>
          <a:xfrm>
            <a:off x="0" y="0"/>
            <a:ext cx="714300" cy="1214399"/>
          </a:xfrm>
          <a:prstGeom prst="rect">
            <a:avLst/>
          </a:prstGeom>
          <a:solidFill>
            <a:srgbClr val="98B954"/>
          </a:solidFill>
          <a:ln w="2540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73" name="Shape 473"/>
          <p:cNvSpPr/>
          <p:nvPr/>
        </p:nvSpPr>
        <p:spPr>
          <a:xfrm flipH="1">
            <a:off x="3143292" y="2993496"/>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74" name="Shape 474"/>
          <p:cNvSpPr/>
          <p:nvPr/>
        </p:nvSpPr>
        <p:spPr>
          <a:xfrm flipH="1">
            <a:off x="3786233" y="3429000"/>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75" name="Shape 475"/>
          <p:cNvSpPr/>
          <p:nvPr/>
        </p:nvSpPr>
        <p:spPr>
          <a:xfrm flipH="1">
            <a:off x="4500613" y="542926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76" name="Shape 476"/>
          <p:cNvSpPr/>
          <p:nvPr/>
        </p:nvSpPr>
        <p:spPr>
          <a:xfrm flipH="1">
            <a:off x="3000416" y="307180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77" name="Shape 477"/>
          <p:cNvSpPr/>
          <p:nvPr/>
        </p:nvSpPr>
        <p:spPr>
          <a:xfrm flipH="1">
            <a:off x="4143422" y="3786189"/>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78" name="Shape 478"/>
          <p:cNvSpPr/>
          <p:nvPr/>
        </p:nvSpPr>
        <p:spPr>
          <a:xfrm flipH="1">
            <a:off x="4214861" y="285061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79" name="Shape 479"/>
          <p:cNvSpPr/>
          <p:nvPr/>
        </p:nvSpPr>
        <p:spPr>
          <a:xfrm flipH="1">
            <a:off x="3286167" y="514351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0" name="Shape 480"/>
          <p:cNvSpPr/>
          <p:nvPr/>
        </p:nvSpPr>
        <p:spPr>
          <a:xfrm flipH="1">
            <a:off x="3136415" y="314324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1" name="Shape 481"/>
          <p:cNvSpPr/>
          <p:nvPr/>
        </p:nvSpPr>
        <p:spPr>
          <a:xfrm flipH="1">
            <a:off x="3707918" y="313637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2" name="Shape 482"/>
          <p:cNvSpPr/>
          <p:nvPr/>
        </p:nvSpPr>
        <p:spPr>
          <a:xfrm flipH="1">
            <a:off x="3214729" y="364331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3" name="Shape 483"/>
          <p:cNvSpPr/>
          <p:nvPr/>
        </p:nvSpPr>
        <p:spPr>
          <a:xfrm flipH="1">
            <a:off x="299354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4" name="Shape 484"/>
          <p:cNvSpPr/>
          <p:nvPr/>
        </p:nvSpPr>
        <p:spPr>
          <a:xfrm flipH="1">
            <a:off x="385767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5" name="Shape 485"/>
          <p:cNvSpPr/>
          <p:nvPr/>
        </p:nvSpPr>
        <p:spPr>
          <a:xfrm flipH="1">
            <a:off x="4422299"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6" name="Shape 486"/>
          <p:cNvSpPr/>
          <p:nvPr/>
        </p:nvSpPr>
        <p:spPr>
          <a:xfrm flipH="1">
            <a:off x="3429043" y="2643182"/>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7" name="Shape 487"/>
          <p:cNvSpPr/>
          <p:nvPr/>
        </p:nvSpPr>
        <p:spPr>
          <a:xfrm flipH="1">
            <a:off x="2928976" y="535095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8" name="Shape 488"/>
          <p:cNvSpPr/>
          <p:nvPr/>
        </p:nvSpPr>
        <p:spPr>
          <a:xfrm flipH="1">
            <a:off x="4500613" y="4493694"/>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89" name="Shape 489"/>
          <p:cNvSpPr/>
          <p:nvPr/>
        </p:nvSpPr>
        <p:spPr>
          <a:xfrm flipH="1">
            <a:off x="3929109"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90" name="Shape 490"/>
          <p:cNvSpPr/>
          <p:nvPr/>
        </p:nvSpPr>
        <p:spPr>
          <a:xfrm flipH="1">
            <a:off x="3136415"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91" name="Shape 491"/>
          <p:cNvSpPr/>
          <p:nvPr/>
        </p:nvSpPr>
        <p:spPr>
          <a:xfrm flipH="1">
            <a:off x="4136547"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92" name="Shape 492"/>
          <p:cNvSpPr/>
          <p:nvPr/>
        </p:nvSpPr>
        <p:spPr>
          <a:xfrm flipH="1">
            <a:off x="4286299" y="4786321"/>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93" name="Shape 493"/>
          <p:cNvSpPr/>
          <p:nvPr/>
        </p:nvSpPr>
        <p:spPr>
          <a:xfrm flipH="1">
            <a:off x="4000547" y="435769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94" name="Shape 494"/>
          <p:cNvSpPr/>
          <p:nvPr/>
        </p:nvSpPr>
        <p:spPr>
          <a:xfrm flipH="1">
            <a:off x="3286167" y="442913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495" name="Shape 495"/>
          <p:cNvSpPr/>
          <p:nvPr/>
        </p:nvSpPr>
        <p:spPr>
          <a:xfrm flipH="1">
            <a:off x="3071852" y="420794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496" name="Shape 496"/>
          <p:cNvCxnSpPr/>
          <p:nvPr/>
        </p:nvCxnSpPr>
        <p:spPr>
          <a:xfrm>
            <a:off x="-71438" y="1214420"/>
            <a:ext cx="9240900" cy="2099"/>
          </a:xfrm>
          <a:prstGeom prst="straightConnector1">
            <a:avLst/>
          </a:prstGeom>
          <a:noFill/>
          <a:ln w="76200" cap="flat" cmpd="sng">
            <a:solidFill>
              <a:srgbClr val="98B954"/>
            </a:solidFill>
            <a:prstDash val="solid"/>
            <a:round/>
            <a:headEnd type="none" w="med" len="med"/>
            <a:tailEnd type="none" w="med" len="med"/>
          </a:ln>
        </p:spPr>
      </p:cxnSp>
      <p:sp>
        <p:nvSpPr>
          <p:cNvPr id="497" name="Shape 497"/>
          <p:cNvSpPr txBox="1"/>
          <p:nvPr/>
        </p:nvSpPr>
        <p:spPr>
          <a:xfrm>
            <a:off x="714350" y="228100"/>
            <a:ext cx="6000899" cy="1070398"/>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Localism, or </a:t>
            </a:r>
            <a:br>
              <a:rPr lang="en-US" sz="2400" b="1" i="0" u="none" strike="noStrike" cap="none" baseline="0">
                <a:solidFill>
                  <a:schemeClr val="dk1"/>
                </a:solidFill>
                <a:latin typeface="Arial"/>
                <a:ea typeface="Arial"/>
                <a:cs typeface="Arial"/>
                <a:sym typeface="Arial"/>
              </a:rPr>
            </a:br>
            <a:r>
              <a:rPr lang="en-US" sz="2400" b="1" i="0" u="none" strike="noStrike" cap="none" baseline="0">
                <a:solidFill>
                  <a:schemeClr val="dk1"/>
                </a:solidFill>
                <a:latin typeface="Arial"/>
                <a:ea typeface="Arial"/>
                <a:cs typeface="Arial"/>
                <a:sym typeface="Arial"/>
              </a:rPr>
              <a:t>local people’s media ecosystem</a:t>
            </a:r>
            <a:r>
              <a:rPr lang="en-US" sz="1100" b="1" i="0" u="none" strike="noStrike" cap="none" baseline="0">
                <a:solidFill>
                  <a:schemeClr val="dk1"/>
                </a:solidFill>
                <a:latin typeface="Arial"/>
                <a:ea typeface="Arial"/>
                <a:cs typeface="Arial"/>
                <a:sym typeface="Arial"/>
              </a:rPr>
              <a:t/>
            </a:r>
            <a:br>
              <a:rPr lang="en-US" sz="1100" b="1" i="0" u="none" strike="noStrike" cap="none" baseline="0">
                <a:solidFill>
                  <a:schemeClr val="dk1"/>
                </a:solidFill>
                <a:latin typeface="Arial"/>
                <a:ea typeface="Arial"/>
                <a:cs typeface="Arial"/>
                <a:sym typeface="Arial"/>
              </a:rPr>
            </a:br>
            <a:endParaRPr lang="en-US" sz="1100" b="1"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cxnSp>
        <p:nvCxnSpPr>
          <p:cNvPr id="503" name="Shape 503"/>
          <p:cNvCxnSpPr/>
          <p:nvPr/>
        </p:nvCxnSpPr>
        <p:spPr>
          <a:xfrm>
            <a:off x="-285784" y="2143116"/>
            <a:ext cx="9429900" cy="1500"/>
          </a:xfrm>
          <a:prstGeom prst="straightConnector1">
            <a:avLst/>
          </a:prstGeom>
          <a:noFill/>
          <a:ln w="9525" cap="flat" cmpd="sng">
            <a:solidFill>
              <a:srgbClr val="FFC000"/>
            </a:solidFill>
            <a:prstDash val="dot"/>
            <a:round/>
            <a:headEnd type="none" w="med" len="med"/>
            <a:tailEnd type="none" w="med" len="med"/>
          </a:ln>
        </p:spPr>
      </p:cxnSp>
      <p:cxnSp>
        <p:nvCxnSpPr>
          <p:cNvPr id="504" name="Shape 504"/>
          <p:cNvCxnSpPr/>
          <p:nvPr/>
        </p:nvCxnSpPr>
        <p:spPr>
          <a:xfrm>
            <a:off x="-133382" y="3427412"/>
            <a:ext cx="9429900" cy="1500"/>
          </a:xfrm>
          <a:prstGeom prst="straightConnector1">
            <a:avLst/>
          </a:prstGeom>
          <a:noFill/>
          <a:ln w="9525" cap="flat" cmpd="sng">
            <a:solidFill>
              <a:srgbClr val="FFC000"/>
            </a:solidFill>
            <a:prstDash val="dot"/>
            <a:round/>
            <a:headEnd type="none" w="med" len="med"/>
            <a:tailEnd type="none" w="med" len="med"/>
          </a:ln>
        </p:spPr>
      </p:cxnSp>
      <p:cxnSp>
        <p:nvCxnSpPr>
          <p:cNvPr id="505" name="Shape 505"/>
          <p:cNvCxnSpPr/>
          <p:nvPr/>
        </p:nvCxnSpPr>
        <p:spPr>
          <a:xfrm>
            <a:off x="-133382" y="4713296"/>
            <a:ext cx="9429900" cy="1500"/>
          </a:xfrm>
          <a:prstGeom prst="straightConnector1">
            <a:avLst/>
          </a:prstGeom>
          <a:noFill/>
          <a:ln w="9525" cap="flat" cmpd="sng">
            <a:solidFill>
              <a:srgbClr val="FFC000"/>
            </a:solidFill>
            <a:prstDash val="dot"/>
            <a:round/>
            <a:headEnd type="none" w="med" len="med"/>
            <a:tailEnd type="none" w="med" len="med"/>
          </a:ln>
        </p:spPr>
      </p:cxnSp>
      <p:cxnSp>
        <p:nvCxnSpPr>
          <p:cNvPr id="506" name="Shape 506"/>
          <p:cNvCxnSpPr/>
          <p:nvPr/>
        </p:nvCxnSpPr>
        <p:spPr>
          <a:xfrm>
            <a:off x="-142906" y="2786058"/>
            <a:ext cx="9429900" cy="1500"/>
          </a:xfrm>
          <a:prstGeom prst="straightConnector1">
            <a:avLst/>
          </a:prstGeom>
          <a:noFill/>
          <a:ln w="9525" cap="flat" cmpd="sng">
            <a:solidFill>
              <a:srgbClr val="FFC000"/>
            </a:solidFill>
            <a:prstDash val="dot"/>
            <a:round/>
            <a:headEnd type="none" w="med" len="med"/>
            <a:tailEnd type="none" w="med" len="med"/>
          </a:ln>
        </p:spPr>
      </p:cxnSp>
      <p:cxnSp>
        <p:nvCxnSpPr>
          <p:cNvPr id="507" name="Shape 507"/>
          <p:cNvCxnSpPr/>
          <p:nvPr/>
        </p:nvCxnSpPr>
        <p:spPr>
          <a:xfrm>
            <a:off x="-142906" y="4071942"/>
            <a:ext cx="9429900" cy="1500"/>
          </a:xfrm>
          <a:prstGeom prst="straightConnector1">
            <a:avLst/>
          </a:prstGeom>
          <a:noFill/>
          <a:ln w="9525" cap="flat" cmpd="sng">
            <a:solidFill>
              <a:srgbClr val="FFC000"/>
            </a:solidFill>
            <a:prstDash val="dot"/>
            <a:round/>
            <a:headEnd type="none" w="med" len="med"/>
            <a:tailEnd type="none" w="med" len="med"/>
          </a:ln>
        </p:spPr>
      </p:cxnSp>
      <p:cxnSp>
        <p:nvCxnSpPr>
          <p:cNvPr id="508" name="Shape 508"/>
          <p:cNvCxnSpPr/>
          <p:nvPr/>
        </p:nvCxnSpPr>
        <p:spPr>
          <a:xfrm rot="5400000">
            <a:off x="2499135" y="3499304"/>
            <a:ext cx="143699" cy="1500"/>
          </a:xfrm>
          <a:prstGeom prst="straightConnector1">
            <a:avLst/>
          </a:prstGeom>
          <a:noFill/>
          <a:ln w="19050" cap="flat" cmpd="sng">
            <a:solidFill>
              <a:srgbClr val="FFC000"/>
            </a:solidFill>
            <a:prstDash val="solid"/>
            <a:round/>
            <a:headEnd type="none" w="med" len="med"/>
            <a:tailEnd type="none" w="med" len="med"/>
          </a:ln>
        </p:spPr>
      </p:cxnSp>
      <p:cxnSp>
        <p:nvCxnSpPr>
          <p:cNvPr id="509" name="Shape 509"/>
          <p:cNvCxnSpPr/>
          <p:nvPr/>
        </p:nvCxnSpPr>
        <p:spPr>
          <a:xfrm rot="5400000">
            <a:off x="6571102" y="3499304"/>
            <a:ext cx="143699" cy="1500"/>
          </a:xfrm>
          <a:prstGeom prst="straightConnector1">
            <a:avLst/>
          </a:prstGeom>
          <a:noFill/>
          <a:ln w="19050" cap="flat" cmpd="sng">
            <a:solidFill>
              <a:srgbClr val="FFC000"/>
            </a:solidFill>
            <a:prstDash val="solid"/>
            <a:round/>
            <a:headEnd type="none" w="med" len="med"/>
            <a:tailEnd type="none" w="med" len="med"/>
          </a:ln>
        </p:spPr>
      </p:cxnSp>
      <p:sp>
        <p:nvSpPr>
          <p:cNvPr id="510" name="Shape 510"/>
          <p:cNvSpPr/>
          <p:nvPr/>
        </p:nvSpPr>
        <p:spPr>
          <a:xfrm>
            <a:off x="0" y="0"/>
            <a:ext cx="714300" cy="1214399"/>
          </a:xfrm>
          <a:prstGeom prst="rect">
            <a:avLst/>
          </a:prstGeom>
          <a:solidFill>
            <a:srgbClr val="98B954"/>
          </a:solidFill>
          <a:ln w="2540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pic>
        <p:nvPicPr>
          <p:cNvPr id="511" name="Shape 511"/>
          <p:cNvPicPr preferRelativeResize="0"/>
          <p:nvPr/>
        </p:nvPicPr>
        <p:blipFill rotWithShape="1">
          <a:blip r:embed="rId3">
            <a:alphaModFix/>
          </a:blip>
          <a:srcRect/>
          <a:stretch/>
        </p:blipFill>
        <p:spPr>
          <a:xfrm>
            <a:off x="4367600" y="4299100"/>
            <a:ext cx="3490499" cy="2179200"/>
          </a:xfrm>
          <a:prstGeom prst="roundRect">
            <a:avLst>
              <a:gd name="adj" fmla="val 16667"/>
            </a:avLst>
          </a:prstGeom>
          <a:noFill/>
          <a:ln>
            <a:noFill/>
          </a:ln>
        </p:spPr>
      </p:pic>
      <p:pic>
        <p:nvPicPr>
          <p:cNvPr id="512" name="Shape 512"/>
          <p:cNvPicPr preferRelativeResize="0"/>
          <p:nvPr/>
        </p:nvPicPr>
        <p:blipFill rotWithShape="1">
          <a:blip r:embed="rId4">
            <a:alphaModFix/>
          </a:blip>
          <a:srcRect l="-2750" t="-3829"/>
          <a:stretch/>
        </p:blipFill>
        <p:spPr>
          <a:xfrm>
            <a:off x="663275" y="4299100"/>
            <a:ext cx="3490499" cy="2245800"/>
          </a:xfrm>
          <a:prstGeom prst="roundRect">
            <a:avLst>
              <a:gd name="adj" fmla="val 20368"/>
            </a:avLst>
          </a:prstGeom>
          <a:noFill/>
          <a:ln>
            <a:noFill/>
          </a:ln>
        </p:spPr>
      </p:pic>
      <p:pic>
        <p:nvPicPr>
          <p:cNvPr id="513" name="Shape 513"/>
          <p:cNvPicPr preferRelativeResize="0"/>
          <p:nvPr/>
        </p:nvPicPr>
        <p:blipFill rotWithShape="1">
          <a:blip r:embed="rId5">
            <a:alphaModFix/>
          </a:blip>
          <a:srcRect/>
          <a:stretch/>
        </p:blipFill>
        <p:spPr>
          <a:xfrm>
            <a:off x="4367600" y="1784975"/>
            <a:ext cx="3490499" cy="2245800"/>
          </a:xfrm>
          <a:prstGeom prst="roundRect">
            <a:avLst>
              <a:gd name="adj" fmla="val 23510"/>
            </a:avLst>
          </a:prstGeom>
          <a:noFill/>
          <a:ln>
            <a:noFill/>
          </a:ln>
        </p:spPr>
      </p:pic>
      <p:sp>
        <p:nvSpPr>
          <p:cNvPr id="514" name="Shape 514"/>
          <p:cNvSpPr txBox="1"/>
          <p:nvPr/>
        </p:nvSpPr>
        <p:spPr>
          <a:xfrm>
            <a:off x="714375" y="334525"/>
            <a:ext cx="5570099" cy="963899"/>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Localism, or </a:t>
            </a:r>
            <a:br>
              <a:rPr lang="en-US" sz="2400" b="1" i="0" u="none" strike="noStrike" cap="none" baseline="0">
                <a:solidFill>
                  <a:schemeClr val="dk1"/>
                </a:solidFill>
                <a:latin typeface="Arial"/>
                <a:ea typeface="Arial"/>
                <a:cs typeface="Arial"/>
                <a:sym typeface="Arial"/>
              </a:rPr>
            </a:br>
            <a:r>
              <a:rPr lang="en-US" sz="2400" b="1" i="0" u="none" strike="noStrike" cap="none" baseline="0">
                <a:solidFill>
                  <a:schemeClr val="dk1"/>
                </a:solidFill>
                <a:latin typeface="Arial"/>
                <a:ea typeface="Arial"/>
                <a:cs typeface="Arial"/>
                <a:sym typeface="Arial"/>
              </a:rPr>
              <a:t>local people’s media ecosystem</a:t>
            </a:r>
            <a:r>
              <a:rPr lang="en-US" sz="1100" b="1" i="0" u="none" strike="noStrike" cap="none" baseline="0">
                <a:solidFill>
                  <a:schemeClr val="dk1"/>
                </a:solidFill>
                <a:latin typeface="Arial"/>
                <a:ea typeface="Arial"/>
                <a:cs typeface="Arial"/>
                <a:sym typeface="Arial"/>
              </a:rPr>
              <a:t/>
            </a:r>
            <a:br>
              <a:rPr lang="en-US" sz="1100" b="1" i="0" u="none" strike="noStrike" cap="none" baseline="0">
                <a:solidFill>
                  <a:schemeClr val="dk1"/>
                </a:solidFill>
                <a:latin typeface="Arial"/>
                <a:ea typeface="Arial"/>
                <a:cs typeface="Arial"/>
                <a:sym typeface="Arial"/>
              </a:rPr>
            </a:br>
            <a:endParaRPr lang="en-US" sz="11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4000" b="0" i="1" u="none" strike="noStrike" cap="none" baseline="0">
              <a:solidFill>
                <a:srgbClr val="0C0C0C"/>
              </a:solidFill>
              <a:latin typeface="Arial"/>
              <a:ea typeface="Arial"/>
              <a:cs typeface="Arial"/>
              <a:sym typeface="Arial"/>
            </a:endParaRPr>
          </a:p>
        </p:txBody>
      </p:sp>
      <p:cxnSp>
        <p:nvCxnSpPr>
          <p:cNvPr id="515" name="Shape 515"/>
          <p:cNvCxnSpPr/>
          <p:nvPr/>
        </p:nvCxnSpPr>
        <p:spPr>
          <a:xfrm rot="5400000" flipH="1">
            <a:off x="7524148" y="907521"/>
            <a:ext cx="327900" cy="285899"/>
          </a:xfrm>
          <a:prstGeom prst="straightConnector1">
            <a:avLst/>
          </a:prstGeom>
          <a:noFill/>
          <a:ln w="57150" cap="flat" cmpd="sng">
            <a:solidFill>
              <a:srgbClr val="169A52"/>
            </a:solidFill>
            <a:prstDash val="solid"/>
            <a:round/>
            <a:headEnd type="none" w="med" len="med"/>
            <a:tailEnd type="none" w="med" len="med"/>
          </a:ln>
        </p:spPr>
      </p:cxnSp>
      <p:cxnSp>
        <p:nvCxnSpPr>
          <p:cNvPr id="516" name="Shape 516"/>
          <p:cNvCxnSpPr/>
          <p:nvPr/>
        </p:nvCxnSpPr>
        <p:spPr>
          <a:xfrm rot="10800000" flipH="1">
            <a:off x="7807132" y="815120"/>
            <a:ext cx="524100" cy="399300"/>
          </a:xfrm>
          <a:prstGeom prst="straightConnector1">
            <a:avLst/>
          </a:prstGeom>
          <a:noFill/>
          <a:ln w="57150" cap="flat" cmpd="sng">
            <a:solidFill>
              <a:srgbClr val="674EA7"/>
            </a:solidFill>
            <a:prstDash val="solid"/>
            <a:round/>
            <a:headEnd type="none" w="med" len="med"/>
            <a:tailEnd type="none" w="med" len="med"/>
          </a:ln>
        </p:spPr>
      </p:cxnSp>
      <p:sp>
        <p:nvSpPr>
          <p:cNvPr id="517" name="Shape 517"/>
          <p:cNvSpPr/>
          <p:nvPr/>
        </p:nvSpPr>
        <p:spPr>
          <a:xfrm rot="10800000" flipH="1">
            <a:off x="7286642" y="640970"/>
            <a:ext cx="302700" cy="287698"/>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18" name="Shape 518"/>
          <p:cNvSpPr/>
          <p:nvPr/>
        </p:nvSpPr>
        <p:spPr>
          <a:xfrm rot="10800000" flipH="1">
            <a:off x="7364077" y="711083"/>
            <a:ext cx="151500" cy="144000"/>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19" name="Shape 519"/>
          <p:cNvSpPr/>
          <p:nvPr/>
        </p:nvSpPr>
        <p:spPr>
          <a:xfrm rot="10800000" flipH="1">
            <a:off x="7858146" y="428615"/>
            <a:ext cx="302700" cy="287698"/>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20" name="Shape 520"/>
          <p:cNvSpPr/>
          <p:nvPr/>
        </p:nvSpPr>
        <p:spPr>
          <a:xfrm rot="10800000" flipH="1">
            <a:off x="7935581" y="498731"/>
            <a:ext cx="151500" cy="144000"/>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21" name="Shape 521"/>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22" name="Shape 522"/>
          <p:cNvSpPr/>
          <p:nvPr/>
        </p:nvSpPr>
        <p:spPr>
          <a:xfrm rot="10800000" flipH="1">
            <a:off x="8364209" y="639645"/>
            <a:ext cx="151500" cy="144000"/>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523" name="Shape 523"/>
          <p:cNvCxnSpPr>
            <a:endCxn id="519" idx="0"/>
          </p:cNvCxnSpPr>
          <p:nvPr/>
        </p:nvCxnSpPr>
        <p:spPr>
          <a:xfrm rot="10800000" flipH="1">
            <a:off x="7806996" y="716314"/>
            <a:ext cx="202500" cy="498000"/>
          </a:xfrm>
          <a:prstGeom prst="straightConnector1">
            <a:avLst/>
          </a:prstGeom>
          <a:noFill/>
          <a:ln w="57150" cap="flat" cmpd="sng">
            <a:solidFill>
              <a:srgbClr val="169A52"/>
            </a:solidFill>
            <a:prstDash val="solid"/>
            <a:round/>
            <a:headEnd type="none" w="med" len="med"/>
            <a:tailEnd type="none" w="med" len="med"/>
          </a:ln>
        </p:spPr>
      </p:cxnSp>
      <p:cxnSp>
        <p:nvCxnSpPr>
          <p:cNvPr id="524" name="Shape 524"/>
          <p:cNvCxnSpPr/>
          <p:nvPr/>
        </p:nvCxnSpPr>
        <p:spPr>
          <a:xfrm>
            <a:off x="45625" y="1201300"/>
            <a:ext cx="9169800" cy="14700"/>
          </a:xfrm>
          <a:prstGeom prst="straightConnector1">
            <a:avLst/>
          </a:prstGeom>
          <a:noFill/>
          <a:ln w="76200" cap="flat" cmpd="sng">
            <a:solidFill>
              <a:srgbClr val="98B954"/>
            </a:solidFill>
            <a:prstDash val="solid"/>
            <a:round/>
            <a:headEnd type="none" w="med" len="med"/>
            <a:tailEnd type="none" w="med" len="med"/>
          </a:ln>
        </p:spPr>
      </p:cxnSp>
      <p:pic>
        <p:nvPicPr>
          <p:cNvPr id="525" name="Shape 525"/>
          <p:cNvPicPr preferRelativeResize="0"/>
          <p:nvPr/>
        </p:nvPicPr>
        <p:blipFill rotWithShape="1">
          <a:blip r:embed="rId6">
            <a:alphaModFix/>
          </a:blip>
          <a:srcRect/>
          <a:stretch/>
        </p:blipFill>
        <p:spPr>
          <a:xfrm>
            <a:off x="778625" y="1725675"/>
            <a:ext cx="3375300" cy="2346300"/>
          </a:xfrm>
          <a:prstGeom prst="roundRect">
            <a:avLst>
              <a:gd name="adj" fmla="val 16667"/>
            </a:avLst>
          </a:prstGeom>
          <a:noFill/>
          <a:ln>
            <a:noFill/>
          </a:ln>
        </p:spPr>
      </p:pic>
      <p:pic>
        <p:nvPicPr>
          <p:cNvPr id="526" name="Shape 526"/>
          <p:cNvPicPr preferRelativeResize="0"/>
          <p:nvPr/>
        </p:nvPicPr>
        <p:blipFill rotWithShape="1">
          <a:blip r:embed="rId7">
            <a:alphaModFix/>
          </a:blip>
          <a:srcRect/>
          <a:stretch/>
        </p:blipFill>
        <p:spPr>
          <a:xfrm>
            <a:off x="5490612" y="1912"/>
            <a:ext cx="3653398" cy="3279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Shape 532"/>
          <p:cNvPicPr preferRelativeResize="0"/>
          <p:nvPr/>
        </p:nvPicPr>
        <p:blipFill rotWithShape="1">
          <a:blip r:embed="rId3">
            <a:alphaModFix/>
          </a:blip>
          <a:srcRect/>
          <a:stretch/>
        </p:blipFill>
        <p:spPr>
          <a:xfrm>
            <a:off x="1515066" y="2214552"/>
            <a:ext cx="3414000" cy="4436100"/>
          </a:xfrm>
          <a:prstGeom prst="rect">
            <a:avLst/>
          </a:prstGeom>
          <a:noFill/>
          <a:ln>
            <a:noFill/>
          </a:ln>
        </p:spPr>
      </p:pic>
      <p:sp>
        <p:nvSpPr>
          <p:cNvPr id="533" name="Shape 533"/>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534" name="Shape 534"/>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pic>
        <p:nvPicPr>
          <p:cNvPr id="535" name="Shape 535"/>
          <p:cNvPicPr preferRelativeResize="0"/>
          <p:nvPr/>
        </p:nvPicPr>
        <p:blipFill rotWithShape="1">
          <a:blip r:embed="rId4">
            <a:alphaModFix/>
          </a:blip>
          <a:srcRect/>
          <a:stretch/>
        </p:blipFill>
        <p:spPr>
          <a:xfrm>
            <a:off x="5357817" y="2143116"/>
            <a:ext cx="2786099" cy="3389399"/>
          </a:xfrm>
          <a:prstGeom prst="rect">
            <a:avLst/>
          </a:prstGeom>
          <a:noFill/>
          <a:ln>
            <a:noFill/>
          </a:ln>
        </p:spPr>
      </p:pic>
      <p:cxnSp>
        <p:nvCxnSpPr>
          <p:cNvPr id="536" name="Shape 536"/>
          <p:cNvCxnSpPr/>
          <p:nvPr/>
        </p:nvCxnSpPr>
        <p:spPr>
          <a:xfrm rot="5400000" flipH="1">
            <a:off x="7524148" y="907521"/>
            <a:ext cx="327900" cy="285899"/>
          </a:xfrm>
          <a:prstGeom prst="straightConnector1">
            <a:avLst/>
          </a:prstGeom>
          <a:noFill/>
          <a:ln w="57150" cap="flat" cmpd="sng">
            <a:solidFill>
              <a:srgbClr val="169A52"/>
            </a:solidFill>
            <a:prstDash val="solid"/>
            <a:round/>
            <a:headEnd type="none" w="med" len="med"/>
            <a:tailEnd type="none" w="med" len="med"/>
          </a:ln>
        </p:spPr>
      </p:cxnSp>
      <p:cxnSp>
        <p:nvCxnSpPr>
          <p:cNvPr id="537" name="Shape 537"/>
          <p:cNvCxnSpPr/>
          <p:nvPr/>
        </p:nvCxnSpPr>
        <p:spPr>
          <a:xfrm rot="10800000" flipH="1">
            <a:off x="5429255" y="2428993"/>
            <a:ext cx="2357399" cy="1928699"/>
          </a:xfrm>
          <a:prstGeom prst="straightConnector1">
            <a:avLst/>
          </a:prstGeom>
          <a:noFill/>
          <a:ln w="76200" cap="flat" cmpd="sng">
            <a:solidFill>
              <a:srgbClr val="169A52"/>
            </a:solidFill>
            <a:prstDash val="solid"/>
            <a:round/>
            <a:headEnd type="none" w="med" len="med"/>
            <a:tailEnd type="triangle" w="lg" len="lg"/>
          </a:ln>
        </p:spPr>
      </p:cxnSp>
      <p:sp>
        <p:nvSpPr>
          <p:cNvPr id="538" name="Shape 538"/>
          <p:cNvSpPr/>
          <p:nvPr/>
        </p:nvSpPr>
        <p:spPr>
          <a:xfrm>
            <a:off x="0" y="-34725"/>
            <a:ext cx="714300" cy="1333200"/>
          </a:xfrm>
          <a:prstGeom prst="rect">
            <a:avLst/>
          </a:prstGeom>
          <a:solidFill>
            <a:srgbClr val="98B954"/>
          </a:solidFill>
          <a:ln w="2540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39" name="Shape 539"/>
          <p:cNvSpPr/>
          <p:nvPr/>
        </p:nvSpPr>
        <p:spPr>
          <a:xfrm flipH="1">
            <a:off x="3143292" y="2993496"/>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0" name="Shape 540"/>
          <p:cNvSpPr/>
          <p:nvPr/>
        </p:nvSpPr>
        <p:spPr>
          <a:xfrm flipH="1">
            <a:off x="3786233" y="3429000"/>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1" name="Shape 541"/>
          <p:cNvSpPr/>
          <p:nvPr/>
        </p:nvSpPr>
        <p:spPr>
          <a:xfrm flipH="1">
            <a:off x="4500613" y="542926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2" name="Shape 542"/>
          <p:cNvSpPr/>
          <p:nvPr/>
        </p:nvSpPr>
        <p:spPr>
          <a:xfrm flipH="1">
            <a:off x="3000416" y="307180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3" name="Shape 543"/>
          <p:cNvSpPr/>
          <p:nvPr/>
        </p:nvSpPr>
        <p:spPr>
          <a:xfrm flipH="1">
            <a:off x="4143422" y="3786189"/>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4" name="Shape 544"/>
          <p:cNvSpPr/>
          <p:nvPr/>
        </p:nvSpPr>
        <p:spPr>
          <a:xfrm flipH="1">
            <a:off x="4214861" y="285061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5" name="Shape 545"/>
          <p:cNvSpPr/>
          <p:nvPr/>
        </p:nvSpPr>
        <p:spPr>
          <a:xfrm flipH="1">
            <a:off x="3286167" y="514351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6" name="Shape 546"/>
          <p:cNvSpPr/>
          <p:nvPr/>
        </p:nvSpPr>
        <p:spPr>
          <a:xfrm flipH="1">
            <a:off x="3136415" y="314324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7" name="Shape 547"/>
          <p:cNvSpPr/>
          <p:nvPr/>
        </p:nvSpPr>
        <p:spPr>
          <a:xfrm flipH="1">
            <a:off x="3707918" y="313637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8" name="Shape 548"/>
          <p:cNvSpPr/>
          <p:nvPr/>
        </p:nvSpPr>
        <p:spPr>
          <a:xfrm flipH="1">
            <a:off x="3214729" y="364331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49" name="Shape 549"/>
          <p:cNvSpPr/>
          <p:nvPr/>
        </p:nvSpPr>
        <p:spPr>
          <a:xfrm flipH="1">
            <a:off x="299354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0" name="Shape 550"/>
          <p:cNvSpPr/>
          <p:nvPr/>
        </p:nvSpPr>
        <p:spPr>
          <a:xfrm flipH="1">
            <a:off x="385767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1" name="Shape 551"/>
          <p:cNvSpPr/>
          <p:nvPr/>
        </p:nvSpPr>
        <p:spPr>
          <a:xfrm flipH="1">
            <a:off x="4422299"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2" name="Shape 552"/>
          <p:cNvSpPr/>
          <p:nvPr/>
        </p:nvSpPr>
        <p:spPr>
          <a:xfrm flipH="1">
            <a:off x="3429043" y="2643182"/>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3" name="Shape 553"/>
          <p:cNvSpPr/>
          <p:nvPr/>
        </p:nvSpPr>
        <p:spPr>
          <a:xfrm flipH="1">
            <a:off x="2928976" y="535095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4" name="Shape 554"/>
          <p:cNvSpPr/>
          <p:nvPr/>
        </p:nvSpPr>
        <p:spPr>
          <a:xfrm flipH="1">
            <a:off x="4500613" y="4493694"/>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5" name="Shape 555"/>
          <p:cNvSpPr/>
          <p:nvPr/>
        </p:nvSpPr>
        <p:spPr>
          <a:xfrm flipH="1">
            <a:off x="3929109"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6" name="Shape 556"/>
          <p:cNvSpPr/>
          <p:nvPr/>
        </p:nvSpPr>
        <p:spPr>
          <a:xfrm flipH="1">
            <a:off x="3136415"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7" name="Shape 557"/>
          <p:cNvSpPr/>
          <p:nvPr/>
        </p:nvSpPr>
        <p:spPr>
          <a:xfrm flipH="1">
            <a:off x="4136547"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8" name="Shape 558"/>
          <p:cNvSpPr/>
          <p:nvPr/>
        </p:nvSpPr>
        <p:spPr>
          <a:xfrm flipH="1">
            <a:off x="4286299" y="4786321"/>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59" name="Shape 559"/>
          <p:cNvSpPr/>
          <p:nvPr/>
        </p:nvSpPr>
        <p:spPr>
          <a:xfrm flipH="1">
            <a:off x="4000547" y="435769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60" name="Shape 560"/>
          <p:cNvSpPr/>
          <p:nvPr/>
        </p:nvSpPr>
        <p:spPr>
          <a:xfrm flipH="1">
            <a:off x="3286167" y="442913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61" name="Shape 561"/>
          <p:cNvSpPr/>
          <p:nvPr/>
        </p:nvSpPr>
        <p:spPr>
          <a:xfrm flipH="1">
            <a:off x="3071852" y="420794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562" name="Shape 562"/>
          <p:cNvCxnSpPr/>
          <p:nvPr/>
        </p:nvCxnSpPr>
        <p:spPr>
          <a:xfrm>
            <a:off x="-71438" y="1214420"/>
            <a:ext cx="9240900" cy="2099"/>
          </a:xfrm>
          <a:prstGeom prst="straightConnector1">
            <a:avLst/>
          </a:prstGeom>
          <a:noFill/>
          <a:ln w="76200" cap="flat" cmpd="sng">
            <a:solidFill>
              <a:srgbClr val="5F497A"/>
            </a:solidFill>
            <a:prstDash val="solid"/>
            <a:round/>
            <a:headEnd type="none" w="med" len="med"/>
            <a:tailEnd type="none" w="med" len="med"/>
          </a:ln>
        </p:spPr>
      </p:cxnSp>
      <p:sp>
        <p:nvSpPr>
          <p:cNvPr id="563" name="Shape 563"/>
          <p:cNvSpPr txBox="1"/>
          <p:nvPr/>
        </p:nvSpPr>
        <p:spPr>
          <a:xfrm>
            <a:off x="714350" y="228100"/>
            <a:ext cx="6358200" cy="1070398"/>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Localism, or </a:t>
            </a:r>
            <a:br>
              <a:rPr lang="en-US" sz="2400" b="1" i="0" u="none" strike="noStrike" cap="none" baseline="0">
                <a:solidFill>
                  <a:schemeClr val="dk1"/>
                </a:solidFill>
                <a:latin typeface="Arial"/>
                <a:ea typeface="Arial"/>
                <a:cs typeface="Arial"/>
                <a:sym typeface="Arial"/>
              </a:rPr>
            </a:br>
            <a:r>
              <a:rPr lang="en-US" sz="2400" b="1" i="0" u="none" strike="noStrike" cap="none" baseline="0">
                <a:solidFill>
                  <a:schemeClr val="dk1"/>
                </a:solidFill>
                <a:latin typeface="Arial"/>
                <a:ea typeface="Arial"/>
                <a:cs typeface="Arial"/>
                <a:sym typeface="Arial"/>
              </a:rPr>
              <a:t>local people’s media ecosystem</a:t>
            </a:r>
            <a:r>
              <a:rPr lang="en-US" sz="1100" b="1" i="0" u="none" strike="noStrike" cap="none" baseline="0">
                <a:solidFill>
                  <a:schemeClr val="dk1"/>
                </a:solidFill>
                <a:latin typeface="Arial"/>
                <a:ea typeface="Arial"/>
                <a:cs typeface="Arial"/>
                <a:sym typeface="Arial"/>
              </a:rPr>
              <a:t/>
            </a:r>
            <a:br>
              <a:rPr lang="en-US" sz="1100" b="1" i="0" u="none" strike="noStrike" cap="none" baseline="0">
                <a:solidFill>
                  <a:schemeClr val="dk1"/>
                </a:solidFill>
                <a:latin typeface="Arial"/>
                <a:ea typeface="Arial"/>
                <a:cs typeface="Arial"/>
                <a:sym typeface="Arial"/>
              </a:rPr>
            </a:br>
            <a:endParaRPr lang="en-US" sz="1100" b="1" i="0" u="none" strike="noStrike" cap="none" baseline="0">
              <a:solidFill>
                <a:schemeClr val="dk1"/>
              </a:solidFill>
              <a:latin typeface="Arial"/>
              <a:ea typeface="Arial"/>
              <a:cs typeface="Arial"/>
              <a:sym typeface="Arial"/>
            </a:endParaRPr>
          </a:p>
        </p:txBody>
      </p:sp>
      <p:pic>
        <p:nvPicPr>
          <p:cNvPr id="564" name="Shape 564"/>
          <p:cNvPicPr preferRelativeResize="0"/>
          <p:nvPr/>
        </p:nvPicPr>
        <p:blipFill rotWithShape="1">
          <a:blip r:embed="rId5">
            <a:alphaModFix/>
          </a:blip>
          <a:srcRect r="970" b="-1830"/>
          <a:stretch/>
        </p:blipFill>
        <p:spPr>
          <a:xfrm>
            <a:off x="-71450" y="1058000"/>
            <a:ext cx="9240900" cy="5906399"/>
          </a:xfrm>
          <a:prstGeom prst="rect">
            <a:avLst/>
          </a:prstGeom>
          <a:noFill/>
          <a:ln>
            <a:noFill/>
          </a:ln>
        </p:spPr>
      </p:pic>
      <p:cxnSp>
        <p:nvCxnSpPr>
          <p:cNvPr id="565" name="Shape 565"/>
          <p:cNvCxnSpPr/>
          <p:nvPr/>
        </p:nvCxnSpPr>
        <p:spPr>
          <a:xfrm rot="10800000" flipH="1">
            <a:off x="7952804" y="815098"/>
            <a:ext cx="378300" cy="279899"/>
          </a:xfrm>
          <a:prstGeom prst="straightConnector1">
            <a:avLst/>
          </a:prstGeom>
          <a:noFill/>
          <a:ln w="57150" cap="flat" cmpd="sng">
            <a:solidFill>
              <a:srgbClr val="5F497A"/>
            </a:solidFill>
            <a:prstDash val="solid"/>
            <a:round/>
            <a:headEnd type="none" w="med" len="med"/>
            <a:tailEnd type="none" w="med" len="med"/>
          </a:ln>
        </p:spPr>
      </p:cxnSp>
      <p:cxnSp>
        <p:nvCxnSpPr>
          <p:cNvPr id="566" name="Shape 566"/>
          <p:cNvCxnSpPr/>
          <p:nvPr/>
        </p:nvCxnSpPr>
        <p:spPr>
          <a:xfrm rot="10800000" flipH="1">
            <a:off x="7861596" y="716316"/>
            <a:ext cx="147900" cy="469799"/>
          </a:xfrm>
          <a:prstGeom prst="straightConnector1">
            <a:avLst/>
          </a:prstGeom>
          <a:noFill/>
          <a:ln w="57150" cap="flat" cmpd="sng">
            <a:solidFill>
              <a:srgbClr val="169A52"/>
            </a:solidFill>
            <a:prstDash val="solid"/>
            <a:round/>
            <a:headEnd type="none" w="med" len="med"/>
            <a:tailEnd type="none" w="med" len="med"/>
          </a:ln>
        </p:spPr>
      </p:cxnSp>
      <p:sp>
        <p:nvSpPr>
          <p:cNvPr id="567" name="Shape 567"/>
          <p:cNvSpPr/>
          <p:nvPr/>
        </p:nvSpPr>
        <p:spPr>
          <a:xfrm rot="10800000" flipH="1">
            <a:off x="7286642" y="640970"/>
            <a:ext cx="302700" cy="287698"/>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68" name="Shape 568"/>
          <p:cNvSpPr/>
          <p:nvPr/>
        </p:nvSpPr>
        <p:spPr>
          <a:xfrm rot="10800000" flipH="1">
            <a:off x="7364077" y="711083"/>
            <a:ext cx="151500" cy="144000"/>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69" name="Shape 569"/>
          <p:cNvSpPr/>
          <p:nvPr/>
        </p:nvSpPr>
        <p:spPr>
          <a:xfrm rot="10800000" flipH="1">
            <a:off x="7858146" y="428615"/>
            <a:ext cx="302700" cy="287698"/>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70" name="Shape 570"/>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71" name="Shape 571"/>
          <p:cNvSpPr/>
          <p:nvPr/>
        </p:nvSpPr>
        <p:spPr>
          <a:xfrm rot="10800000" flipH="1">
            <a:off x="8364209" y="639645"/>
            <a:ext cx="151500" cy="144000"/>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72" name="Shape 572"/>
          <p:cNvSpPr/>
          <p:nvPr/>
        </p:nvSpPr>
        <p:spPr>
          <a:xfrm rot="10800000" flipH="1">
            <a:off x="7935581" y="498731"/>
            <a:ext cx="151500" cy="144000"/>
          </a:xfrm>
          <a:prstGeom prst="ellipse">
            <a:avLst/>
          </a:prstGeom>
          <a:noFill/>
          <a:ln w="57150" cap="flat" cmpd="sng">
            <a:solidFill>
              <a:schemeClr val="accent3"/>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573" name="Shape 573"/>
          <p:cNvCxnSpPr/>
          <p:nvPr/>
        </p:nvCxnSpPr>
        <p:spPr>
          <a:xfrm>
            <a:off x="10962" y="1149687"/>
            <a:ext cx="9128999" cy="9898"/>
          </a:xfrm>
          <a:prstGeom prst="straightConnector1">
            <a:avLst/>
          </a:prstGeom>
          <a:noFill/>
          <a:ln w="76200" cap="flat" cmpd="sng">
            <a:solidFill>
              <a:srgbClr val="98B954"/>
            </a:solidFill>
            <a:prstDash val="solid"/>
            <a:round/>
            <a:headEnd type="none" w="med" len="med"/>
            <a:tailEnd type="none" w="med" len="med"/>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cxnSp>
        <p:nvCxnSpPr>
          <p:cNvPr id="579" name="Shape 579"/>
          <p:cNvCxnSpPr/>
          <p:nvPr/>
        </p:nvCxnSpPr>
        <p:spPr>
          <a:xfrm>
            <a:off x="-285784" y="2143116"/>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580" name="Shape 580"/>
          <p:cNvCxnSpPr/>
          <p:nvPr/>
        </p:nvCxnSpPr>
        <p:spPr>
          <a:xfrm>
            <a:off x="-133382" y="3427412"/>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581" name="Shape 581"/>
          <p:cNvCxnSpPr/>
          <p:nvPr/>
        </p:nvCxnSpPr>
        <p:spPr>
          <a:xfrm>
            <a:off x="-133382" y="4713296"/>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582" name="Shape 582"/>
          <p:cNvCxnSpPr/>
          <p:nvPr/>
        </p:nvCxnSpPr>
        <p:spPr>
          <a:xfrm>
            <a:off x="-142906" y="2786058"/>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583" name="Shape 583"/>
          <p:cNvCxnSpPr/>
          <p:nvPr/>
        </p:nvCxnSpPr>
        <p:spPr>
          <a:xfrm>
            <a:off x="-142906" y="4071942"/>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584" name="Shape 584"/>
          <p:cNvCxnSpPr/>
          <p:nvPr/>
        </p:nvCxnSpPr>
        <p:spPr>
          <a:xfrm rot="5400000">
            <a:off x="2499106" y="3499246"/>
            <a:ext cx="143670" cy="1587"/>
          </a:xfrm>
          <a:prstGeom prst="straightConnector1">
            <a:avLst/>
          </a:prstGeom>
          <a:noFill/>
          <a:ln w="19050" cap="flat" cmpd="sng">
            <a:solidFill>
              <a:srgbClr val="FFC000"/>
            </a:solidFill>
            <a:prstDash val="solid"/>
            <a:round/>
            <a:headEnd type="none" w="med" len="med"/>
            <a:tailEnd type="none" w="med" len="med"/>
          </a:ln>
        </p:spPr>
      </p:cxnSp>
      <p:cxnSp>
        <p:nvCxnSpPr>
          <p:cNvPr id="585" name="Shape 585"/>
          <p:cNvCxnSpPr/>
          <p:nvPr/>
        </p:nvCxnSpPr>
        <p:spPr>
          <a:xfrm rot="5400000">
            <a:off x="6571073" y="3499246"/>
            <a:ext cx="143670" cy="1587"/>
          </a:xfrm>
          <a:prstGeom prst="straightConnector1">
            <a:avLst/>
          </a:prstGeom>
          <a:noFill/>
          <a:ln w="19050" cap="flat" cmpd="sng">
            <a:solidFill>
              <a:srgbClr val="FFC000"/>
            </a:solidFill>
            <a:prstDash val="solid"/>
            <a:round/>
            <a:headEnd type="none" w="med" len="med"/>
            <a:tailEnd type="none" w="med" len="med"/>
          </a:ln>
        </p:spPr>
      </p:cxnSp>
      <p:sp>
        <p:nvSpPr>
          <p:cNvPr id="586" name="Shape 586"/>
          <p:cNvSpPr/>
          <p:nvPr/>
        </p:nvSpPr>
        <p:spPr>
          <a:xfrm>
            <a:off x="0" y="0"/>
            <a:ext cx="714347" cy="1214421"/>
          </a:xfrm>
          <a:prstGeom prst="rect">
            <a:avLst/>
          </a:prstGeom>
          <a:solidFill>
            <a:srgbClr val="98B954"/>
          </a:solidFill>
          <a:ln w="2540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pic>
        <p:nvPicPr>
          <p:cNvPr id="587" name="Shape 587"/>
          <p:cNvPicPr preferRelativeResize="0"/>
          <p:nvPr/>
        </p:nvPicPr>
        <p:blipFill rotWithShape="1">
          <a:blip r:embed="rId3">
            <a:alphaModFix/>
          </a:blip>
          <a:srcRect/>
          <a:stretch/>
        </p:blipFill>
        <p:spPr>
          <a:xfrm>
            <a:off x="4583075" y="4099350"/>
            <a:ext cx="3426598" cy="2317798"/>
          </a:xfrm>
          <a:prstGeom prst="roundRect">
            <a:avLst>
              <a:gd name="adj" fmla="val 16667"/>
            </a:avLst>
          </a:prstGeom>
          <a:noFill/>
          <a:ln>
            <a:noFill/>
          </a:ln>
        </p:spPr>
      </p:pic>
      <p:pic>
        <p:nvPicPr>
          <p:cNvPr id="588" name="Shape 588"/>
          <p:cNvPicPr preferRelativeResize="0"/>
          <p:nvPr/>
        </p:nvPicPr>
        <p:blipFill rotWithShape="1">
          <a:blip r:embed="rId4">
            <a:alphaModFix/>
          </a:blip>
          <a:srcRect/>
          <a:stretch/>
        </p:blipFill>
        <p:spPr>
          <a:xfrm>
            <a:off x="590650" y="4161925"/>
            <a:ext cx="3653400" cy="2317798"/>
          </a:xfrm>
          <a:prstGeom prst="roundRect">
            <a:avLst>
              <a:gd name="adj" fmla="val 20368"/>
            </a:avLst>
          </a:prstGeom>
          <a:noFill/>
          <a:ln>
            <a:noFill/>
          </a:ln>
        </p:spPr>
      </p:pic>
      <p:pic>
        <p:nvPicPr>
          <p:cNvPr id="589" name="Shape 589"/>
          <p:cNvPicPr preferRelativeResize="0"/>
          <p:nvPr/>
        </p:nvPicPr>
        <p:blipFill rotWithShape="1">
          <a:blip r:embed="rId5">
            <a:alphaModFix/>
          </a:blip>
          <a:srcRect/>
          <a:stretch/>
        </p:blipFill>
        <p:spPr>
          <a:xfrm>
            <a:off x="4583075" y="1876486"/>
            <a:ext cx="3352499" cy="1990500"/>
          </a:xfrm>
          <a:prstGeom prst="roundRect">
            <a:avLst>
              <a:gd name="adj" fmla="val 23510"/>
            </a:avLst>
          </a:prstGeom>
          <a:noFill/>
          <a:ln>
            <a:noFill/>
          </a:ln>
        </p:spPr>
      </p:pic>
      <p:sp>
        <p:nvSpPr>
          <p:cNvPr id="590" name="Shape 590"/>
          <p:cNvSpPr txBox="1"/>
          <p:nvPr/>
        </p:nvSpPr>
        <p:spPr>
          <a:xfrm>
            <a:off x="714375" y="334525"/>
            <a:ext cx="5570099" cy="963899"/>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Localism, or </a:t>
            </a:r>
            <a:br>
              <a:rPr lang="en-US" sz="2400" b="1" i="0" u="none" strike="noStrike" cap="none" baseline="0">
                <a:solidFill>
                  <a:schemeClr val="dk1"/>
                </a:solidFill>
                <a:latin typeface="Arial"/>
                <a:ea typeface="Arial"/>
                <a:cs typeface="Arial"/>
                <a:sym typeface="Arial"/>
              </a:rPr>
            </a:br>
            <a:r>
              <a:rPr lang="en-US" sz="2400" b="1" i="0" u="none" strike="noStrike" cap="none" baseline="0">
                <a:solidFill>
                  <a:schemeClr val="dk1"/>
                </a:solidFill>
                <a:latin typeface="Arial"/>
                <a:ea typeface="Arial"/>
                <a:cs typeface="Arial"/>
                <a:sym typeface="Arial"/>
              </a:rPr>
              <a:t>local people’s media ecosystem</a:t>
            </a:r>
            <a:r>
              <a:rPr lang="en-US" sz="1100" b="1" i="0" u="none" strike="noStrike" cap="none" baseline="0">
                <a:solidFill>
                  <a:schemeClr val="dk1"/>
                </a:solidFill>
                <a:latin typeface="Arial"/>
                <a:ea typeface="Arial"/>
                <a:cs typeface="Arial"/>
                <a:sym typeface="Arial"/>
              </a:rPr>
              <a:t/>
            </a:r>
            <a:br>
              <a:rPr lang="en-US" sz="1100" b="1" i="0" u="none" strike="noStrike" cap="none" baseline="0">
                <a:solidFill>
                  <a:schemeClr val="dk1"/>
                </a:solidFill>
                <a:latin typeface="Arial"/>
                <a:ea typeface="Arial"/>
                <a:cs typeface="Arial"/>
                <a:sym typeface="Arial"/>
              </a:rPr>
            </a:br>
            <a:endParaRPr lang="en-US" sz="11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4000" b="0" i="1" u="none" strike="noStrike" cap="none" baseline="0">
              <a:solidFill>
                <a:srgbClr val="0C0C0C"/>
              </a:solidFill>
              <a:latin typeface="Arial"/>
              <a:ea typeface="Arial"/>
              <a:cs typeface="Arial"/>
              <a:sym typeface="Arial"/>
            </a:endParaRPr>
          </a:p>
        </p:txBody>
      </p:sp>
      <p:cxnSp>
        <p:nvCxnSpPr>
          <p:cNvPr id="591" name="Shape 591"/>
          <p:cNvCxnSpPr/>
          <p:nvPr/>
        </p:nvCxnSpPr>
        <p:spPr>
          <a:xfrm rot="5400000" flipH="1">
            <a:off x="7524112" y="907485"/>
            <a:ext cx="327885" cy="285984"/>
          </a:xfrm>
          <a:prstGeom prst="straightConnector1">
            <a:avLst/>
          </a:prstGeom>
          <a:noFill/>
          <a:ln w="57150" cap="flat" cmpd="sng">
            <a:solidFill>
              <a:srgbClr val="169A52"/>
            </a:solidFill>
            <a:prstDash val="solid"/>
            <a:round/>
            <a:headEnd type="none" w="med" len="med"/>
            <a:tailEnd type="none" w="med" len="med"/>
          </a:ln>
        </p:spPr>
      </p:cxnSp>
      <p:cxnSp>
        <p:nvCxnSpPr>
          <p:cNvPr id="592" name="Shape 592"/>
          <p:cNvCxnSpPr/>
          <p:nvPr/>
        </p:nvCxnSpPr>
        <p:spPr>
          <a:xfrm rot="10800000" flipH="1">
            <a:off x="7807132" y="815096"/>
            <a:ext cx="523982" cy="399324"/>
          </a:xfrm>
          <a:prstGeom prst="straightConnector1">
            <a:avLst/>
          </a:prstGeom>
          <a:noFill/>
          <a:ln w="57150" cap="flat" cmpd="sng">
            <a:solidFill>
              <a:srgbClr val="674EA7"/>
            </a:solidFill>
            <a:prstDash val="solid"/>
            <a:round/>
            <a:headEnd type="none" w="med" len="med"/>
            <a:tailEnd type="none" w="med" len="med"/>
          </a:ln>
        </p:spPr>
      </p:cxnSp>
      <p:sp>
        <p:nvSpPr>
          <p:cNvPr id="593" name="Shape 593"/>
          <p:cNvSpPr/>
          <p:nvPr/>
        </p:nvSpPr>
        <p:spPr>
          <a:xfrm rot="10800000" flipH="1">
            <a:off x="7286642" y="640958"/>
            <a:ext cx="302757" cy="287712"/>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94" name="Shape 594"/>
          <p:cNvSpPr/>
          <p:nvPr/>
        </p:nvSpPr>
        <p:spPr>
          <a:xfrm rot="10800000" flipH="1">
            <a:off x="7364077" y="711227"/>
            <a:ext cx="151379" cy="143856"/>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95" name="Shape 595"/>
          <p:cNvSpPr/>
          <p:nvPr/>
        </p:nvSpPr>
        <p:spPr>
          <a:xfrm rot="10800000" flipH="1">
            <a:off x="7858146" y="428604"/>
            <a:ext cx="302757" cy="287712"/>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96" name="Shape 596"/>
          <p:cNvSpPr/>
          <p:nvPr/>
        </p:nvSpPr>
        <p:spPr>
          <a:xfrm rot="10800000" flipH="1">
            <a:off x="7935581" y="498875"/>
            <a:ext cx="151379" cy="143856"/>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97" name="Shape 597"/>
          <p:cNvSpPr/>
          <p:nvPr/>
        </p:nvSpPr>
        <p:spPr>
          <a:xfrm rot="10800000" flipH="1">
            <a:off x="8286775" y="569517"/>
            <a:ext cx="302757" cy="287712"/>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598" name="Shape 598"/>
          <p:cNvSpPr/>
          <p:nvPr/>
        </p:nvSpPr>
        <p:spPr>
          <a:xfrm rot="10800000" flipH="1">
            <a:off x="8364209" y="639789"/>
            <a:ext cx="151379" cy="143856"/>
          </a:xfrm>
          <a:prstGeom prst="ellipse">
            <a:avLst/>
          </a:prstGeom>
          <a:noFill/>
          <a:ln w="57150"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599" name="Shape 599"/>
          <p:cNvCxnSpPr>
            <a:endCxn id="595" idx="0"/>
          </p:cNvCxnSpPr>
          <p:nvPr/>
        </p:nvCxnSpPr>
        <p:spPr>
          <a:xfrm rot="10800000" flipH="1">
            <a:off x="7807025" y="716315"/>
            <a:ext cx="202500" cy="498000"/>
          </a:xfrm>
          <a:prstGeom prst="straightConnector1">
            <a:avLst/>
          </a:prstGeom>
          <a:noFill/>
          <a:ln w="57150" cap="flat" cmpd="sng">
            <a:solidFill>
              <a:srgbClr val="169A52"/>
            </a:solidFill>
            <a:prstDash val="solid"/>
            <a:round/>
            <a:headEnd type="none" w="med" len="med"/>
            <a:tailEnd type="none" w="med" len="med"/>
          </a:ln>
        </p:spPr>
      </p:cxnSp>
      <p:cxnSp>
        <p:nvCxnSpPr>
          <p:cNvPr id="600" name="Shape 600"/>
          <p:cNvCxnSpPr/>
          <p:nvPr/>
        </p:nvCxnSpPr>
        <p:spPr>
          <a:xfrm>
            <a:off x="45625" y="1201300"/>
            <a:ext cx="9169800" cy="14700"/>
          </a:xfrm>
          <a:prstGeom prst="straightConnector1">
            <a:avLst/>
          </a:prstGeom>
          <a:noFill/>
          <a:ln w="76200" cap="flat" cmpd="sng">
            <a:solidFill>
              <a:srgbClr val="98B954"/>
            </a:solidFill>
            <a:prstDash val="solid"/>
            <a:round/>
            <a:headEnd type="none" w="med" len="med"/>
            <a:tailEnd type="none" w="med" len="med"/>
          </a:ln>
        </p:spPr>
      </p:cxnSp>
      <p:pic>
        <p:nvPicPr>
          <p:cNvPr id="601" name="Shape 601"/>
          <p:cNvPicPr preferRelativeResize="0"/>
          <p:nvPr/>
        </p:nvPicPr>
        <p:blipFill rotWithShape="1">
          <a:blip r:embed="rId6">
            <a:alphaModFix/>
          </a:blip>
          <a:srcRect/>
          <a:stretch/>
        </p:blipFill>
        <p:spPr>
          <a:xfrm>
            <a:off x="590650" y="1876536"/>
            <a:ext cx="3653400" cy="1990500"/>
          </a:xfrm>
          <a:prstGeom prst="roundRect">
            <a:avLst>
              <a:gd name="adj" fmla="val 16667"/>
            </a:avLst>
          </a:prstGeom>
          <a:noFill/>
          <a:ln>
            <a:noFill/>
          </a:ln>
        </p:spPr>
      </p:pic>
      <p:pic>
        <p:nvPicPr>
          <p:cNvPr id="602" name="Shape 602"/>
          <p:cNvPicPr preferRelativeResize="0"/>
          <p:nvPr/>
        </p:nvPicPr>
        <p:blipFill rotWithShape="1">
          <a:blip r:embed="rId7">
            <a:alphaModFix/>
          </a:blip>
          <a:srcRect/>
          <a:stretch/>
        </p:blipFill>
        <p:spPr>
          <a:xfrm>
            <a:off x="5490612" y="1912"/>
            <a:ext cx="3653398" cy="3279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cxnSp>
        <p:nvCxnSpPr>
          <p:cNvPr id="608" name="Shape 608"/>
          <p:cNvCxnSpPr/>
          <p:nvPr/>
        </p:nvCxnSpPr>
        <p:spPr>
          <a:xfrm>
            <a:off x="-285784" y="2143116"/>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09" name="Shape 609"/>
          <p:cNvCxnSpPr/>
          <p:nvPr/>
        </p:nvCxnSpPr>
        <p:spPr>
          <a:xfrm>
            <a:off x="-133382" y="3427412"/>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10" name="Shape 610"/>
          <p:cNvCxnSpPr/>
          <p:nvPr/>
        </p:nvCxnSpPr>
        <p:spPr>
          <a:xfrm>
            <a:off x="-133382" y="4713296"/>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11" name="Shape 611"/>
          <p:cNvCxnSpPr/>
          <p:nvPr/>
        </p:nvCxnSpPr>
        <p:spPr>
          <a:xfrm>
            <a:off x="-142906" y="2786058"/>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12" name="Shape 612"/>
          <p:cNvCxnSpPr/>
          <p:nvPr/>
        </p:nvCxnSpPr>
        <p:spPr>
          <a:xfrm>
            <a:off x="-142906" y="4071942"/>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13" name="Shape 613"/>
          <p:cNvCxnSpPr/>
          <p:nvPr/>
        </p:nvCxnSpPr>
        <p:spPr>
          <a:xfrm rot="5400000">
            <a:off x="2499106" y="3499246"/>
            <a:ext cx="143670" cy="1587"/>
          </a:xfrm>
          <a:prstGeom prst="straightConnector1">
            <a:avLst/>
          </a:prstGeom>
          <a:noFill/>
          <a:ln w="19050" cap="flat" cmpd="sng">
            <a:solidFill>
              <a:srgbClr val="FFC000"/>
            </a:solidFill>
            <a:prstDash val="solid"/>
            <a:round/>
            <a:headEnd type="none" w="med" len="med"/>
            <a:tailEnd type="none" w="med" len="med"/>
          </a:ln>
        </p:spPr>
      </p:cxnSp>
      <p:sp>
        <p:nvSpPr>
          <p:cNvPr id="614" name="Shape 614"/>
          <p:cNvSpPr/>
          <p:nvPr/>
        </p:nvSpPr>
        <p:spPr>
          <a:xfrm>
            <a:off x="0" y="0"/>
            <a:ext cx="714347" cy="1214421"/>
          </a:xfrm>
          <a:prstGeom prst="rect">
            <a:avLst/>
          </a:prstGeom>
          <a:solidFill>
            <a:srgbClr val="FFC000"/>
          </a:solidFill>
          <a:ln w="25400" cap="flat" cmpd="sng">
            <a:solidFill>
              <a:srgbClr val="FFC0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pic>
        <p:nvPicPr>
          <p:cNvPr id="615" name="Shape 615"/>
          <p:cNvPicPr preferRelativeResize="0"/>
          <p:nvPr/>
        </p:nvPicPr>
        <p:blipFill rotWithShape="1">
          <a:blip r:embed="rId3">
            <a:alphaModFix/>
          </a:blip>
          <a:srcRect/>
          <a:stretch/>
        </p:blipFill>
        <p:spPr>
          <a:xfrm>
            <a:off x="715425" y="4379300"/>
            <a:ext cx="2364600" cy="2115899"/>
          </a:xfrm>
          <a:prstGeom prst="roundRect">
            <a:avLst>
              <a:gd name="adj" fmla="val 16667"/>
            </a:avLst>
          </a:prstGeom>
          <a:noFill/>
          <a:ln>
            <a:noFill/>
          </a:ln>
        </p:spPr>
      </p:pic>
      <p:pic>
        <p:nvPicPr>
          <p:cNvPr id="616" name="Shape 616"/>
          <p:cNvPicPr preferRelativeResize="0"/>
          <p:nvPr/>
        </p:nvPicPr>
        <p:blipFill rotWithShape="1">
          <a:blip r:embed="rId4">
            <a:alphaModFix/>
          </a:blip>
          <a:srcRect t="1630" b="6400"/>
          <a:stretch/>
        </p:blipFill>
        <p:spPr>
          <a:xfrm>
            <a:off x="3335362" y="1561933"/>
            <a:ext cx="2526300" cy="2615400"/>
          </a:xfrm>
          <a:prstGeom prst="roundRect">
            <a:avLst>
              <a:gd name="adj" fmla="val 16667"/>
            </a:avLst>
          </a:prstGeom>
          <a:noFill/>
          <a:ln>
            <a:noFill/>
          </a:ln>
        </p:spPr>
      </p:pic>
      <p:pic>
        <p:nvPicPr>
          <p:cNvPr id="617" name="Shape 617"/>
          <p:cNvPicPr preferRelativeResize="0"/>
          <p:nvPr/>
        </p:nvPicPr>
        <p:blipFill rotWithShape="1">
          <a:blip r:embed="rId5">
            <a:alphaModFix/>
          </a:blip>
          <a:srcRect/>
          <a:stretch/>
        </p:blipFill>
        <p:spPr>
          <a:xfrm>
            <a:off x="3497100" y="4357700"/>
            <a:ext cx="2364600" cy="2137499"/>
          </a:xfrm>
          <a:prstGeom prst="roundRect">
            <a:avLst>
              <a:gd name="adj" fmla="val 16667"/>
            </a:avLst>
          </a:prstGeom>
          <a:noFill/>
          <a:ln>
            <a:noFill/>
          </a:ln>
        </p:spPr>
      </p:pic>
      <p:cxnSp>
        <p:nvCxnSpPr>
          <p:cNvPr id="618" name="Shape 618"/>
          <p:cNvCxnSpPr/>
          <p:nvPr/>
        </p:nvCxnSpPr>
        <p:spPr>
          <a:xfrm rot="5400000">
            <a:off x="2499106" y="3499246"/>
            <a:ext cx="143670" cy="1587"/>
          </a:xfrm>
          <a:prstGeom prst="straightConnector1">
            <a:avLst/>
          </a:prstGeom>
          <a:noFill/>
          <a:ln w="19050" cap="flat" cmpd="sng">
            <a:solidFill>
              <a:srgbClr val="FFC000"/>
            </a:solidFill>
            <a:prstDash val="solid"/>
            <a:round/>
            <a:headEnd type="none" w="med" len="med"/>
            <a:tailEnd type="none" w="med" len="med"/>
          </a:ln>
        </p:spPr>
      </p:cxnSp>
      <p:sp>
        <p:nvSpPr>
          <p:cNvPr id="619" name="Shape 619"/>
          <p:cNvSpPr txBox="1"/>
          <p:nvPr/>
        </p:nvSpPr>
        <p:spPr>
          <a:xfrm>
            <a:off x="715425" y="290475"/>
            <a:ext cx="7571398" cy="857400"/>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Challenges beyond traditional media: </a:t>
            </a:r>
          </a:p>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Transmedia, VR, AR, and other virtualities</a:t>
            </a:r>
          </a:p>
        </p:txBody>
      </p:sp>
      <p:pic>
        <p:nvPicPr>
          <p:cNvPr id="620" name="Shape 620"/>
          <p:cNvPicPr preferRelativeResize="0"/>
          <p:nvPr/>
        </p:nvPicPr>
        <p:blipFill rotWithShape="1">
          <a:blip r:embed="rId6">
            <a:alphaModFix/>
          </a:blip>
          <a:srcRect/>
          <a:stretch/>
        </p:blipFill>
        <p:spPr>
          <a:xfrm>
            <a:off x="715425" y="1561925"/>
            <a:ext cx="2364600" cy="2493600"/>
          </a:xfrm>
          <a:prstGeom prst="roundRect">
            <a:avLst>
              <a:gd name="adj" fmla="val 16667"/>
            </a:avLst>
          </a:prstGeom>
          <a:noFill/>
          <a:ln>
            <a:noFill/>
          </a:ln>
        </p:spPr>
      </p:pic>
      <p:cxnSp>
        <p:nvCxnSpPr>
          <p:cNvPr id="621" name="Shape 621"/>
          <p:cNvCxnSpPr/>
          <p:nvPr/>
        </p:nvCxnSpPr>
        <p:spPr>
          <a:xfrm rot="5400000" flipH="1">
            <a:off x="7524112" y="907485"/>
            <a:ext cx="327885" cy="285984"/>
          </a:xfrm>
          <a:prstGeom prst="straightConnector1">
            <a:avLst/>
          </a:prstGeom>
          <a:noFill/>
          <a:ln w="57150" cap="flat" cmpd="sng">
            <a:solidFill>
              <a:srgbClr val="169A52"/>
            </a:solidFill>
            <a:prstDash val="solid"/>
            <a:round/>
            <a:headEnd type="none" w="med" len="med"/>
            <a:tailEnd type="none" w="med" len="med"/>
          </a:ln>
        </p:spPr>
      </p:cxnSp>
      <p:cxnSp>
        <p:nvCxnSpPr>
          <p:cNvPr id="622" name="Shape 622"/>
          <p:cNvCxnSpPr/>
          <p:nvPr/>
        </p:nvCxnSpPr>
        <p:spPr>
          <a:xfrm rot="10800000" flipH="1">
            <a:off x="7807132" y="815096"/>
            <a:ext cx="523982" cy="399324"/>
          </a:xfrm>
          <a:prstGeom prst="straightConnector1">
            <a:avLst/>
          </a:prstGeom>
          <a:noFill/>
          <a:ln w="57150" cap="flat" cmpd="sng">
            <a:solidFill>
              <a:srgbClr val="169A52"/>
            </a:solidFill>
            <a:prstDash val="solid"/>
            <a:round/>
            <a:headEnd type="none" w="med" len="med"/>
            <a:tailEnd type="none" w="med" len="med"/>
          </a:ln>
        </p:spPr>
      </p:cxnSp>
      <p:sp>
        <p:nvSpPr>
          <p:cNvPr id="623" name="Shape 623"/>
          <p:cNvSpPr/>
          <p:nvPr/>
        </p:nvSpPr>
        <p:spPr>
          <a:xfrm rot="10800000" flipH="1">
            <a:off x="7286642" y="640958"/>
            <a:ext cx="302757" cy="287712"/>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24" name="Shape 624"/>
          <p:cNvSpPr/>
          <p:nvPr/>
        </p:nvSpPr>
        <p:spPr>
          <a:xfrm rot="10800000" flipH="1">
            <a:off x="7364077" y="711227"/>
            <a:ext cx="151379" cy="143856"/>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25" name="Shape 625"/>
          <p:cNvSpPr/>
          <p:nvPr/>
        </p:nvSpPr>
        <p:spPr>
          <a:xfrm rot="10800000" flipH="1">
            <a:off x="7858146" y="428604"/>
            <a:ext cx="302757" cy="287712"/>
          </a:xfrm>
          <a:prstGeom prst="ellipse">
            <a:avLst/>
          </a:prstGeom>
          <a:noFill/>
          <a:ln w="57150" cap="flat" cmpd="sng">
            <a:solidFill>
              <a:srgbClr val="FFC0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26" name="Shape 626"/>
          <p:cNvSpPr/>
          <p:nvPr/>
        </p:nvSpPr>
        <p:spPr>
          <a:xfrm rot="10800000" flipH="1">
            <a:off x="7935581" y="498875"/>
            <a:ext cx="151379" cy="143856"/>
          </a:xfrm>
          <a:prstGeom prst="ellipse">
            <a:avLst/>
          </a:prstGeom>
          <a:noFill/>
          <a:ln w="57150" cap="flat" cmpd="sng">
            <a:solidFill>
              <a:srgbClr val="FFC0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27" name="Shape 627"/>
          <p:cNvSpPr/>
          <p:nvPr/>
        </p:nvSpPr>
        <p:spPr>
          <a:xfrm rot="10800000" flipH="1">
            <a:off x="8286775" y="569517"/>
            <a:ext cx="302757" cy="287712"/>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28" name="Shape 628"/>
          <p:cNvSpPr/>
          <p:nvPr/>
        </p:nvSpPr>
        <p:spPr>
          <a:xfrm rot="10800000" flipH="1">
            <a:off x="8364209" y="639789"/>
            <a:ext cx="151379" cy="143856"/>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629" name="Shape 629"/>
          <p:cNvCxnSpPr>
            <a:endCxn id="625" idx="0"/>
          </p:cNvCxnSpPr>
          <p:nvPr/>
        </p:nvCxnSpPr>
        <p:spPr>
          <a:xfrm rot="10800000" flipH="1">
            <a:off x="7807025" y="716315"/>
            <a:ext cx="202500" cy="498000"/>
          </a:xfrm>
          <a:prstGeom prst="straightConnector1">
            <a:avLst/>
          </a:prstGeom>
          <a:noFill/>
          <a:ln w="57150" cap="flat" cmpd="sng">
            <a:solidFill>
              <a:srgbClr val="FFC000"/>
            </a:solidFill>
            <a:prstDash val="solid"/>
            <a:round/>
            <a:headEnd type="none" w="med" len="med"/>
            <a:tailEnd type="none" w="med" len="med"/>
          </a:ln>
        </p:spPr>
      </p:cxnSp>
      <p:cxnSp>
        <p:nvCxnSpPr>
          <p:cNvPr id="630" name="Shape 630"/>
          <p:cNvCxnSpPr/>
          <p:nvPr/>
        </p:nvCxnSpPr>
        <p:spPr>
          <a:xfrm>
            <a:off x="-214312" y="1214420"/>
            <a:ext cx="9429784" cy="1587"/>
          </a:xfrm>
          <a:prstGeom prst="straightConnector1">
            <a:avLst/>
          </a:prstGeom>
          <a:noFill/>
          <a:ln w="76200" cap="flat" cmpd="sng">
            <a:solidFill>
              <a:srgbClr val="FFC000"/>
            </a:solidFill>
            <a:prstDash val="solid"/>
            <a:round/>
            <a:headEnd type="none" w="med" len="med"/>
            <a:tailEnd type="none" w="med" len="med"/>
          </a:ln>
        </p:spPr>
      </p:cxnSp>
      <p:pic>
        <p:nvPicPr>
          <p:cNvPr id="631" name="Shape 631"/>
          <p:cNvPicPr preferRelativeResize="0"/>
          <p:nvPr/>
        </p:nvPicPr>
        <p:blipFill rotWithShape="1">
          <a:blip r:embed="rId7">
            <a:alphaModFix/>
          </a:blip>
          <a:srcRect/>
          <a:stretch/>
        </p:blipFill>
        <p:spPr>
          <a:xfrm>
            <a:off x="6151000" y="1562000"/>
            <a:ext cx="2364600" cy="2493600"/>
          </a:xfrm>
          <a:prstGeom prst="roundRect">
            <a:avLst>
              <a:gd name="adj" fmla="val 16667"/>
            </a:avLst>
          </a:prstGeom>
          <a:noFill/>
          <a:ln>
            <a:noFill/>
          </a:ln>
        </p:spPr>
      </p:pic>
      <p:pic>
        <p:nvPicPr>
          <p:cNvPr id="632" name="Shape 632"/>
          <p:cNvPicPr preferRelativeResize="0"/>
          <p:nvPr/>
        </p:nvPicPr>
        <p:blipFill rotWithShape="1">
          <a:blip r:embed="rId8">
            <a:alphaModFix/>
          </a:blip>
          <a:srcRect l="5750"/>
          <a:stretch/>
        </p:blipFill>
        <p:spPr>
          <a:xfrm>
            <a:off x="6263200" y="4357700"/>
            <a:ext cx="2252400" cy="2137499"/>
          </a:xfrm>
          <a:prstGeom prst="roundRect">
            <a:avLst>
              <a:gd name="adj" fmla="val 16667"/>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cxnSp>
        <p:nvCxnSpPr>
          <p:cNvPr id="638" name="Shape 638"/>
          <p:cNvCxnSpPr/>
          <p:nvPr/>
        </p:nvCxnSpPr>
        <p:spPr>
          <a:xfrm>
            <a:off x="-285784" y="2143116"/>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39" name="Shape 639"/>
          <p:cNvCxnSpPr/>
          <p:nvPr/>
        </p:nvCxnSpPr>
        <p:spPr>
          <a:xfrm>
            <a:off x="-133382" y="3427412"/>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40" name="Shape 640"/>
          <p:cNvCxnSpPr/>
          <p:nvPr/>
        </p:nvCxnSpPr>
        <p:spPr>
          <a:xfrm>
            <a:off x="-133382" y="4713296"/>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41" name="Shape 641"/>
          <p:cNvCxnSpPr/>
          <p:nvPr/>
        </p:nvCxnSpPr>
        <p:spPr>
          <a:xfrm>
            <a:off x="-142906" y="2786058"/>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42" name="Shape 642"/>
          <p:cNvCxnSpPr/>
          <p:nvPr/>
        </p:nvCxnSpPr>
        <p:spPr>
          <a:xfrm>
            <a:off x="-142906" y="4071942"/>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643" name="Shape 643"/>
          <p:cNvCxnSpPr/>
          <p:nvPr/>
        </p:nvCxnSpPr>
        <p:spPr>
          <a:xfrm>
            <a:off x="928662" y="3429000"/>
            <a:ext cx="3357586" cy="1587"/>
          </a:xfrm>
          <a:prstGeom prst="straightConnector1">
            <a:avLst/>
          </a:prstGeom>
          <a:noFill/>
          <a:ln w="38100" cap="flat" cmpd="sng">
            <a:solidFill>
              <a:srgbClr val="FFC000"/>
            </a:solidFill>
            <a:prstDash val="solid"/>
            <a:round/>
            <a:headEnd type="none" w="med" len="med"/>
            <a:tailEnd type="none" w="med" len="med"/>
          </a:ln>
        </p:spPr>
      </p:cxnSp>
      <p:cxnSp>
        <p:nvCxnSpPr>
          <p:cNvPr id="644" name="Shape 644"/>
          <p:cNvCxnSpPr/>
          <p:nvPr/>
        </p:nvCxnSpPr>
        <p:spPr>
          <a:xfrm rot="5400000">
            <a:off x="2499106" y="3499246"/>
            <a:ext cx="143670" cy="1587"/>
          </a:xfrm>
          <a:prstGeom prst="straightConnector1">
            <a:avLst/>
          </a:prstGeom>
          <a:noFill/>
          <a:ln w="19050" cap="flat" cmpd="sng">
            <a:solidFill>
              <a:srgbClr val="FFC000"/>
            </a:solidFill>
            <a:prstDash val="solid"/>
            <a:round/>
            <a:headEnd type="none" w="med" len="med"/>
            <a:tailEnd type="none" w="med" len="med"/>
          </a:ln>
        </p:spPr>
      </p:cxnSp>
      <p:sp>
        <p:nvSpPr>
          <p:cNvPr id="645" name="Shape 645"/>
          <p:cNvSpPr txBox="1"/>
          <p:nvPr/>
        </p:nvSpPr>
        <p:spPr>
          <a:xfrm>
            <a:off x="1302850" y="3478412"/>
            <a:ext cx="2619628" cy="307777"/>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2002            2005            2009 </a:t>
            </a:r>
          </a:p>
        </p:txBody>
      </p:sp>
      <p:sp>
        <p:nvSpPr>
          <p:cNvPr id="646" name="Shape 646"/>
          <p:cNvSpPr/>
          <p:nvPr/>
        </p:nvSpPr>
        <p:spPr>
          <a:xfrm>
            <a:off x="928662" y="1643050"/>
            <a:ext cx="1500197" cy="857255"/>
          </a:xfrm>
          <a:prstGeom prst="roundRect">
            <a:avLst>
              <a:gd name="adj" fmla="val 16667"/>
            </a:avLst>
          </a:prstGeom>
          <a:solidFill>
            <a:schemeClr val="lt1"/>
          </a:solidFill>
          <a:ln w="57150" cap="flat" cmpd="sng">
            <a:solidFill>
              <a:srgbClr val="6699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講座満足度</a:t>
            </a:r>
          </a:p>
        </p:txBody>
      </p:sp>
      <p:sp>
        <p:nvSpPr>
          <p:cNvPr id="647" name="Shape 647"/>
          <p:cNvSpPr/>
          <p:nvPr/>
        </p:nvSpPr>
        <p:spPr>
          <a:xfrm>
            <a:off x="0" y="0"/>
            <a:ext cx="714347" cy="1214421"/>
          </a:xfrm>
          <a:prstGeom prst="rect">
            <a:avLst/>
          </a:prstGeom>
          <a:solidFill>
            <a:srgbClr val="FFC000"/>
          </a:solidFill>
          <a:ln w="25400" cap="flat" cmpd="sng">
            <a:solidFill>
              <a:srgbClr val="FFC0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pic>
        <p:nvPicPr>
          <p:cNvPr id="648" name="Shape 648"/>
          <p:cNvPicPr preferRelativeResize="0"/>
          <p:nvPr/>
        </p:nvPicPr>
        <p:blipFill rotWithShape="1">
          <a:blip r:embed="rId3">
            <a:alphaModFix/>
          </a:blip>
          <a:srcRect/>
          <a:stretch/>
        </p:blipFill>
        <p:spPr>
          <a:xfrm>
            <a:off x="4545475" y="1216100"/>
            <a:ext cx="4555199" cy="5232900"/>
          </a:xfrm>
          <a:prstGeom prst="roundRect">
            <a:avLst>
              <a:gd name="adj" fmla="val 16667"/>
            </a:avLst>
          </a:prstGeom>
          <a:noFill/>
          <a:ln>
            <a:noFill/>
          </a:ln>
        </p:spPr>
      </p:pic>
      <p:sp>
        <p:nvSpPr>
          <p:cNvPr id="649" name="Shape 649"/>
          <p:cNvSpPr txBox="1"/>
          <p:nvPr/>
        </p:nvSpPr>
        <p:spPr>
          <a:xfrm>
            <a:off x="714349" y="319325"/>
            <a:ext cx="5200800" cy="1037998"/>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A democratic governance system</a:t>
            </a:r>
          </a:p>
          <a:p>
            <a:pPr marL="0" marR="0" lvl="0" indent="0" algn="l" rtl="0">
              <a:lnSpc>
                <a:spcPct val="100000"/>
              </a:lnSpc>
              <a:spcBef>
                <a:spcPts val="0"/>
              </a:spcBef>
              <a:spcAft>
                <a:spcPts val="0"/>
              </a:spcAft>
              <a:buClr>
                <a:srgbClr val="000000"/>
              </a:buClr>
              <a:buFont typeface="Arial"/>
              <a:buNone/>
            </a:pPr>
            <a:endParaRPr sz="2400" b="0" i="1" u="none" strike="noStrike" cap="none" baseline="0">
              <a:solidFill>
                <a:srgbClr val="0C0C0C"/>
              </a:solidFill>
              <a:latin typeface="Arial"/>
              <a:ea typeface="Arial"/>
              <a:cs typeface="Arial"/>
              <a:sym typeface="Arial"/>
            </a:endParaRPr>
          </a:p>
        </p:txBody>
      </p:sp>
      <p:cxnSp>
        <p:nvCxnSpPr>
          <p:cNvPr id="650" name="Shape 650"/>
          <p:cNvCxnSpPr/>
          <p:nvPr/>
        </p:nvCxnSpPr>
        <p:spPr>
          <a:xfrm rot="5400000">
            <a:off x="1513042" y="3500041"/>
            <a:ext cx="143670" cy="1587"/>
          </a:xfrm>
          <a:prstGeom prst="straightConnector1">
            <a:avLst/>
          </a:prstGeom>
          <a:noFill/>
          <a:ln w="19050" cap="flat" cmpd="sng">
            <a:solidFill>
              <a:srgbClr val="FFC000"/>
            </a:solidFill>
            <a:prstDash val="solid"/>
            <a:round/>
            <a:headEnd type="none" w="med" len="med"/>
            <a:tailEnd type="none" w="med" len="med"/>
          </a:ln>
        </p:spPr>
      </p:cxnSp>
      <p:cxnSp>
        <p:nvCxnSpPr>
          <p:cNvPr id="651" name="Shape 651"/>
          <p:cNvCxnSpPr/>
          <p:nvPr/>
        </p:nvCxnSpPr>
        <p:spPr>
          <a:xfrm rot="5400000">
            <a:off x="3486757" y="3500041"/>
            <a:ext cx="143670" cy="1587"/>
          </a:xfrm>
          <a:prstGeom prst="straightConnector1">
            <a:avLst/>
          </a:prstGeom>
          <a:noFill/>
          <a:ln w="19050" cap="flat" cmpd="sng">
            <a:solidFill>
              <a:srgbClr val="FFC000"/>
            </a:solidFill>
            <a:prstDash val="solid"/>
            <a:round/>
            <a:headEnd type="none" w="med" len="med"/>
            <a:tailEnd type="none" w="med" len="med"/>
          </a:ln>
        </p:spPr>
      </p:cxnSp>
      <p:cxnSp>
        <p:nvCxnSpPr>
          <p:cNvPr id="652" name="Shape 652"/>
          <p:cNvCxnSpPr/>
          <p:nvPr/>
        </p:nvCxnSpPr>
        <p:spPr>
          <a:xfrm>
            <a:off x="4929189" y="3429000"/>
            <a:ext cx="3357586" cy="1587"/>
          </a:xfrm>
          <a:prstGeom prst="straightConnector1">
            <a:avLst/>
          </a:prstGeom>
          <a:noFill/>
          <a:ln w="38100" cap="flat" cmpd="sng">
            <a:solidFill>
              <a:srgbClr val="FFC000"/>
            </a:solidFill>
            <a:prstDash val="solid"/>
            <a:round/>
            <a:headEnd type="none" w="med" len="med"/>
            <a:tailEnd type="none" w="med" len="med"/>
          </a:ln>
        </p:spPr>
      </p:cxnSp>
      <p:cxnSp>
        <p:nvCxnSpPr>
          <p:cNvPr id="653" name="Shape 653"/>
          <p:cNvCxnSpPr/>
          <p:nvPr/>
        </p:nvCxnSpPr>
        <p:spPr>
          <a:xfrm rot="5400000">
            <a:off x="6499634" y="3499246"/>
            <a:ext cx="143670" cy="1587"/>
          </a:xfrm>
          <a:prstGeom prst="straightConnector1">
            <a:avLst/>
          </a:prstGeom>
          <a:noFill/>
          <a:ln w="19050" cap="flat" cmpd="sng">
            <a:solidFill>
              <a:srgbClr val="FFC000"/>
            </a:solidFill>
            <a:prstDash val="solid"/>
            <a:round/>
            <a:headEnd type="none" w="med" len="med"/>
            <a:tailEnd type="none" w="med" len="med"/>
          </a:ln>
        </p:spPr>
      </p:cxnSp>
      <p:cxnSp>
        <p:nvCxnSpPr>
          <p:cNvPr id="654" name="Shape 654"/>
          <p:cNvCxnSpPr/>
          <p:nvPr/>
        </p:nvCxnSpPr>
        <p:spPr>
          <a:xfrm rot="5400000">
            <a:off x="5513569" y="3500041"/>
            <a:ext cx="143670" cy="1587"/>
          </a:xfrm>
          <a:prstGeom prst="straightConnector1">
            <a:avLst/>
          </a:prstGeom>
          <a:noFill/>
          <a:ln w="19050" cap="flat" cmpd="sng">
            <a:solidFill>
              <a:srgbClr val="FFC000"/>
            </a:solidFill>
            <a:prstDash val="solid"/>
            <a:round/>
            <a:headEnd type="none" w="med" len="med"/>
            <a:tailEnd type="none" w="med" len="med"/>
          </a:ln>
        </p:spPr>
      </p:cxnSp>
      <p:cxnSp>
        <p:nvCxnSpPr>
          <p:cNvPr id="655" name="Shape 655"/>
          <p:cNvCxnSpPr/>
          <p:nvPr/>
        </p:nvCxnSpPr>
        <p:spPr>
          <a:xfrm rot="5400000">
            <a:off x="7487286" y="3500041"/>
            <a:ext cx="143670" cy="1587"/>
          </a:xfrm>
          <a:prstGeom prst="straightConnector1">
            <a:avLst/>
          </a:prstGeom>
          <a:noFill/>
          <a:ln w="19050" cap="flat" cmpd="sng">
            <a:solidFill>
              <a:srgbClr val="FFC000"/>
            </a:solidFill>
            <a:prstDash val="solid"/>
            <a:round/>
            <a:headEnd type="none" w="med" len="med"/>
            <a:tailEnd type="none" w="med" len="med"/>
          </a:ln>
        </p:spPr>
      </p:cxnSp>
      <p:cxnSp>
        <p:nvCxnSpPr>
          <p:cNvPr id="656" name="Shape 656"/>
          <p:cNvCxnSpPr/>
          <p:nvPr/>
        </p:nvCxnSpPr>
        <p:spPr>
          <a:xfrm rot="5400000" flipH="1">
            <a:off x="7524112" y="907485"/>
            <a:ext cx="327885" cy="285984"/>
          </a:xfrm>
          <a:prstGeom prst="straightConnector1">
            <a:avLst/>
          </a:prstGeom>
          <a:noFill/>
          <a:ln w="57150" cap="flat" cmpd="sng">
            <a:solidFill>
              <a:srgbClr val="169A52"/>
            </a:solidFill>
            <a:prstDash val="solid"/>
            <a:round/>
            <a:headEnd type="none" w="med" len="med"/>
            <a:tailEnd type="none" w="med" len="med"/>
          </a:ln>
        </p:spPr>
      </p:cxnSp>
      <p:cxnSp>
        <p:nvCxnSpPr>
          <p:cNvPr id="657" name="Shape 657"/>
          <p:cNvCxnSpPr/>
          <p:nvPr/>
        </p:nvCxnSpPr>
        <p:spPr>
          <a:xfrm rot="10800000" flipH="1">
            <a:off x="7807132" y="815096"/>
            <a:ext cx="523982" cy="399324"/>
          </a:xfrm>
          <a:prstGeom prst="straightConnector1">
            <a:avLst/>
          </a:prstGeom>
          <a:noFill/>
          <a:ln w="57150" cap="flat" cmpd="sng">
            <a:solidFill>
              <a:srgbClr val="169A52"/>
            </a:solidFill>
            <a:prstDash val="solid"/>
            <a:round/>
            <a:headEnd type="none" w="med" len="med"/>
            <a:tailEnd type="none" w="med" len="med"/>
          </a:ln>
        </p:spPr>
      </p:cxnSp>
      <p:sp>
        <p:nvSpPr>
          <p:cNvPr id="658" name="Shape 658"/>
          <p:cNvSpPr/>
          <p:nvPr/>
        </p:nvSpPr>
        <p:spPr>
          <a:xfrm rot="10800000" flipH="1">
            <a:off x="7286642" y="640958"/>
            <a:ext cx="302757" cy="287712"/>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59" name="Shape 659"/>
          <p:cNvSpPr/>
          <p:nvPr/>
        </p:nvSpPr>
        <p:spPr>
          <a:xfrm rot="10800000" flipH="1">
            <a:off x="7364077" y="711227"/>
            <a:ext cx="151379" cy="143856"/>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60" name="Shape 660"/>
          <p:cNvSpPr/>
          <p:nvPr/>
        </p:nvSpPr>
        <p:spPr>
          <a:xfrm rot="10800000" flipH="1">
            <a:off x="7858146" y="428604"/>
            <a:ext cx="302757" cy="287712"/>
          </a:xfrm>
          <a:prstGeom prst="ellipse">
            <a:avLst/>
          </a:prstGeom>
          <a:noFill/>
          <a:ln w="57150" cap="flat" cmpd="sng">
            <a:solidFill>
              <a:srgbClr val="FFC0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61" name="Shape 661"/>
          <p:cNvSpPr/>
          <p:nvPr/>
        </p:nvSpPr>
        <p:spPr>
          <a:xfrm rot="10800000" flipH="1">
            <a:off x="7935581" y="498875"/>
            <a:ext cx="151379" cy="143856"/>
          </a:xfrm>
          <a:prstGeom prst="ellipse">
            <a:avLst/>
          </a:prstGeom>
          <a:noFill/>
          <a:ln w="57150" cap="flat" cmpd="sng">
            <a:solidFill>
              <a:srgbClr val="FFC0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62" name="Shape 662"/>
          <p:cNvSpPr/>
          <p:nvPr/>
        </p:nvSpPr>
        <p:spPr>
          <a:xfrm rot="10800000" flipH="1">
            <a:off x="8286775" y="569517"/>
            <a:ext cx="302757" cy="287712"/>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663" name="Shape 663"/>
          <p:cNvSpPr/>
          <p:nvPr/>
        </p:nvSpPr>
        <p:spPr>
          <a:xfrm rot="10800000" flipH="1">
            <a:off x="8364209" y="639789"/>
            <a:ext cx="151379" cy="143856"/>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664" name="Shape 664"/>
          <p:cNvCxnSpPr>
            <a:endCxn id="660" idx="0"/>
          </p:cNvCxnSpPr>
          <p:nvPr/>
        </p:nvCxnSpPr>
        <p:spPr>
          <a:xfrm rot="10800000" flipH="1">
            <a:off x="7807025" y="716315"/>
            <a:ext cx="202500" cy="498000"/>
          </a:xfrm>
          <a:prstGeom prst="straightConnector1">
            <a:avLst/>
          </a:prstGeom>
          <a:noFill/>
          <a:ln w="57150" cap="flat" cmpd="sng">
            <a:solidFill>
              <a:srgbClr val="FFC000"/>
            </a:solidFill>
            <a:prstDash val="solid"/>
            <a:round/>
            <a:headEnd type="none" w="med" len="med"/>
            <a:tailEnd type="none" w="med" len="med"/>
          </a:ln>
        </p:spPr>
      </p:cxnSp>
      <p:cxnSp>
        <p:nvCxnSpPr>
          <p:cNvPr id="665" name="Shape 665"/>
          <p:cNvCxnSpPr/>
          <p:nvPr/>
        </p:nvCxnSpPr>
        <p:spPr>
          <a:xfrm rot="10800000" flipH="1">
            <a:off x="-15200" y="1215900"/>
            <a:ext cx="9230700" cy="599"/>
          </a:xfrm>
          <a:prstGeom prst="straightConnector1">
            <a:avLst/>
          </a:prstGeom>
          <a:noFill/>
          <a:ln w="76200" cap="flat" cmpd="sng">
            <a:solidFill>
              <a:srgbClr val="FFC000"/>
            </a:solidFill>
            <a:prstDash val="solid"/>
            <a:round/>
            <a:headEnd type="none" w="med" len="med"/>
            <a:tailEnd type="none" w="med" len="med"/>
          </a:ln>
        </p:spPr>
      </p:cxnSp>
      <p:pic>
        <p:nvPicPr>
          <p:cNvPr id="666" name="Shape 666"/>
          <p:cNvPicPr preferRelativeResize="0"/>
          <p:nvPr/>
        </p:nvPicPr>
        <p:blipFill rotWithShape="1">
          <a:blip r:embed="rId4">
            <a:alphaModFix/>
          </a:blip>
          <a:srcRect l="32219" r="14950"/>
          <a:stretch/>
        </p:blipFill>
        <p:spPr>
          <a:xfrm>
            <a:off x="-15199" y="1292300"/>
            <a:ext cx="2094900" cy="4939800"/>
          </a:xfrm>
          <a:prstGeom prst="rect">
            <a:avLst/>
          </a:prstGeom>
          <a:noFill/>
          <a:ln>
            <a:noFill/>
          </a:ln>
        </p:spPr>
      </p:pic>
      <p:pic>
        <p:nvPicPr>
          <p:cNvPr id="667" name="Shape 667"/>
          <p:cNvPicPr preferRelativeResize="0"/>
          <p:nvPr/>
        </p:nvPicPr>
        <p:blipFill rotWithShape="1">
          <a:blip r:embed="rId4">
            <a:alphaModFix/>
          </a:blip>
          <a:srcRect l="13000" r="14949"/>
          <a:stretch/>
        </p:blipFill>
        <p:spPr>
          <a:xfrm>
            <a:off x="1828975" y="1292300"/>
            <a:ext cx="2856900" cy="4939800"/>
          </a:xfrm>
          <a:prstGeom prst="rect">
            <a:avLst/>
          </a:prstGeom>
          <a:noFill/>
          <a:ln>
            <a:noFill/>
          </a:ln>
        </p:spPr>
      </p:pic>
      <p:sp>
        <p:nvSpPr>
          <p:cNvPr id="668" name="Shape 668"/>
          <p:cNvSpPr txBox="1"/>
          <p:nvPr/>
        </p:nvSpPr>
        <p:spPr>
          <a:xfrm>
            <a:off x="112748" y="1335425"/>
            <a:ext cx="3588298" cy="908698"/>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3F3F3F"/>
              </a:buClr>
              <a:buSzPct val="25000"/>
              <a:buFont typeface="Arial"/>
              <a:buNone/>
            </a:pPr>
            <a:r>
              <a:rPr lang="en-US" sz="1800" b="0" i="0" u="none" strike="noStrike" cap="none" baseline="0">
                <a:solidFill>
                  <a:srgbClr val="3F3F3F"/>
                </a:solidFill>
                <a:latin typeface="Arial"/>
                <a:ea typeface="Arial"/>
                <a:cs typeface="Arial"/>
                <a:sym typeface="Arial"/>
              </a:rPr>
              <a:t>1. 전담인력 지원!!!</a:t>
            </a:r>
          </a:p>
        </p:txBody>
      </p:sp>
      <p:sp>
        <p:nvSpPr>
          <p:cNvPr id="669" name="Shape 669"/>
          <p:cNvSpPr txBox="1"/>
          <p:nvPr/>
        </p:nvSpPr>
        <p:spPr>
          <a:xfrm>
            <a:off x="572741" y="1998367"/>
            <a:ext cx="3588298" cy="908698"/>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3F3F3F"/>
              </a:buClr>
              <a:buSzPct val="25000"/>
              <a:buFont typeface="Arial"/>
              <a:buNone/>
            </a:pPr>
            <a:r>
              <a:rPr lang="en-US" sz="1800" b="0" i="0" u="none" strike="noStrike" cap="none" baseline="0">
                <a:solidFill>
                  <a:srgbClr val="3F3F3F"/>
                </a:solidFill>
                <a:latin typeface="Arial"/>
                <a:ea typeface="Arial"/>
                <a:cs typeface="Arial"/>
                <a:sym typeface="Arial"/>
              </a:rPr>
              <a:t>2. 미디어 제작 장비 지원!!!</a:t>
            </a:r>
          </a:p>
        </p:txBody>
      </p:sp>
      <p:sp>
        <p:nvSpPr>
          <p:cNvPr id="670" name="Shape 670"/>
          <p:cNvSpPr txBox="1"/>
          <p:nvPr/>
        </p:nvSpPr>
        <p:spPr>
          <a:xfrm>
            <a:off x="1032732" y="2661311"/>
            <a:ext cx="3588298" cy="908698"/>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3F3F3F"/>
              </a:buClr>
              <a:buSzPct val="25000"/>
              <a:buFont typeface="Arial"/>
              <a:buNone/>
            </a:pPr>
            <a:r>
              <a:rPr lang="en-US" sz="1800" b="0" i="0" u="none" strike="noStrike" cap="none" baseline="0">
                <a:solidFill>
                  <a:srgbClr val="3F3F3F"/>
                </a:solidFill>
                <a:latin typeface="Arial"/>
                <a:ea typeface="Arial"/>
                <a:cs typeface="Arial"/>
                <a:sym typeface="Arial"/>
              </a:rPr>
              <a:t>3. 미디어 활동 공간 지원!!!</a:t>
            </a:r>
          </a:p>
        </p:txBody>
      </p:sp>
      <p:sp>
        <p:nvSpPr>
          <p:cNvPr id="671" name="Shape 671"/>
          <p:cNvSpPr txBox="1"/>
          <p:nvPr/>
        </p:nvSpPr>
        <p:spPr>
          <a:xfrm>
            <a:off x="1492723" y="3324255"/>
            <a:ext cx="3588298" cy="908698"/>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3F3F3F"/>
              </a:buClr>
              <a:buSzPct val="25000"/>
              <a:buFont typeface="Arial"/>
              <a:buNone/>
            </a:pPr>
            <a:r>
              <a:rPr lang="en-US" sz="1800" b="0" i="0" u="none" strike="noStrike" cap="none" baseline="0">
                <a:solidFill>
                  <a:srgbClr val="3F3F3F"/>
                </a:solidFill>
                <a:latin typeface="Arial"/>
                <a:ea typeface="Arial"/>
                <a:cs typeface="Arial"/>
                <a:sym typeface="Arial"/>
              </a:rPr>
              <a:t>4. 민관협력 거버넌스 강화!!!</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Shape 99"/>
          <p:cNvCxnSpPr/>
          <p:nvPr/>
        </p:nvCxnSpPr>
        <p:spPr>
          <a:xfrm rot="5400000">
            <a:off x="6763236" y="1268205"/>
            <a:ext cx="536540" cy="428976"/>
          </a:xfrm>
          <a:prstGeom prst="straightConnector1">
            <a:avLst/>
          </a:prstGeom>
          <a:noFill/>
          <a:ln w="76200" cap="flat" cmpd="sng">
            <a:solidFill>
              <a:schemeClr val="accent5"/>
            </a:solidFill>
            <a:prstDash val="solid"/>
            <a:round/>
            <a:headEnd type="none" w="med" len="med"/>
            <a:tailEnd type="none" w="med" len="med"/>
          </a:ln>
        </p:spPr>
      </p:cxnSp>
      <p:cxnSp>
        <p:nvCxnSpPr>
          <p:cNvPr id="100" name="Shape 100"/>
          <p:cNvCxnSpPr/>
          <p:nvPr/>
        </p:nvCxnSpPr>
        <p:spPr>
          <a:xfrm>
            <a:off x="7238150" y="1292525"/>
            <a:ext cx="275698" cy="737100"/>
          </a:xfrm>
          <a:prstGeom prst="straightConnector1">
            <a:avLst/>
          </a:prstGeom>
          <a:noFill/>
          <a:ln w="76200" cap="flat" cmpd="sng">
            <a:solidFill>
              <a:srgbClr val="169A52"/>
            </a:solidFill>
            <a:prstDash val="solid"/>
            <a:round/>
            <a:headEnd type="none" w="med" len="med"/>
            <a:tailEnd type="none" w="med" len="med"/>
          </a:ln>
        </p:spPr>
      </p:cxnSp>
      <p:cxnSp>
        <p:nvCxnSpPr>
          <p:cNvPr id="101" name="Shape 101"/>
          <p:cNvCxnSpPr/>
          <p:nvPr/>
        </p:nvCxnSpPr>
        <p:spPr>
          <a:xfrm>
            <a:off x="7210121" y="1214424"/>
            <a:ext cx="785972" cy="653439"/>
          </a:xfrm>
          <a:prstGeom prst="straightConnector1">
            <a:avLst/>
          </a:prstGeom>
          <a:noFill/>
          <a:ln w="76200" cap="flat" cmpd="sng">
            <a:solidFill>
              <a:srgbClr val="169A52"/>
            </a:solidFill>
            <a:prstDash val="solid"/>
            <a:round/>
            <a:headEnd type="none" w="med" len="med"/>
            <a:tailEnd type="none" w="med" len="med"/>
          </a:ln>
        </p:spPr>
      </p:cxnSp>
      <p:sp>
        <p:nvSpPr>
          <p:cNvPr id="102" name="Shape 102"/>
          <p:cNvSpPr/>
          <p:nvPr/>
        </p:nvSpPr>
        <p:spPr>
          <a:xfrm>
            <a:off x="6429387" y="1682016"/>
            <a:ext cx="454135" cy="470800"/>
          </a:xfrm>
          <a:prstGeom prst="ellipse">
            <a:avLst/>
          </a:prstGeom>
          <a:noFill/>
          <a:ln w="762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03" name="Shape 103"/>
          <p:cNvSpPr/>
          <p:nvPr/>
        </p:nvSpPr>
        <p:spPr>
          <a:xfrm>
            <a:off x="6545537" y="1802427"/>
            <a:ext cx="227067" cy="235400"/>
          </a:xfrm>
          <a:prstGeom prst="ellipse">
            <a:avLst/>
          </a:prstGeom>
          <a:noFill/>
          <a:ln w="762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04" name="Shape 104"/>
          <p:cNvSpPr/>
          <p:nvPr/>
        </p:nvSpPr>
        <p:spPr>
          <a:xfrm>
            <a:off x="7286645" y="2029505"/>
            <a:ext cx="454135" cy="4708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05" name="Shape 105"/>
          <p:cNvSpPr/>
          <p:nvPr/>
        </p:nvSpPr>
        <p:spPr>
          <a:xfrm>
            <a:off x="7402795" y="2149916"/>
            <a:ext cx="227067" cy="2354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06" name="Shape 106"/>
          <p:cNvSpPr/>
          <p:nvPr/>
        </p:nvSpPr>
        <p:spPr>
          <a:xfrm>
            <a:off x="7929588" y="1798916"/>
            <a:ext cx="454135" cy="4708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07" name="Shape 107"/>
          <p:cNvSpPr/>
          <p:nvPr/>
        </p:nvSpPr>
        <p:spPr>
          <a:xfrm>
            <a:off x="8045738" y="1919327"/>
            <a:ext cx="227067" cy="2354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08" name="Shape 108"/>
          <p:cNvSpPr txBox="1"/>
          <p:nvPr/>
        </p:nvSpPr>
        <p:spPr>
          <a:xfrm>
            <a:off x="4499992" y="3645023"/>
            <a:ext cx="4392488" cy="885830"/>
          </a:xfrm>
          <a:prstGeom prst="rect">
            <a:avLst/>
          </a:prstGeom>
          <a:noFill/>
          <a:ln>
            <a:noFill/>
          </a:ln>
        </p:spPr>
        <p:txBody>
          <a:bodyPr lIns="91400" tIns="45700" rIns="91400" bIns="45700" anchor="ctr" anchorCtr="0">
            <a:noAutofit/>
          </a:bodyPr>
          <a:lstStyle/>
          <a:p>
            <a:pPr marL="0" marR="0" lvl="0" indent="0" algn="l" rtl="0">
              <a:lnSpc>
                <a:spcPct val="8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a:t>
            </a:r>
          </a:p>
        </p:txBody>
      </p:sp>
      <p:sp>
        <p:nvSpPr>
          <p:cNvPr id="109" name="Shape 109"/>
          <p:cNvSpPr txBox="1"/>
          <p:nvPr/>
        </p:nvSpPr>
        <p:spPr>
          <a:xfrm>
            <a:off x="6500826" y="4581128"/>
            <a:ext cx="1599565" cy="133755"/>
          </a:xfrm>
          <a:prstGeom prst="rect">
            <a:avLst/>
          </a:prstGeom>
          <a:noFill/>
          <a:ln>
            <a:noFill/>
          </a:ln>
        </p:spPr>
        <p:txBody>
          <a:bodyPr lIns="91400" tIns="45700" rIns="91400" bIns="45700" anchor="ctr" anchorCtr="0">
            <a:noAutofit/>
          </a:bodyPr>
          <a:lstStyle/>
          <a:p>
            <a:pPr marL="0" marR="0" lvl="0" indent="0" algn="r" rtl="0">
              <a:lnSpc>
                <a:spcPct val="80000"/>
              </a:lnSpc>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sp>
        <p:nvSpPr>
          <p:cNvPr id="110" name="Shape 110"/>
          <p:cNvSpPr/>
          <p:nvPr/>
        </p:nvSpPr>
        <p:spPr>
          <a:xfrm>
            <a:off x="611547" y="5494475"/>
            <a:ext cx="4060500" cy="861898"/>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rgbClr val="BFBFBF"/>
              </a:buClr>
              <a:buSzPct val="25000"/>
              <a:buFont typeface="Arial"/>
              <a:buNone/>
            </a:pPr>
            <a:r>
              <a:rPr lang="en-US" sz="5000" b="0" i="1" u="none" strike="noStrike" cap="none" baseline="0">
                <a:solidFill>
                  <a:srgbClr val="BFBFBF"/>
                </a:solidFill>
                <a:latin typeface="Arial"/>
                <a:ea typeface="Arial"/>
                <a:cs typeface="Arial"/>
                <a:sym typeface="Arial"/>
              </a:rPr>
              <a:t>1987-2015</a:t>
            </a:r>
          </a:p>
        </p:txBody>
      </p:sp>
      <p:pic>
        <p:nvPicPr>
          <p:cNvPr id="111" name="Shape 111"/>
          <p:cNvPicPr preferRelativeResize="0"/>
          <p:nvPr/>
        </p:nvPicPr>
        <p:blipFill rotWithShape="1">
          <a:blip r:embed="rId3">
            <a:alphaModFix/>
          </a:blip>
          <a:srcRect/>
          <a:stretch/>
        </p:blipFill>
        <p:spPr>
          <a:xfrm>
            <a:off x="611550" y="1582525"/>
            <a:ext cx="3783000" cy="3545400"/>
          </a:xfrm>
          <a:prstGeom prst="rect">
            <a:avLst/>
          </a:prstGeom>
          <a:noFill/>
          <a:ln>
            <a:noFill/>
          </a:ln>
        </p:spPr>
      </p:pic>
      <p:cxnSp>
        <p:nvCxnSpPr>
          <p:cNvPr id="112" name="Shape 112"/>
          <p:cNvCxnSpPr/>
          <p:nvPr/>
        </p:nvCxnSpPr>
        <p:spPr>
          <a:xfrm rot="10800000" flipH="1">
            <a:off x="0" y="1215900"/>
            <a:ext cx="9286798" cy="599"/>
          </a:xfrm>
          <a:prstGeom prst="straightConnector1">
            <a:avLst/>
          </a:prstGeom>
          <a:noFill/>
          <a:ln w="76200" cap="flat" cmpd="sng">
            <a:solidFill>
              <a:schemeClr val="accent5"/>
            </a:solidFill>
            <a:prstDash val="solid"/>
            <a:round/>
            <a:headEnd type="none" w="med" len="med"/>
            <a:tailEnd type="none" w="med" len="med"/>
          </a:ln>
        </p:spPr>
      </p:cxnSp>
      <p:sp>
        <p:nvSpPr>
          <p:cNvPr id="113" name="Shape 113"/>
          <p:cNvSpPr/>
          <p:nvPr/>
        </p:nvSpPr>
        <p:spPr>
          <a:xfrm>
            <a:off x="0" y="0"/>
            <a:ext cx="714347" cy="1214421"/>
          </a:xfrm>
          <a:prstGeom prst="rect">
            <a:avLst/>
          </a:prstGeom>
          <a:solidFill>
            <a:schemeClr val="accent5"/>
          </a:solid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14" name="Shape 114"/>
          <p:cNvSpPr/>
          <p:nvPr/>
        </p:nvSpPr>
        <p:spPr>
          <a:xfrm>
            <a:off x="714350" y="354100"/>
            <a:ext cx="8429700" cy="861898"/>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Prologue, South Korea: </a:t>
            </a:r>
          </a:p>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outcomes, emergence and limits to democratic changes</a:t>
            </a:r>
          </a:p>
        </p:txBody>
      </p:sp>
      <p:pic>
        <p:nvPicPr>
          <p:cNvPr id="115" name="Shape 115"/>
          <p:cNvPicPr preferRelativeResize="0"/>
          <p:nvPr/>
        </p:nvPicPr>
        <p:blipFill rotWithShape="1">
          <a:blip r:embed="rId4">
            <a:alphaModFix/>
          </a:blip>
          <a:srcRect/>
          <a:stretch/>
        </p:blipFill>
        <p:spPr>
          <a:xfrm>
            <a:off x="4789950" y="2661925"/>
            <a:ext cx="3653700" cy="39848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p:nvPr/>
        </p:nvSpPr>
        <p:spPr>
          <a:xfrm>
            <a:off x="6429387" y="1682016"/>
            <a:ext cx="454199" cy="470700"/>
          </a:xfrm>
          <a:prstGeom prst="ellipse">
            <a:avLst/>
          </a:prstGeom>
          <a:noFill/>
          <a:ln w="762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22" name="Shape 122"/>
          <p:cNvSpPr/>
          <p:nvPr/>
        </p:nvSpPr>
        <p:spPr>
          <a:xfrm>
            <a:off x="6545537" y="1802427"/>
            <a:ext cx="227098" cy="235500"/>
          </a:xfrm>
          <a:prstGeom prst="ellipse">
            <a:avLst/>
          </a:prstGeom>
          <a:noFill/>
          <a:ln w="762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23" name="Shape 123"/>
          <p:cNvSpPr/>
          <p:nvPr/>
        </p:nvSpPr>
        <p:spPr>
          <a:xfrm>
            <a:off x="7286650" y="2029499"/>
            <a:ext cx="454199" cy="4707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24" name="Shape 124"/>
          <p:cNvSpPr/>
          <p:nvPr/>
        </p:nvSpPr>
        <p:spPr>
          <a:xfrm>
            <a:off x="7402795" y="2149916"/>
            <a:ext cx="227098" cy="2355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25" name="Shape 125"/>
          <p:cNvSpPr/>
          <p:nvPr/>
        </p:nvSpPr>
        <p:spPr>
          <a:xfrm>
            <a:off x="8017288" y="1332304"/>
            <a:ext cx="454199" cy="4707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26" name="Shape 126"/>
          <p:cNvSpPr txBox="1"/>
          <p:nvPr/>
        </p:nvSpPr>
        <p:spPr>
          <a:xfrm>
            <a:off x="4499992" y="3645023"/>
            <a:ext cx="4392600" cy="885900"/>
          </a:xfrm>
          <a:prstGeom prst="rect">
            <a:avLst/>
          </a:prstGeom>
          <a:noFill/>
          <a:ln>
            <a:noFill/>
          </a:ln>
        </p:spPr>
        <p:txBody>
          <a:bodyPr lIns="91400" tIns="45700" rIns="91400" bIns="45700" anchor="ctr" anchorCtr="0">
            <a:noAutofit/>
          </a:bodyPr>
          <a:lstStyle/>
          <a:p>
            <a:pPr marL="0" marR="0" lvl="0" indent="0" algn="l" rtl="0">
              <a:lnSpc>
                <a:spcPct val="8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a:t>
            </a:r>
          </a:p>
        </p:txBody>
      </p:sp>
      <p:sp>
        <p:nvSpPr>
          <p:cNvPr id="127" name="Shape 127"/>
          <p:cNvSpPr txBox="1"/>
          <p:nvPr/>
        </p:nvSpPr>
        <p:spPr>
          <a:xfrm>
            <a:off x="6500826" y="4581128"/>
            <a:ext cx="1599600" cy="133799"/>
          </a:xfrm>
          <a:prstGeom prst="rect">
            <a:avLst/>
          </a:prstGeom>
          <a:noFill/>
          <a:ln>
            <a:noFill/>
          </a:ln>
        </p:spPr>
        <p:txBody>
          <a:bodyPr lIns="91400" tIns="45700" rIns="91400" bIns="45700" anchor="ctr" anchorCtr="0">
            <a:noAutofit/>
          </a:bodyPr>
          <a:lstStyle/>
          <a:p>
            <a:pPr marL="0" marR="0" lvl="0" indent="0" algn="r" rtl="0">
              <a:lnSpc>
                <a:spcPct val="80000"/>
              </a:lnSpc>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cxnSp>
        <p:nvCxnSpPr>
          <p:cNvPr id="128" name="Shape 128"/>
          <p:cNvCxnSpPr/>
          <p:nvPr/>
        </p:nvCxnSpPr>
        <p:spPr>
          <a:xfrm>
            <a:off x="0" y="1216500"/>
            <a:ext cx="9154199" cy="15300"/>
          </a:xfrm>
          <a:prstGeom prst="straightConnector1">
            <a:avLst/>
          </a:prstGeom>
          <a:noFill/>
          <a:ln w="76200" cap="flat" cmpd="sng">
            <a:solidFill>
              <a:schemeClr val="accent5"/>
            </a:solidFill>
            <a:prstDash val="solid"/>
            <a:round/>
            <a:headEnd type="none" w="med" len="med"/>
            <a:tailEnd type="none" w="med" len="med"/>
          </a:ln>
        </p:spPr>
      </p:cxnSp>
      <p:sp>
        <p:nvSpPr>
          <p:cNvPr id="129" name="Shape 129"/>
          <p:cNvSpPr/>
          <p:nvPr/>
        </p:nvSpPr>
        <p:spPr>
          <a:xfrm>
            <a:off x="0" y="0"/>
            <a:ext cx="714300" cy="1214399"/>
          </a:xfrm>
          <a:prstGeom prst="rect">
            <a:avLst/>
          </a:prstGeom>
          <a:solidFill>
            <a:schemeClr val="accent5"/>
          </a:solid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30" name="Shape 130"/>
          <p:cNvSpPr/>
          <p:nvPr/>
        </p:nvSpPr>
        <p:spPr>
          <a:xfrm>
            <a:off x="714700" y="262775"/>
            <a:ext cx="8429700" cy="861898"/>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Prologue, South Korea: </a:t>
            </a:r>
          </a:p>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outcomes, emergence and limits to democratic changes</a:t>
            </a:r>
          </a:p>
        </p:txBody>
      </p:sp>
      <p:cxnSp>
        <p:nvCxnSpPr>
          <p:cNvPr id="131" name="Shape 131"/>
          <p:cNvCxnSpPr/>
          <p:nvPr/>
        </p:nvCxnSpPr>
        <p:spPr>
          <a:xfrm>
            <a:off x="714700" y="1262125"/>
            <a:ext cx="29998" cy="1449000"/>
          </a:xfrm>
          <a:prstGeom prst="straightConnector1">
            <a:avLst/>
          </a:prstGeom>
          <a:noFill/>
          <a:ln w="25400" cap="flat" cmpd="sng">
            <a:solidFill>
              <a:schemeClr val="accent1"/>
            </a:solidFill>
            <a:prstDash val="solid"/>
            <a:round/>
            <a:headEnd type="none" w="med" len="med"/>
            <a:tailEnd type="none" w="med" len="med"/>
          </a:ln>
        </p:spPr>
      </p:cxnSp>
      <p:sp>
        <p:nvSpPr>
          <p:cNvPr id="132" name="Shape 132"/>
          <p:cNvSpPr/>
          <p:nvPr/>
        </p:nvSpPr>
        <p:spPr>
          <a:xfrm>
            <a:off x="402100" y="2714625"/>
            <a:ext cx="2009700" cy="1357199"/>
          </a:xfrm>
          <a:prstGeom prst="roundRect">
            <a:avLst>
              <a:gd name="adj" fmla="val 16667"/>
            </a:avLst>
          </a:prstGeom>
          <a:solidFill>
            <a:schemeClr val="lt1"/>
          </a:solid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Birth of </a:t>
            </a:r>
          </a:p>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media activism:</a:t>
            </a:r>
          </a:p>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mainstream and alternative</a:t>
            </a:r>
          </a:p>
        </p:txBody>
      </p:sp>
      <p:cxnSp>
        <p:nvCxnSpPr>
          <p:cNvPr id="133" name="Shape 133"/>
          <p:cNvCxnSpPr/>
          <p:nvPr/>
        </p:nvCxnSpPr>
        <p:spPr>
          <a:xfrm flipH="1">
            <a:off x="2468399" y="1246900"/>
            <a:ext cx="10200" cy="2969399"/>
          </a:xfrm>
          <a:prstGeom prst="straightConnector1">
            <a:avLst/>
          </a:prstGeom>
          <a:noFill/>
          <a:ln w="25400" cap="flat" cmpd="sng">
            <a:solidFill>
              <a:schemeClr val="accent1"/>
            </a:solidFill>
            <a:prstDash val="solid"/>
            <a:round/>
            <a:headEnd type="none" w="med" len="med"/>
            <a:tailEnd type="none" w="med" len="med"/>
          </a:ln>
        </p:spPr>
      </p:cxnSp>
      <p:sp>
        <p:nvSpPr>
          <p:cNvPr id="134" name="Shape 134"/>
          <p:cNvSpPr/>
          <p:nvPr/>
        </p:nvSpPr>
        <p:spPr>
          <a:xfrm>
            <a:off x="1482104" y="4216400"/>
            <a:ext cx="2009700" cy="1001700"/>
          </a:xfrm>
          <a:prstGeom prst="roundRect">
            <a:avLst>
              <a:gd name="adj" fmla="val 16667"/>
            </a:avLst>
          </a:prstGeom>
          <a:solidFill>
            <a:schemeClr val="lt1"/>
          </a:solid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New legislation:</a:t>
            </a:r>
          </a:p>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Broadcasting and film</a:t>
            </a:r>
          </a:p>
        </p:txBody>
      </p:sp>
      <p:cxnSp>
        <p:nvCxnSpPr>
          <p:cNvPr id="135" name="Shape 135"/>
          <p:cNvCxnSpPr/>
          <p:nvPr/>
        </p:nvCxnSpPr>
        <p:spPr>
          <a:xfrm flipH="1">
            <a:off x="3621074" y="1246900"/>
            <a:ext cx="13198" cy="4223698"/>
          </a:xfrm>
          <a:prstGeom prst="straightConnector1">
            <a:avLst/>
          </a:prstGeom>
          <a:noFill/>
          <a:ln w="25400" cap="flat" cmpd="sng">
            <a:solidFill>
              <a:schemeClr val="accent1"/>
            </a:solidFill>
            <a:prstDash val="solid"/>
            <a:round/>
            <a:headEnd type="none" w="med" len="med"/>
            <a:tailEnd type="none" w="med" len="med"/>
          </a:ln>
        </p:spPr>
      </p:cxnSp>
      <p:sp>
        <p:nvSpPr>
          <p:cNvPr id="136" name="Shape 136"/>
          <p:cNvSpPr/>
          <p:nvPr/>
        </p:nvSpPr>
        <p:spPr>
          <a:xfrm>
            <a:off x="3005825" y="5283375"/>
            <a:ext cx="1599600" cy="885900"/>
          </a:xfrm>
          <a:prstGeom prst="roundRect">
            <a:avLst>
              <a:gd name="adj" fmla="val 19151"/>
            </a:avLst>
          </a:prstGeom>
          <a:solidFill>
            <a:schemeClr val="lt1"/>
          </a:solid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Mediact launching</a:t>
            </a:r>
          </a:p>
        </p:txBody>
      </p:sp>
      <p:cxnSp>
        <p:nvCxnSpPr>
          <p:cNvPr id="137" name="Shape 137"/>
          <p:cNvCxnSpPr/>
          <p:nvPr/>
        </p:nvCxnSpPr>
        <p:spPr>
          <a:xfrm flipH="1">
            <a:off x="4913548" y="1231850"/>
            <a:ext cx="161400" cy="1479600"/>
          </a:xfrm>
          <a:prstGeom prst="straightConnector1">
            <a:avLst/>
          </a:prstGeom>
          <a:noFill/>
          <a:ln w="25400" cap="flat" cmpd="sng">
            <a:solidFill>
              <a:schemeClr val="accent1"/>
            </a:solidFill>
            <a:prstDash val="solid"/>
            <a:round/>
            <a:headEnd type="none" w="med" len="med"/>
            <a:tailEnd type="none" w="med" len="med"/>
          </a:ln>
        </p:spPr>
      </p:cxnSp>
      <p:sp>
        <p:nvSpPr>
          <p:cNvPr id="138" name="Shape 138"/>
          <p:cNvSpPr/>
          <p:nvPr/>
        </p:nvSpPr>
        <p:spPr>
          <a:xfrm>
            <a:off x="3974100" y="2711450"/>
            <a:ext cx="1878899" cy="861898"/>
          </a:xfrm>
          <a:prstGeom prst="roundRect">
            <a:avLst>
              <a:gd name="adj" fmla="val 16667"/>
            </a:avLst>
          </a:prstGeom>
          <a:solidFill>
            <a:schemeClr val="lt1"/>
          </a:solid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Community radio</a:t>
            </a:r>
          </a:p>
        </p:txBody>
      </p:sp>
      <p:cxnSp>
        <p:nvCxnSpPr>
          <p:cNvPr id="139" name="Shape 139"/>
          <p:cNvCxnSpPr/>
          <p:nvPr/>
        </p:nvCxnSpPr>
        <p:spPr>
          <a:xfrm flipH="1">
            <a:off x="7236349" y="1307725"/>
            <a:ext cx="1800" cy="3273298"/>
          </a:xfrm>
          <a:prstGeom prst="straightConnector1">
            <a:avLst/>
          </a:prstGeom>
          <a:noFill/>
          <a:ln w="25400" cap="flat" cmpd="sng">
            <a:solidFill>
              <a:schemeClr val="accent1"/>
            </a:solidFill>
            <a:prstDash val="solid"/>
            <a:round/>
            <a:headEnd type="none" w="med" len="med"/>
            <a:tailEnd type="none" w="med" len="med"/>
          </a:ln>
        </p:spPr>
      </p:cxnSp>
      <p:cxnSp>
        <p:nvCxnSpPr>
          <p:cNvPr id="140" name="Shape 140"/>
          <p:cNvCxnSpPr/>
          <p:nvPr/>
        </p:nvCxnSpPr>
        <p:spPr>
          <a:xfrm>
            <a:off x="8244407" y="1700808"/>
            <a:ext cx="0" cy="3960299"/>
          </a:xfrm>
          <a:prstGeom prst="straightConnector1">
            <a:avLst/>
          </a:prstGeom>
          <a:noFill/>
          <a:ln w="25400" cap="flat" cmpd="sng">
            <a:solidFill>
              <a:schemeClr val="accent1"/>
            </a:solidFill>
            <a:prstDash val="solid"/>
            <a:round/>
            <a:headEnd type="none" w="med" len="med"/>
            <a:tailEnd type="none" w="med" len="med"/>
          </a:ln>
        </p:spPr>
      </p:cxnSp>
      <p:sp>
        <p:nvSpPr>
          <p:cNvPr id="141" name="Shape 141"/>
          <p:cNvSpPr/>
          <p:nvPr/>
        </p:nvSpPr>
        <p:spPr>
          <a:xfrm>
            <a:off x="6438900" y="5671900"/>
            <a:ext cx="2670300" cy="1001700"/>
          </a:xfrm>
          <a:prstGeom prst="roundRect">
            <a:avLst>
              <a:gd name="adj" fmla="val 16667"/>
            </a:avLst>
          </a:prstGeom>
          <a:no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Extension of media centers and Maeul Media</a:t>
            </a:r>
          </a:p>
        </p:txBody>
      </p:sp>
      <p:sp>
        <p:nvSpPr>
          <p:cNvPr id="142" name="Shape 142"/>
          <p:cNvSpPr/>
          <p:nvPr/>
        </p:nvSpPr>
        <p:spPr>
          <a:xfrm>
            <a:off x="5608650" y="4585948"/>
            <a:ext cx="2428798" cy="861898"/>
          </a:xfrm>
          <a:prstGeom prst="roundRect">
            <a:avLst>
              <a:gd name="adj" fmla="val 16667"/>
            </a:avLst>
          </a:prstGeom>
          <a:no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Seoul Maeul Media </a:t>
            </a:r>
          </a:p>
        </p:txBody>
      </p:sp>
      <p:sp>
        <p:nvSpPr>
          <p:cNvPr id="143" name="Shape 143"/>
          <p:cNvSpPr/>
          <p:nvPr/>
        </p:nvSpPr>
        <p:spPr>
          <a:xfrm>
            <a:off x="4932050" y="3789046"/>
            <a:ext cx="2132099" cy="470700"/>
          </a:xfrm>
          <a:prstGeom prst="roundRect">
            <a:avLst>
              <a:gd name="adj" fmla="val 16667"/>
            </a:avLst>
          </a:prstGeom>
          <a:solidFill>
            <a:schemeClr val="lt1"/>
          </a:solid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50000"/>
              </a:lnSpc>
              <a:spcBef>
                <a:spcPts val="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Media center network</a:t>
            </a:r>
          </a:p>
        </p:txBody>
      </p:sp>
      <p:sp>
        <p:nvSpPr>
          <p:cNvPr id="144" name="Shape 144"/>
          <p:cNvSpPr txBox="1"/>
          <p:nvPr/>
        </p:nvSpPr>
        <p:spPr>
          <a:xfrm>
            <a:off x="3276600" y="1989138"/>
            <a:ext cx="697500" cy="266399"/>
          </a:xfrm>
          <a:prstGeom prst="rect">
            <a:avLst/>
          </a:prstGeom>
          <a:solidFill>
            <a:srgbClr val="EAF1DD"/>
          </a:solid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2002</a:t>
            </a:r>
          </a:p>
        </p:txBody>
      </p:sp>
      <p:sp>
        <p:nvSpPr>
          <p:cNvPr id="145" name="Shape 145"/>
          <p:cNvSpPr txBox="1"/>
          <p:nvPr/>
        </p:nvSpPr>
        <p:spPr>
          <a:xfrm>
            <a:off x="251518" y="1988840"/>
            <a:ext cx="954300" cy="266698"/>
          </a:xfrm>
          <a:prstGeom prst="rect">
            <a:avLst/>
          </a:prstGeom>
          <a:solidFill>
            <a:srgbClr val="EAF1DD"/>
          </a:solid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80~90</a:t>
            </a:r>
          </a:p>
        </p:txBody>
      </p:sp>
      <p:sp>
        <p:nvSpPr>
          <p:cNvPr id="146" name="Shape 146"/>
          <p:cNvSpPr txBox="1"/>
          <p:nvPr/>
        </p:nvSpPr>
        <p:spPr>
          <a:xfrm>
            <a:off x="6902092" y="1989138"/>
            <a:ext cx="697500" cy="266399"/>
          </a:xfrm>
          <a:prstGeom prst="rect">
            <a:avLst/>
          </a:prstGeom>
          <a:solidFill>
            <a:srgbClr val="EAF1DD"/>
          </a:solid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2012</a:t>
            </a:r>
          </a:p>
        </p:txBody>
      </p:sp>
      <p:sp>
        <p:nvSpPr>
          <p:cNvPr id="147" name="Shape 147"/>
          <p:cNvSpPr txBox="1"/>
          <p:nvPr/>
        </p:nvSpPr>
        <p:spPr>
          <a:xfrm>
            <a:off x="8017300" y="2029500"/>
            <a:ext cx="714300" cy="329100"/>
          </a:xfrm>
          <a:prstGeom prst="rect">
            <a:avLst/>
          </a:prstGeom>
          <a:solidFill>
            <a:srgbClr val="EAF1DD"/>
          </a:solid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2013</a:t>
            </a:r>
          </a:p>
        </p:txBody>
      </p:sp>
      <p:sp>
        <p:nvSpPr>
          <p:cNvPr id="148" name="Shape 148"/>
          <p:cNvSpPr txBox="1"/>
          <p:nvPr/>
        </p:nvSpPr>
        <p:spPr>
          <a:xfrm>
            <a:off x="4456112" y="1989138"/>
            <a:ext cx="693000" cy="266399"/>
          </a:xfrm>
          <a:prstGeom prst="rect">
            <a:avLst/>
          </a:prstGeom>
          <a:solidFill>
            <a:srgbClr val="EAF1DD"/>
          </a:solid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2004</a:t>
            </a:r>
          </a:p>
        </p:txBody>
      </p:sp>
      <p:cxnSp>
        <p:nvCxnSpPr>
          <p:cNvPr id="149" name="Shape 149"/>
          <p:cNvCxnSpPr>
            <a:endCxn id="143" idx="0"/>
          </p:cNvCxnSpPr>
          <p:nvPr/>
        </p:nvCxnSpPr>
        <p:spPr>
          <a:xfrm flipH="1">
            <a:off x="5998099" y="1241146"/>
            <a:ext cx="153900" cy="2547900"/>
          </a:xfrm>
          <a:prstGeom prst="straightConnector1">
            <a:avLst/>
          </a:prstGeom>
          <a:noFill/>
          <a:ln w="25400" cap="flat" cmpd="sng">
            <a:solidFill>
              <a:schemeClr val="accent1"/>
            </a:solidFill>
            <a:prstDash val="solid"/>
            <a:round/>
            <a:headEnd type="none" w="med" len="med"/>
            <a:tailEnd type="none" w="med" len="med"/>
          </a:ln>
        </p:spPr>
      </p:cxnSp>
      <p:sp>
        <p:nvSpPr>
          <p:cNvPr id="150" name="Shape 150"/>
          <p:cNvSpPr txBox="1"/>
          <p:nvPr/>
        </p:nvSpPr>
        <p:spPr>
          <a:xfrm>
            <a:off x="5890596" y="1988840"/>
            <a:ext cx="697500" cy="266698"/>
          </a:xfrm>
          <a:prstGeom prst="rect">
            <a:avLst/>
          </a:prstGeom>
          <a:solidFill>
            <a:srgbClr val="EAF1DD"/>
          </a:solid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2009</a:t>
            </a:r>
          </a:p>
        </p:txBody>
      </p:sp>
      <p:sp>
        <p:nvSpPr>
          <p:cNvPr id="151" name="Shape 151"/>
          <p:cNvSpPr/>
          <p:nvPr/>
        </p:nvSpPr>
        <p:spPr>
          <a:xfrm rot="10800000" flipH="1">
            <a:off x="8130850" y="1433799"/>
            <a:ext cx="227098" cy="2355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52" name="Shape 152"/>
          <p:cNvSpPr txBox="1"/>
          <p:nvPr/>
        </p:nvSpPr>
        <p:spPr>
          <a:xfrm>
            <a:off x="2124075" y="1979613"/>
            <a:ext cx="697500" cy="266399"/>
          </a:xfrm>
          <a:prstGeom prst="rect">
            <a:avLst/>
          </a:prstGeom>
          <a:solidFill>
            <a:srgbClr val="EAF1DD"/>
          </a:solid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2000</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cxnSp>
        <p:nvCxnSpPr>
          <p:cNvPr id="158" name="Shape 158"/>
          <p:cNvCxnSpPr/>
          <p:nvPr/>
        </p:nvCxnSpPr>
        <p:spPr>
          <a:xfrm rot="5400000">
            <a:off x="6763296" y="1268124"/>
            <a:ext cx="536400" cy="429000"/>
          </a:xfrm>
          <a:prstGeom prst="straightConnector1">
            <a:avLst/>
          </a:prstGeom>
          <a:noFill/>
          <a:ln w="76200" cap="flat" cmpd="sng">
            <a:solidFill>
              <a:schemeClr val="accent5"/>
            </a:solidFill>
            <a:prstDash val="solid"/>
            <a:round/>
            <a:headEnd type="none" w="med" len="med"/>
            <a:tailEnd type="none" w="med" len="med"/>
          </a:ln>
        </p:spPr>
      </p:cxnSp>
      <p:cxnSp>
        <p:nvCxnSpPr>
          <p:cNvPr id="159" name="Shape 159"/>
          <p:cNvCxnSpPr/>
          <p:nvPr/>
        </p:nvCxnSpPr>
        <p:spPr>
          <a:xfrm>
            <a:off x="7238150" y="1292525"/>
            <a:ext cx="275698" cy="737100"/>
          </a:xfrm>
          <a:prstGeom prst="straightConnector1">
            <a:avLst/>
          </a:prstGeom>
          <a:noFill/>
          <a:ln w="76200" cap="flat" cmpd="sng">
            <a:solidFill>
              <a:srgbClr val="169A52"/>
            </a:solidFill>
            <a:prstDash val="solid"/>
            <a:round/>
            <a:headEnd type="none" w="med" len="med"/>
            <a:tailEnd type="none" w="med" len="med"/>
          </a:ln>
        </p:spPr>
      </p:cxnSp>
      <p:cxnSp>
        <p:nvCxnSpPr>
          <p:cNvPr id="160" name="Shape 160"/>
          <p:cNvCxnSpPr/>
          <p:nvPr/>
        </p:nvCxnSpPr>
        <p:spPr>
          <a:xfrm>
            <a:off x="7210121" y="1214424"/>
            <a:ext cx="785999" cy="653400"/>
          </a:xfrm>
          <a:prstGeom prst="straightConnector1">
            <a:avLst/>
          </a:prstGeom>
          <a:noFill/>
          <a:ln w="76200" cap="flat" cmpd="sng">
            <a:solidFill>
              <a:srgbClr val="169A52"/>
            </a:solidFill>
            <a:prstDash val="solid"/>
            <a:round/>
            <a:headEnd type="none" w="med" len="med"/>
            <a:tailEnd type="none" w="med" len="med"/>
          </a:ln>
        </p:spPr>
      </p:cxnSp>
      <p:sp>
        <p:nvSpPr>
          <p:cNvPr id="161" name="Shape 161"/>
          <p:cNvSpPr/>
          <p:nvPr/>
        </p:nvSpPr>
        <p:spPr>
          <a:xfrm>
            <a:off x="6429387" y="1682016"/>
            <a:ext cx="454199" cy="470700"/>
          </a:xfrm>
          <a:prstGeom prst="ellipse">
            <a:avLst/>
          </a:prstGeom>
          <a:noFill/>
          <a:ln w="762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62" name="Shape 162"/>
          <p:cNvSpPr/>
          <p:nvPr/>
        </p:nvSpPr>
        <p:spPr>
          <a:xfrm>
            <a:off x="6545537" y="1802427"/>
            <a:ext cx="227098" cy="235500"/>
          </a:xfrm>
          <a:prstGeom prst="ellipse">
            <a:avLst/>
          </a:prstGeom>
          <a:noFill/>
          <a:ln w="762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63" name="Shape 163"/>
          <p:cNvSpPr/>
          <p:nvPr/>
        </p:nvSpPr>
        <p:spPr>
          <a:xfrm>
            <a:off x="7286645" y="2029505"/>
            <a:ext cx="454199" cy="4707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64" name="Shape 164"/>
          <p:cNvSpPr/>
          <p:nvPr/>
        </p:nvSpPr>
        <p:spPr>
          <a:xfrm>
            <a:off x="7402795" y="2149916"/>
            <a:ext cx="227098" cy="2355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65" name="Shape 165"/>
          <p:cNvSpPr/>
          <p:nvPr/>
        </p:nvSpPr>
        <p:spPr>
          <a:xfrm>
            <a:off x="7929588" y="1798916"/>
            <a:ext cx="454199" cy="4707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66" name="Shape 166"/>
          <p:cNvSpPr/>
          <p:nvPr/>
        </p:nvSpPr>
        <p:spPr>
          <a:xfrm>
            <a:off x="8045738" y="1919327"/>
            <a:ext cx="227098" cy="235500"/>
          </a:xfrm>
          <a:prstGeom prst="ellipse">
            <a:avLst/>
          </a:prstGeom>
          <a:noFill/>
          <a:ln w="7620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67" name="Shape 167"/>
          <p:cNvSpPr txBox="1"/>
          <p:nvPr/>
        </p:nvSpPr>
        <p:spPr>
          <a:xfrm>
            <a:off x="4499992" y="3645023"/>
            <a:ext cx="4392600" cy="885900"/>
          </a:xfrm>
          <a:prstGeom prst="rect">
            <a:avLst/>
          </a:prstGeom>
          <a:noFill/>
          <a:ln>
            <a:noFill/>
          </a:ln>
        </p:spPr>
        <p:txBody>
          <a:bodyPr lIns="91400" tIns="45700" rIns="91400" bIns="45700" anchor="ctr" anchorCtr="0">
            <a:noAutofit/>
          </a:bodyPr>
          <a:lstStyle/>
          <a:p>
            <a:pPr marL="0" marR="0" lvl="0" indent="0" algn="l" rtl="0">
              <a:lnSpc>
                <a:spcPct val="8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a:t>
            </a:r>
          </a:p>
        </p:txBody>
      </p:sp>
      <p:sp>
        <p:nvSpPr>
          <p:cNvPr id="168" name="Shape 168"/>
          <p:cNvSpPr txBox="1"/>
          <p:nvPr/>
        </p:nvSpPr>
        <p:spPr>
          <a:xfrm>
            <a:off x="6500826" y="4581128"/>
            <a:ext cx="1599600" cy="133799"/>
          </a:xfrm>
          <a:prstGeom prst="rect">
            <a:avLst/>
          </a:prstGeom>
          <a:noFill/>
          <a:ln>
            <a:noFill/>
          </a:ln>
        </p:spPr>
        <p:txBody>
          <a:bodyPr lIns="91400" tIns="45700" rIns="91400" bIns="45700" anchor="ctr" anchorCtr="0">
            <a:noAutofit/>
          </a:bodyPr>
          <a:lstStyle/>
          <a:p>
            <a:pPr marL="0" marR="0" lvl="0" indent="0" algn="r" rtl="0">
              <a:lnSpc>
                <a:spcPct val="80000"/>
              </a:lnSpc>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cxnSp>
        <p:nvCxnSpPr>
          <p:cNvPr id="169" name="Shape 169"/>
          <p:cNvCxnSpPr/>
          <p:nvPr/>
        </p:nvCxnSpPr>
        <p:spPr>
          <a:xfrm>
            <a:off x="0" y="1216500"/>
            <a:ext cx="9184500" cy="0"/>
          </a:xfrm>
          <a:prstGeom prst="straightConnector1">
            <a:avLst/>
          </a:prstGeom>
          <a:noFill/>
          <a:ln w="76200" cap="flat" cmpd="sng">
            <a:solidFill>
              <a:schemeClr val="accent5"/>
            </a:solidFill>
            <a:prstDash val="solid"/>
            <a:round/>
            <a:headEnd type="none" w="med" len="med"/>
            <a:tailEnd type="none" w="med" len="med"/>
          </a:ln>
        </p:spPr>
      </p:cxnSp>
      <p:sp>
        <p:nvSpPr>
          <p:cNvPr id="170" name="Shape 170"/>
          <p:cNvSpPr/>
          <p:nvPr/>
        </p:nvSpPr>
        <p:spPr>
          <a:xfrm>
            <a:off x="0" y="0"/>
            <a:ext cx="714300" cy="1214399"/>
          </a:xfrm>
          <a:prstGeom prst="rect">
            <a:avLst/>
          </a:prstGeom>
          <a:solidFill>
            <a:schemeClr val="accent5"/>
          </a:solidFill>
          <a:ln w="25400" cap="flat" cmpd="sng">
            <a:solidFill>
              <a:schemeClr val="accent5"/>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71" name="Shape 171"/>
          <p:cNvSpPr/>
          <p:nvPr/>
        </p:nvSpPr>
        <p:spPr>
          <a:xfrm>
            <a:off x="714500" y="310325"/>
            <a:ext cx="8505600" cy="861898"/>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Prologue, South Korea: </a:t>
            </a:r>
          </a:p>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outcomes, emergence and limits to democratic changes</a:t>
            </a:r>
          </a:p>
        </p:txBody>
      </p:sp>
      <p:grpSp>
        <p:nvGrpSpPr>
          <p:cNvPr id="172" name="Shape 172"/>
          <p:cNvGrpSpPr/>
          <p:nvPr/>
        </p:nvGrpSpPr>
        <p:grpSpPr>
          <a:xfrm>
            <a:off x="-75100" y="1246873"/>
            <a:ext cx="9259530" cy="4439046"/>
            <a:chOff x="-107968" y="-88881"/>
            <a:chExt cx="12484199" cy="5580899"/>
          </a:xfrm>
        </p:grpSpPr>
        <p:grpSp>
          <p:nvGrpSpPr>
            <p:cNvPr id="173" name="Shape 173"/>
            <p:cNvGrpSpPr/>
            <p:nvPr/>
          </p:nvGrpSpPr>
          <p:grpSpPr>
            <a:xfrm>
              <a:off x="-107968" y="-88881"/>
              <a:ext cx="12484199" cy="5580899"/>
              <a:chOff x="-107966" y="-88879"/>
              <a:chExt cx="12484199" cy="5580899"/>
            </a:xfrm>
          </p:grpSpPr>
          <p:pic>
            <p:nvPicPr>
              <p:cNvPr id="174" name="Shape 174"/>
              <p:cNvPicPr preferRelativeResize="0"/>
              <p:nvPr/>
            </p:nvPicPr>
            <p:blipFill rotWithShape="1">
              <a:blip r:embed="rId3">
                <a:alphaModFix/>
              </a:blip>
              <a:srcRect l="1350" t="2080" r="5149" b="7680"/>
              <a:stretch/>
            </p:blipFill>
            <p:spPr>
              <a:xfrm>
                <a:off x="0" y="0"/>
                <a:ext cx="12341700" cy="5250600"/>
              </a:xfrm>
              <a:prstGeom prst="rect">
                <a:avLst/>
              </a:prstGeom>
              <a:noFill/>
              <a:ln>
                <a:noFill/>
              </a:ln>
            </p:spPr>
          </p:pic>
          <p:pic>
            <p:nvPicPr>
              <p:cNvPr id="175" name="Shape 175"/>
              <p:cNvPicPr preferRelativeResize="0"/>
              <p:nvPr/>
            </p:nvPicPr>
            <p:blipFill rotWithShape="1">
              <a:blip r:embed="rId4">
                <a:alphaModFix/>
              </a:blip>
              <a:srcRect/>
              <a:stretch/>
            </p:blipFill>
            <p:spPr>
              <a:xfrm>
                <a:off x="-107966" y="-88879"/>
                <a:ext cx="12484199" cy="5580899"/>
              </a:xfrm>
              <a:prstGeom prst="rect">
                <a:avLst/>
              </a:prstGeom>
              <a:noFill/>
              <a:ln>
                <a:noFill/>
              </a:ln>
            </p:spPr>
          </p:pic>
        </p:grpSp>
        <p:pic>
          <p:nvPicPr>
            <p:cNvPr id="176" name="Shape 176"/>
            <p:cNvPicPr preferRelativeResize="0"/>
            <p:nvPr/>
          </p:nvPicPr>
          <p:blipFill rotWithShape="1">
            <a:blip r:embed="rId5">
              <a:alphaModFix/>
            </a:blip>
            <a:srcRect/>
            <a:stretch/>
          </p:blipFill>
          <p:spPr>
            <a:xfrm>
              <a:off x="7140714" y="1328175"/>
              <a:ext cx="3428099" cy="3001499"/>
            </a:xfrm>
            <a:prstGeom prst="rect">
              <a:avLst/>
            </a:prstGeom>
            <a:noFill/>
            <a:ln>
              <a:noFill/>
            </a:ln>
          </p:spPr>
        </p:pic>
      </p:grpSp>
      <p:sp>
        <p:nvSpPr>
          <p:cNvPr id="177" name="Shape 177"/>
          <p:cNvSpPr/>
          <p:nvPr/>
        </p:nvSpPr>
        <p:spPr>
          <a:xfrm>
            <a:off x="319025" y="5802775"/>
            <a:ext cx="8316000" cy="86189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F64234"/>
              </a:buClr>
              <a:buSzPct val="25000"/>
              <a:buFont typeface="Arial"/>
              <a:buNone/>
            </a:pPr>
            <a:r>
              <a:rPr lang="en-US" sz="3400" b="0" i="0" u="none" strike="noStrike" cap="none" baseline="0">
                <a:solidFill>
                  <a:srgbClr val="F64234"/>
                </a:solidFill>
                <a:latin typeface="Arial"/>
                <a:ea typeface="Arial"/>
                <a:cs typeface="Arial"/>
                <a:sym typeface="Arial"/>
              </a:rPr>
              <a:t>2014-2015 Sewol-ho disaster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cxnSp>
        <p:nvCxnSpPr>
          <p:cNvPr id="183" name="Shape 183"/>
          <p:cNvCxnSpPr/>
          <p:nvPr/>
        </p:nvCxnSpPr>
        <p:spPr>
          <a:xfrm rot="10800000">
            <a:off x="7545049" y="886475"/>
            <a:ext cx="179700" cy="527699"/>
          </a:xfrm>
          <a:prstGeom prst="straightConnector1">
            <a:avLst/>
          </a:prstGeom>
          <a:noFill/>
          <a:ln w="57150" cap="flat" cmpd="sng">
            <a:solidFill>
              <a:srgbClr val="169A52"/>
            </a:solidFill>
            <a:prstDash val="solid"/>
            <a:round/>
            <a:headEnd type="none" w="med" len="med"/>
            <a:tailEnd type="none" w="med" len="med"/>
          </a:ln>
        </p:spPr>
      </p:cxnSp>
      <p:cxnSp>
        <p:nvCxnSpPr>
          <p:cNvPr id="184" name="Shape 184"/>
          <p:cNvCxnSpPr/>
          <p:nvPr/>
        </p:nvCxnSpPr>
        <p:spPr>
          <a:xfrm rot="10800000" flipH="1">
            <a:off x="7770375" y="815199"/>
            <a:ext cx="560700" cy="629400"/>
          </a:xfrm>
          <a:prstGeom prst="straightConnector1">
            <a:avLst/>
          </a:prstGeom>
          <a:noFill/>
          <a:ln w="57150" cap="flat" cmpd="sng">
            <a:solidFill>
              <a:srgbClr val="FFFF00"/>
            </a:solidFill>
            <a:prstDash val="solid"/>
            <a:round/>
            <a:headEnd type="none" w="med" len="med"/>
            <a:tailEnd type="none" w="med" len="med"/>
          </a:ln>
        </p:spPr>
      </p:cxnSp>
      <p:sp>
        <p:nvSpPr>
          <p:cNvPr id="185" name="Shape 185"/>
          <p:cNvSpPr/>
          <p:nvPr/>
        </p:nvSpPr>
        <p:spPr>
          <a:xfrm rot="10800000" flipH="1">
            <a:off x="7286642" y="640958"/>
            <a:ext cx="302757" cy="287712"/>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86" name="Shape 186"/>
          <p:cNvSpPr/>
          <p:nvPr/>
        </p:nvSpPr>
        <p:spPr>
          <a:xfrm rot="10800000" flipH="1">
            <a:off x="7364077" y="711227"/>
            <a:ext cx="151379" cy="143856"/>
          </a:xfrm>
          <a:prstGeom prst="ellipse">
            <a:avLst/>
          </a:prstGeom>
          <a:noFill/>
          <a:ln w="57150" cap="flat" cmpd="sng">
            <a:solidFill>
              <a:srgbClr val="169A52"/>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87" name="Shape 187"/>
          <p:cNvSpPr/>
          <p:nvPr/>
        </p:nvSpPr>
        <p:spPr>
          <a:xfrm rot="10800000" flipH="1">
            <a:off x="7858146" y="428604"/>
            <a:ext cx="302757" cy="287712"/>
          </a:xfrm>
          <a:prstGeom prst="ellipse">
            <a:avLst/>
          </a:prstGeom>
          <a:noFill/>
          <a:ln w="57150" cap="flat" cmpd="sng">
            <a:solidFill>
              <a:srgbClr val="FFFF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88" name="Shape 188"/>
          <p:cNvSpPr/>
          <p:nvPr/>
        </p:nvSpPr>
        <p:spPr>
          <a:xfrm rot="10800000" flipH="1">
            <a:off x="7935581" y="498875"/>
            <a:ext cx="151379" cy="143856"/>
          </a:xfrm>
          <a:prstGeom prst="ellipse">
            <a:avLst/>
          </a:prstGeom>
          <a:noFill/>
          <a:ln w="57150" cap="flat" cmpd="sng">
            <a:solidFill>
              <a:srgbClr val="FFFF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89" name="Shape 189"/>
          <p:cNvSpPr/>
          <p:nvPr/>
        </p:nvSpPr>
        <p:spPr>
          <a:xfrm rot="10800000" flipH="1">
            <a:off x="8286775" y="569517"/>
            <a:ext cx="302757" cy="287712"/>
          </a:xfrm>
          <a:prstGeom prst="ellipse">
            <a:avLst/>
          </a:prstGeom>
          <a:noFill/>
          <a:ln w="57150" cap="flat" cmpd="sng">
            <a:solidFill>
              <a:srgbClr val="FFFF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190" name="Shape 190"/>
          <p:cNvSpPr/>
          <p:nvPr/>
        </p:nvSpPr>
        <p:spPr>
          <a:xfrm rot="10800000" flipH="1">
            <a:off x="8364209" y="639789"/>
            <a:ext cx="151379" cy="143856"/>
          </a:xfrm>
          <a:prstGeom prst="ellipse">
            <a:avLst/>
          </a:prstGeom>
          <a:noFill/>
          <a:ln w="57150" cap="flat" cmpd="sng">
            <a:solidFill>
              <a:srgbClr val="FFFF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191" name="Shape 191"/>
          <p:cNvCxnSpPr>
            <a:endCxn id="187" idx="0"/>
          </p:cNvCxnSpPr>
          <p:nvPr/>
        </p:nvCxnSpPr>
        <p:spPr>
          <a:xfrm rot="10800000" flipH="1">
            <a:off x="7724825" y="716315"/>
            <a:ext cx="284700" cy="743400"/>
          </a:xfrm>
          <a:prstGeom prst="straightConnector1">
            <a:avLst/>
          </a:prstGeom>
          <a:noFill/>
          <a:ln w="57150" cap="flat" cmpd="sng">
            <a:solidFill>
              <a:srgbClr val="FFFF00"/>
            </a:solidFill>
            <a:prstDash val="solid"/>
            <a:round/>
            <a:headEnd type="none" w="med" len="med"/>
            <a:tailEnd type="none" w="med" len="med"/>
          </a:ln>
        </p:spPr>
      </p:cxnSp>
      <p:cxnSp>
        <p:nvCxnSpPr>
          <p:cNvPr id="192" name="Shape 192"/>
          <p:cNvCxnSpPr/>
          <p:nvPr/>
        </p:nvCxnSpPr>
        <p:spPr>
          <a:xfrm>
            <a:off x="-142906" y="2143116"/>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193" name="Shape 193"/>
          <p:cNvCxnSpPr/>
          <p:nvPr/>
        </p:nvCxnSpPr>
        <p:spPr>
          <a:xfrm>
            <a:off x="-133382" y="3427412"/>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194" name="Shape 194"/>
          <p:cNvCxnSpPr/>
          <p:nvPr/>
        </p:nvCxnSpPr>
        <p:spPr>
          <a:xfrm>
            <a:off x="-133382" y="4713296"/>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195" name="Shape 195"/>
          <p:cNvCxnSpPr/>
          <p:nvPr/>
        </p:nvCxnSpPr>
        <p:spPr>
          <a:xfrm>
            <a:off x="-142906" y="2786058"/>
            <a:ext cx="9429784" cy="1587"/>
          </a:xfrm>
          <a:prstGeom prst="straightConnector1">
            <a:avLst/>
          </a:prstGeom>
          <a:noFill/>
          <a:ln w="9525" cap="flat" cmpd="sng">
            <a:solidFill>
              <a:srgbClr val="FFC000"/>
            </a:solidFill>
            <a:prstDash val="dot"/>
            <a:round/>
            <a:headEnd type="none" w="med" len="med"/>
            <a:tailEnd type="none" w="med" len="med"/>
          </a:ln>
        </p:spPr>
      </p:cxnSp>
      <p:cxnSp>
        <p:nvCxnSpPr>
          <p:cNvPr id="196" name="Shape 196"/>
          <p:cNvCxnSpPr/>
          <p:nvPr/>
        </p:nvCxnSpPr>
        <p:spPr>
          <a:xfrm>
            <a:off x="-142906" y="4071942"/>
            <a:ext cx="9429784" cy="1587"/>
          </a:xfrm>
          <a:prstGeom prst="straightConnector1">
            <a:avLst/>
          </a:prstGeom>
          <a:noFill/>
          <a:ln w="9525" cap="flat" cmpd="sng">
            <a:solidFill>
              <a:srgbClr val="FFC000"/>
            </a:solidFill>
            <a:prstDash val="dot"/>
            <a:round/>
            <a:headEnd type="none" w="med" len="med"/>
            <a:tailEnd type="none" w="med" len="med"/>
          </a:ln>
        </p:spPr>
      </p:cxnSp>
      <p:sp>
        <p:nvSpPr>
          <p:cNvPr id="197" name="Shape 197"/>
          <p:cNvSpPr/>
          <p:nvPr/>
        </p:nvSpPr>
        <p:spPr>
          <a:xfrm>
            <a:off x="3503378" y="533712"/>
            <a:ext cx="2783133" cy="861773"/>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rgbClr val="000000"/>
              </a:buClr>
              <a:buFont typeface="Arial"/>
              <a:buNone/>
            </a:pPr>
            <a:endParaRPr sz="5000" b="1" i="1" u="none" strike="noStrike" cap="none" baseline="0">
              <a:solidFill>
                <a:srgbClr val="BFBFBF"/>
              </a:solidFill>
              <a:latin typeface="Arial"/>
              <a:ea typeface="Arial"/>
              <a:cs typeface="Arial"/>
              <a:sym typeface="Arial"/>
            </a:endParaRPr>
          </a:p>
        </p:txBody>
      </p:sp>
      <p:sp>
        <p:nvSpPr>
          <p:cNvPr id="198" name="Shape 198"/>
          <p:cNvSpPr/>
          <p:nvPr/>
        </p:nvSpPr>
        <p:spPr>
          <a:xfrm>
            <a:off x="0" y="-36398"/>
            <a:ext cx="714300" cy="1428600"/>
          </a:xfrm>
          <a:prstGeom prst="rect">
            <a:avLst/>
          </a:prstGeom>
          <a:solidFill>
            <a:srgbClr val="FFEF00"/>
          </a:solidFill>
          <a:ln w="25400" cap="flat" cmpd="sng">
            <a:solidFill>
              <a:srgbClr val="FFC00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pic>
        <p:nvPicPr>
          <p:cNvPr id="199" name="Shape 199"/>
          <p:cNvPicPr preferRelativeResize="0"/>
          <p:nvPr/>
        </p:nvPicPr>
        <p:blipFill rotWithShape="1">
          <a:blip r:embed="rId3">
            <a:alphaModFix/>
          </a:blip>
          <a:srcRect/>
          <a:stretch/>
        </p:blipFill>
        <p:spPr>
          <a:xfrm>
            <a:off x="3059450" y="4545600"/>
            <a:ext cx="1715399" cy="1695899"/>
          </a:xfrm>
          <a:prstGeom prst="roundRect">
            <a:avLst>
              <a:gd name="adj" fmla="val 16667"/>
            </a:avLst>
          </a:prstGeom>
          <a:noFill/>
          <a:ln>
            <a:noFill/>
          </a:ln>
        </p:spPr>
      </p:pic>
      <p:pic>
        <p:nvPicPr>
          <p:cNvPr id="200" name="Shape 200"/>
          <p:cNvPicPr preferRelativeResize="0"/>
          <p:nvPr/>
        </p:nvPicPr>
        <p:blipFill rotWithShape="1">
          <a:blip r:embed="rId4">
            <a:alphaModFix/>
          </a:blip>
          <a:srcRect/>
          <a:stretch/>
        </p:blipFill>
        <p:spPr>
          <a:xfrm>
            <a:off x="6857000" y="4464450"/>
            <a:ext cx="1715399" cy="1857900"/>
          </a:xfrm>
          <a:prstGeom prst="roundRect">
            <a:avLst>
              <a:gd name="adj" fmla="val 16667"/>
            </a:avLst>
          </a:prstGeom>
          <a:noFill/>
          <a:ln>
            <a:noFill/>
          </a:ln>
        </p:spPr>
      </p:pic>
      <p:cxnSp>
        <p:nvCxnSpPr>
          <p:cNvPr id="201" name="Shape 201"/>
          <p:cNvCxnSpPr/>
          <p:nvPr/>
        </p:nvCxnSpPr>
        <p:spPr>
          <a:xfrm>
            <a:off x="17011" y="1424775"/>
            <a:ext cx="9128999" cy="9898"/>
          </a:xfrm>
          <a:prstGeom prst="straightConnector1">
            <a:avLst/>
          </a:prstGeom>
          <a:noFill/>
          <a:ln w="76200" cap="flat" cmpd="sng">
            <a:solidFill>
              <a:srgbClr val="FFFF00"/>
            </a:solidFill>
            <a:prstDash val="solid"/>
            <a:round/>
            <a:headEnd type="none" w="med" len="med"/>
            <a:tailEnd type="none" w="med" len="med"/>
          </a:ln>
        </p:spPr>
      </p:cxnSp>
      <p:pic>
        <p:nvPicPr>
          <p:cNvPr id="202" name="Shape 202"/>
          <p:cNvPicPr preferRelativeResize="0"/>
          <p:nvPr/>
        </p:nvPicPr>
        <p:blipFill rotWithShape="1">
          <a:blip r:embed="rId5">
            <a:alphaModFix/>
          </a:blip>
          <a:srcRect r="12060" b="40719"/>
          <a:stretch/>
        </p:blipFill>
        <p:spPr>
          <a:xfrm>
            <a:off x="4997750" y="4550875"/>
            <a:ext cx="1715399" cy="1713900"/>
          </a:xfrm>
          <a:prstGeom prst="roundRect">
            <a:avLst>
              <a:gd name="adj" fmla="val 16667"/>
            </a:avLst>
          </a:prstGeom>
          <a:noFill/>
          <a:ln>
            <a:noFill/>
          </a:ln>
        </p:spPr>
      </p:pic>
      <p:pic>
        <p:nvPicPr>
          <p:cNvPr id="203" name="Shape 203"/>
          <p:cNvPicPr preferRelativeResize="0"/>
          <p:nvPr/>
        </p:nvPicPr>
        <p:blipFill rotWithShape="1">
          <a:blip r:embed="rId6">
            <a:alphaModFix/>
          </a:blip>
          <a:srcRect/>
          <a:stretch/>
        </p:blipFill>
        <p:spPr>
          <a:xfrm>
            <a:off x="932600" y="4559925"/>
            <a:ext cx="1781999" cy="1695899"/>
          </a:xfrm>
          <a:prstGeom prst="roundRect">
            <a:avLst>
              <a:gd name="adj" fmla="val 16667"/>
            </a:avLst>
          </a:prstGeom>
          <a:noFill/>
          <a:ln>
            <a:noFill/>
          </a:ln>
        </p:spPr>
      </p:pic>
      <p:sp>
        <p:nvSpPr>
          <p:cNvPr id="204" name="Shape 204"/>
          <p:cNvSpPr/>
          <p:nvPr/>
        </p:nvSpPr>
        <p:spPr>
          <a:xfrm>
            <a:off x="720200" y="190811"/>
            <a:ext cx="6649799" cy="1187999"/>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Fundamental convergence issues: </a:t>
            </a:r>
          </a:p>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human rights, independent public interest media, local governance</a:t>
            </a:r>
            <a:r>
              <a:rPr lang="en-US" sz="2400" b="0" i="0" u="none" strike="noStrike" cap="none" baseline="0">
                <a:solidFill>
                  <a:schemeClr val="dk1"/>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Arial"/>
              <a:buNone/>
            </a:pPr>
            <a:endParaRPr sz="2400" b="0" i="0" u="none" strike="noStrike" cap="none" baseline="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     Access			            Diversity</a:t>
            </a:r>
          </a:p>
          <a:p>
            <a:pPr marL="0" marR="0" lvl="0" indent="0" algn="just" rtl="0">
              <a:lnSpc>
                <a:spcPct val="100000"/>
              </a:lnSpc>
              <a:spcBef>
                <a:spcPts val="0"/>
              </a:spcBef>
              <a:spcAft>
                <a:spcPts val="0"/>
              </a:spcAft>
              <a:buClr>
                <a:srgbClr val="000000"/>
              </a:buClr>
              <a:buFont typeface="Arial"/>
              <a:buNone/>
            </a:pPr>
            <a:endParaRPr sz="2400" b="0" i="0" u="none" strike="noStrike" cap="none" baseline="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     Participation and Expression	          Privacy</a:t>
            </a:r>
          </a:p>
          <a:p>
            <a:pPr marL="0" marR="0" lvl="0" indent="0" algn="just" rtl="0">
              <a:lnSpc>
                <a:spcPct val="100000"/>
              </a:lnSpc>
              <a:spcBef>
                <a:spcPts val="0"/>
              </a:spcBef>
              <a:spcAft>
                <a:spcPts val="0"/>
              </a:spcAft>
              <a:buClr>
                <a:srgbClr val="000000"/>
              </a:buClr>
              <a:buFont typeface="Arial"/>
              <a:buNone/>
            </a:pPr>
            <a:endParaRPr sz="2400" b="0" i="0" u="none" strike="noStrike" cap="none" baseline="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     Media literacy		     Minority rights</a:t>
            </a:r>
          </a:p>
          <a:p>
            <a:pPr marL="0" marR="0" lvl="0" indent="0" algn="just" rtl="0">
              <a:lnSpc>
                <a:spcPct val="100000"/>
              </a:lnSpc>
              <a:spcBef>
                <a:spcPts val="0"/>
              </a:spcBef>
              <a:spcAft>
                <a:spcPts val="0"/>
              </a:spcAft>
              <a:buClr>
                <a:srgbClr val="000000"/>
              </a:buClr>
              <a:buFont typeface="Arial"/>
              <a:buNone/>
            </a:pPr>
            <a:endParaRPr sz="2400" b="0" i="0" u="none" strike="noStrike" cap="none" baseline="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     Protection from unjust human rights violation</a:t>
            </a:r>
          </a:p>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Arial"/>
              <a:buNone/>
            </a:pPr>
            <a:endParaRPr sz="5000" b="1" i="1" u="none" strike="noStrike" cap="none" baseline="0">
              <a:solidFill>
                <a:srgbClr val="BFBFBF"/>
              </a:solidFill>
              <a:latin typeface="Arial"/>
              <a:ea typeface="Arial"/>
              <a:cs typeface="Arial"/>
              <a:sym typeface="Arial"/>
            </a:endParaRPr>
          </a:p>
        </p:txBody>
      </p:sp>
      <p:cxnSp>
        <p:nvCxnSpPr>
          <p:cNvPr id="205" name="Shape 205"/>
          <p:cNvCxnSpPr/>
          <p:nvPr/>
        </p:nvCxnSpPr>
        <p:spPr>
          <a:xfrm>
            <a:off x="1035087" y="4392650"/>
            <a:ext cx="3357598" cy="1500"/>
          </a:xfrm>
          <a:prstGeom prst="straightConnector1">
            <a:avLst/>
          </a:prstGeom>
          <a:noFill/>
          <a:ln w="38100" cap="flat" cmpd="sng">
            <a:solidFill>
              <a:srgbClr val="FFE599"/>
            </a:solidFill>
            <a:prstDash val="solid"/>
            <a:round/>
            <a:headEnd type="none" w="med" len="med"/>
            <a:tailEnd type="none" w="med" len="med"/>
          </a:ln>
        </p:spPr>
      </p:cxnSp>
      <p:cxnSp>
        <p:nvCxnSpPr>
          <p:cNvPr id="206" name="Shape 206"/>
          <p:cNvCxnSpPr/>
          <p:nvPr/>
        </p:nvCxnSpPr>
        <p:spPr>
          <a:xfrm>
            <a:off x="4988287" y="4392662"/>
            <a:ext cx="3357598" cy="1500"/>
          </a:xfrm>
          <a:prstGeom prst="straightConnector1">
            <a:avLst/>
          </a:prstGeom>
          <a:noFill/>
          <a:ln w="38100" cap="flat" cmpd="sng">
            <a:solidFill>
              <a:srgbClr val="FFE599"/>
            </a:solidFill>
            <a:prstDash val="solid"/>
            <a:round/>
            <a:headEnd type="none" w="med" len="med"/>
            <a:tailEnd type="none" w="med" len="med"/>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4499992" y="3645023"/>
            <a:ext cx="4392600" cy="885900"/>
          </a:xfrm>
          <a:prstGeom prst="rect">
            <a:avLst/>
          </a:prstGeom>
          <a:noFill/>
          <a:ln>
            <a:noFill/>
          </a:ln>
        </p:spPr>
        <p:txBody>
          <a:bodyPr lIns="91400" tIns="45700" rIns="91400" bIns="45700" anchor="ctr" anchorCtr="0">
            <a:noAutofit/>
          </a:bodyPr>
          <a:lstStyle/>
          <a:p>
            <a:pPr marL="0" marR="0" lvl="0" indent="0" algn="l" rtl="0">
              <a:lnSpc>
                <a:spcPct val="8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a:t>
            </a:r>
          </a:p>
        </p:txBody>
      </p:sp>
      <p:sp>
        <p:nvSpPr>
          <p:cNvPr id="213" name="Shape 213"/>
          <p:cNvSpPr txBox="1"/>
          <p:nvPr/>
        </p:nvSpPr>
        <p:spPr>
          <a:xfrm>
            <a:off x="6500826" y="4581128"/>
            <a:ext cx="1599600" cy="133799"/>
          </a:xfrm>
          <a:prstGeom prst="rect">
            <a:avLst/>
          </a:prstGeom>
          <a:noFill/>
          <a:ln>
            <a:noFill/>
          </a:ln>
        </p:spPr>
        <p:txBody>
          <a:bodyPr lIns="91400" tIns="45700" rIns="91400" bIns="45700" anchor="ctr" anchorCtr="0">
            <a:noAutofit/>
          </a:bodyPr>
          <a:lstStyle/>
          <a:p>
            <a:pPr marL="0" marR="0" lvl="0" indent="0" algn="r" rtl="0">
              <a:lnSpc>
                <a:spcPct val="80000"/>
              </a:lnSpc>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pic>
        <p:nvPicPr>
          <p:cNvPr id="214" name="Shape 214"/>
          <p:cNvPicPr preferRelativeResize="0"/>
          <p:nvPr/>
        </p:nvPicPr>
        <p:blipFill rotWithShape="1">
          <a:blip r:embed="rId3">
            <a:alphaModFix/>
          </a:blip>
          <a:srcRect/>
          <a:stretch/>
        </p:blipFill>
        <p:spPr>
          <a:xfrm>
            <a:off x="2477675" y="2111673"/>
            <a:ext cx="2402699" cy="2811299"/>
          </a:xfrm>
          <a:prstGeom prst="rect">
            <a:avLst/>
          </a:prstGeom>
          <a:noFill/>
          <a:ln w="25400" cap="flat" cmpd="sng">
            <a:solidFill>
              <a:srgbClr val="F3F7F5"/>
            </a:solidFill>
            <a:prstDash val="solid"/>
            <a:miter/>
            <a:headEnd type="none" w="med" len="med"/>
            <a:tailEnd type="none" w="med" len="med"/>
          </a:ln>
        </p:spPr>
      </p:pic>
      <p:pic>
        <p:nvPicPr>
          <p:cNvPr id="215" name="Shape 215"/>
          <p:cNvPicPr preferRelativeResize="0"/>
          <p:nvPr/>
        </p:nvPicPr>
        <p:blipFill rotWithShape="1">
          <a:blip r:embed="rId4">
            <a:alphaModFix/>
          </a:blip>
          <a:srcRect l="2380" r="1810" b="5470"/>
          <a:stretch/>
        </p:blipFill>
        <p:spPr>
          <a:xfrm>
            <a:off x="4880700" y="3651298"/>
            <a:ext cx="2022000" cy="1243200"/>
          </a:xfrm>
          <a:prstGeom prst="rect">
            <a:avLst/>
          </a:prstGeom>
          <a:noFill/>
          <a:ln>
            <a:noFill/>
          </a:ln>
        </p:spPr>
      </p:pic>
      <p:pic>
        <p:nvPicPr>
          <p:cNvPr id="216" name="Shape 216"/>
          <p:cNvPicPr preferRelativeResize="0"/>
          <p:nvPr/>
        </p:nvPicPr>
        <p:blipFill rotWithShape="1">
          <a:blip r:embed="rId5">
            <a:alphaModFix/>
          </a:blip>
          <a:srcRect/>
          <a:stretch/>
        </p:blipFill>
        <p:spPr>
          <a:xfrm>
            <a:off x="6845400" y="3623973"/>
            <a:ext cx="2298600" cy="1243200"/>
          </a:xfrm>
          <a:prstGeom prst="rect">
            <a:avLst/>
          </a:prstGeom>
          <a:noFill/>
          <a:ln>
            <a:noFill/>
          </a:ln>
        </p:spPr>
      </p:pic>
      <p:sp>
        <p:nvSpPr>
          <p:cNvPr id="217" name="Shape 217"/>
          <p:cNvSpPr/>
          <p:nvPr/>
        </p:nvSpPr>
        <p:spPr>
          <a:xfrm>
            <a:off x="2581774" y="5383825"/>
            <a:ext cx="2298600" cy="737100"/>
          </a:xfrm>
          <a:prstGeom prst="rect">
            <a:avLst/>
          </a:prstGeom>
          <a:blipFill rotWithShape="1">
            <a:blip r:embed="rId6">
              <a:alphaModFix/>
            </a:blip>
            <a:stretch>
              <a:fillRect/>
            </a:stretch>
          </a:blip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Independent media</a:t>
            </a:r>
          </a:p>
        </p:txBody>
      </p:sp>
      <p:sp>
        <p:nvSpPr>
          <p:cNvPr id="218" name="Shape 218"/>
          <p:cNvSpPr/>
          <p:nvPr/>
        </p:nvSpPr>
        <p:spPr>
          <a:xfrm>
            <a:off x="4906162" y="5383825"/>
            <a:ext cx="4263300" cy="737100"/>
          </a:xfrm>
          <a:prstGeom prst="rect">
            <a:avLst/>
          </a:prstGeom>
          <a:blipFill rotWithShape="1">
            <a:blip r:embed="rId7">
              <a:alphaModFix/>
            </a:blip>
            <a:stretch>
              <a:fillRect/>
            </a:stretch>
          </a:blip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Mainsteam media</a:t>
            </a:r>
          </a:p>
        </p:txBody>
      </p:sp>
      <p:pic>
        <p:nvPicPr>
          <p:cNvPr id="219" name="Shape 219"/>
          <p:cNvPicPr preferRelativeResize="0"/>
          <p:nvPr/>
        </p:nvPicPr>
        <p:blipFill rotWithShape="1">
          <a:blip r:embed="rId8">
            <a:alphaModFix/>
          </a:blip>
          <a:srcRect/>
          <a:stretch/>
        </p:blipFill>
        <p:spPr>
          <a:xfrm>
            <a:off x="4826725" y="2132723"/>
            <a:ext cx="2070899" cy="1512300"/>
          </a:xfrm>
          <a:prstGeom prst="rect">
            <a:avLst/>
          </a:prstGeom>
          <a:noFill/>
          <a:ln>
            <a:noFill/>
          </a:ln>
        </p:spPr>
      </p:pic>
      <p:pic>
        <p:nvPicPr>
          <p:cNvPr id="220" name="Shape 220"/>
          <p:cNvPicPr preferRelativeResize="0"/>
          <p:nvPr/>
        </p:nvPicPr>
        <p:blipFill rotWithShape="1">
          <a:blip r:embed="rId9">
            <a:alphaModFix/>
          </a:blip>
          <a:srcRect/>
          <a:stretch/>
        </p:blipFill>
        <p:spPr>
          <a:xfrm>
            <a:off x="6897625" y="2111673"/>
            <a:ext cx="2266799" cy="1512300"/>
          </a:xfrm>
          <a:prstGeom prst="rect">
            <a:avLst/>
          </a:prstGeom>
          <a:noFill/>
          <a:ln>
            <a:noFill/>
          </a:ln>
        </p:spPr>
      </p:pic>
      <p:grpSp>
        <p:nvGrpSpPr>
          <p:cNvPr id="221" name="Shape 221"/>
          <p:cNvGrpSpPr/>
          <p:nvPr/>
        </p:nvGrpSpPr>
        <p:grpSpPr>
          <a:xfrm>
            <a:off x="-233" y="2115788"/>
            <a:ext cx="2503024" cy="2778710"/>
            <a:chOff x="0" y="0"/>
            <a:chExt cx="9115166" cy="3729312"/>
          </a:xfrm>
        </p:grpSpPr>
        <p:sp>
          <p:nvSpPr>
            <p:cNvPr id="222" name="Shape 222"/>
            <p:cNvSpPr/>
            <p:nvPr/>
          </p:nvSpPr>
          <p:spPr>
            <a:xfrm>
              <a:off x="2695" y="2712"/>
              <a:ext cx="5344798" cy="3726600"/>
            </a:xfrm>
            <a:prstGeom prst="rect">
              <a:avLst/>
            </a:prstGeom>
            <a:solidFill>
              <a:srgbClr val="000000"/>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2200" b="0" i="0" u="none" strike="noStrike" cap="none" baseline="0">
                <a:solidFill>
                  <a:srgbClr val="FFFFFF"/>
                </a:solidFill>
                <a:latin typeface="Arial"/>
                <a:ea typeface="Arial"/>
                <a:cs typeface="Arial"/>
                <a:sym typeface="Arial"/>
              </a:endParaRPr>
            </a:p>
          </p:txBody>
        </p:sp>
        <p:grpSp>
          <p:nvGrpSpPr>
            <p:cNvPr id="223" name="Shape 223"/>
            <p:cNvGrpSpPr/>
            <p:nvPr/>
          </p:nvGrpSpPr>
          <p:grpSpPr>
            <a:xfrm>
              <a:off x="0" y="0"/>
              <a:ext cx="9115166" cy="3726428"/>
              <a:chOff x="0" y="0"/>
              <a:chExt cx="9115166" cy="3726428"/>
            </a:xfrm>
          </p:grpSpPr>
          <p:pic>
            <p:nvPicPr>
              <p:cNvPr id="224" name="Shape 224"/>
              <p:cNvPicPr preferRelativeResize="0"/>
              <p:nvPr/>
            </p:nvPicPr>
            <p:blipFill rotWithShape="1">
              <a:blip r:embed="rId10">
                <a:alphaModFix/>
              </a:blip>
              <a:srcRect/>
              <a:stretch/>
            </p:blipFill>
            <p:spPr>
              <a:xfrm>
                <a:off x="5436266" y="0"/>
                <a:ext cx="3678900" cy="3706498"/>
              </a:xfrm>
              <a:prstGeom prst="rect">
                <a:avLst/>
              </a:prstGeom>
              <a:noFill/>
              <a:ln w="25400" cap="flat" cmpd="sng">
                <a:solidFill>
                  <a:srgbClr val="F3F7F5"/>
                </a:solidFill>
                <a:prstDash val="solid"/>
                <a:miter/>
                <a:headEnd type="none" w="med" len="med"/>
                <a:tailEnd type="none" w="med" len="med"/>
              </a:ln>
            </p:spPr>
          </p:pic>
          <p:grpSp>
            <p:nvGrpSpPr>
              <p:cNvPr id="225" name="Shape 225"/>
              <p:cNvGrpSpPr/>
              <p:nvPr/>
            </p:nvGrpSpPr>
            <p:grpSpPr>
              <a:xfrm>
                <a:off x="0" y="19930"/>
                <a:ext cx="5344006" cy="3706498"/>
                <a:chOff x="0" y="0"/>
                <a:chExt cx="5344006" cy="3706498"/>
              </a:xfrm>
            </p:grpSpPr>
            <p:pic>
              <p:nvPicPr>
                <p:cNvPr id="226" name="Shape 226"/>
                <p:cNvPicPr preferRelativeResize="0"/>
                <p:nvPr/>
              </p:nvPicPr>
              <p:blipFill rotWithShape="1">
                <a:blip r:embed="rId11">
                  <a:alphaModFix/>
                </a:blip>
                <a:srcRect l="5580" r="15209"/>
                <a:stretch/>
              </p:blipFill>
              <p:spPr>
                <a:xfrm>
                  <a:off x="0" y="0"/>
                  <a:ext cx="5337898" cy="3706498"/>
                </a:xfrm>
                <a:prstGeom prst="rect">
                  <a:avLst/>
                </a:prstGeom>
                <a:noFill/>
                <a:ln>
                  <a:noFill/>
                </a:ln>
              </p:spPr>
            </p:pic>
            <p:pic>
              <p:nvPicPr>
                <p:cNvPr id="227" name="Shape 227"/>
                <p:cNvPicPr preferRelativeResize="0"/>
                <p:nvPr/>
              </p:nvPicPr>
              <p:blipFill rotWithShape="1">
                <a:blip r:embed="rId11">
                  <a:alphaModFix/>
                </a:blip>
                <a:srcRect l="43830" r="9339"/>
                <a:stretch/>
              </p:blipFill>
              <p:spPr>
                <a:xfrm>
                  <a:off x="2188006" y="0"/>
                  <a:ext cx="3156000" cy="3706498"/>
                </a:xfrm>
                <a:prstGeom prst="rect">
                  <a:avLst/>
                </a:prstGeom>
                <a:noFill/>
                <a:ln>
                  <a:noFill/>
                </a:ln>
              </p:spPr>
            </p:pic>
            <p:pic>
              <p:nvPicPr>
                <p:cNvPr id="228" name="Shape 228"/>
                <p:cNvPicPr preferRelativeResize="0"/>
                <p:nvPr/>
              </p:nvPicPr>
              <p:blipFill rotWithShape="1">
                <a:blip r:embed="rId11">
                  <a:alphaModFix/>
                </a:blip>
                <a:srcRect l="39230" r="28680" b="83700"/>
                <a:stretch/>
              </p:blipFill>
              <p:spPr>
                <a:xfrm>
                  <a:off x="2135216" y="51395"/>
                  <a:ext cx="2162100" cy="604199"/>
                </a:xfrm>
                <a:prstGeom prst="rect">
                  <a:avLst/>
                </a:prstGeom>
                <a:noFill/>
                <a:ln>
                  <a:noFill/>
                </a:ln>
              </p:spPr>
            </p:pic>
            <p:pic>
              <p:nvPicPr>
                <p:cNvPr id="229" name="Shape 229"/>
                <p:cNvPicPr preferRelativeResize="0"/>
                <p:nvPr/>
              </p:nvPicPr>
              <p:blipFill rotWithShape="1">
                <a:blip r:embed="rId11">
                  <a:alphaModFix/>
                </a:blip>
                <a:srcRect l="87130" b="83700"/>
                <a:stretch/>
              </p:blipFill>
              <p:spPr>
                <a:xfrm>
                  <a:off x="4471803" y="51395"/>
                  <a:ext cx="867298" cy="604199"/>
                </a:xfrm>
                <a:prstGeom prst="rect">
                  <a:avLst/>
                </a:prstGeom>
                <a:noFill/>
                <a:ln>
                  <a:noFill/>
                </a:ln>
              </p:spPr>
            </p:pic>
          </p:grpSp>
        </p:grpSp>
      </p:grpSp>
      <p:sp>
        <p:nvSpPr>
          <p:cNvPr id="230" name="Shape 230"/>
          <p:cNvSpPr/>
          <p:nvPr/>
        </p:nvSpPr>
        <p:spPr>
          <a:xfrm>
            <a:off x="0" y="5383825"/>
            <a:ext cx="2502899" cy="737100"/>
          </a:xfrm>
          <a:prstGeom prst="rect">
            <a:avLst/>
          </a:prstGeom>
          <a:blipFill rotWithShape="1">
            <a:blip r:embed="rId6">
              <a:alphaModFix/>
            </a:blip>
            <a:stretch>
              <a:fillRect/>
            </a:stretch>
          </a:blip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SNS </a:t>
            </a:r>
          </a:p>
          <a:p>
            <a:pPr marL="0" marR="0" lvl="0" indent="0" algn="ctr"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 family media team</a:t>
            </a:r>
          </a:p>
        </p:txBody>
      </p:sp>
      <p:cxnSp>
        <p:nvCxnSpPr>
          <p:cNvPr id="231" name="Shape 231"/>
          <p:cNvCxnSpPr/>
          <p:nvPr/>
        </p:nvCxnSpPr>
        <p:spPr>
          <a:xfrm rot="5400000" flipH="1">
            <a:off x="7524148" y="907521"/>
            <a:ext cx="327900" cy="285899"/>
          </a:xfrm>
          <a:prstGeom prst="straightConnector1">
            <a:avLst/>
          </a:prstGeom>
          <a:noFill/>
          <a:ln w="57150" cap="flat" cmpd="sng">
            <a:solidFill>
              <a:srgbClr val="00B0F0"/>
            </a:solidFill>
            <a:prstDash val="solid"/>
            <a:round/>
            <a:headEnd type="none" w="med" len="med"/>
            <a:tailEnd type="none" w="med" len="med"/>
          </a:ln>
        </p:spPr>
      </p:cxnSp>
      <p:sp>
        <p:nvSpPr>
          <p:cNvPr id="232" name="Shape 232"/>
          <p:cNvSpPr/>
          <p:nvPr/>
        </p:nvSpPr>
        <p:spPr>
          <a:xfrm rot="10800000" flipH="1">
            <a:off x="7364077" y="711083"/>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33" name="Shape 233"/>
          <p:cNvSpPr/>
          <p:nvPr/>
        </p:nvSpPr>
        <p:spPr>
          <a:xfrm rot="10800000" flipH="1">
            <a:off x="7935581" y="498731"/>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34" name="Shape 234"/>
          <p:cNvSpPr/>
          <p:nvPr/>
        </p:nvSpPr>
        <p:spPr>
          <a:xfrm rot="10800000" flipH="1">
            <a:off x="8364209" y="639645"/>
            <a:ext cx="151500" cy="144000"/>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235" name="Shape 235"/>
          <p:cNvCxnSpPr/>
          <p:nvPr/>
        </p:nvCxnSpPr>
        <p:spPr>
          <a:xfrm rot="10800000" flipH="1">
            <a:off x="7806996" y="716315"/>
            <a:ext cx="202500" cy="497999"/>
          </a:xfrm>
          <a:prstGeom prst="straightConnector1">
            <a:avLst/>
          </a:prstGeom>
          <a:noFill/>
          <a:ln w="57150" cap="flat" cmpd="sng">
            <a:solidFill>
              <a:srgbClr val="00B0F0"/>
            </a:solidFill>
            <a:prstDash val="solid"/>
            <a:round/>
            <a:headEnd type="none" w="med" len="med"/>
            <a:tailEnd type="none" w="med" len="med"/>
          </a:ln>
        </p:spPr>
      </p:cxnSp>
      <p:cxnSp>
        <p:nvCxnSpPr>
          <p:cNvPr id="236" name="Shape 236"/>
          <p:cNvCxnSpPr/>
          <p:nvPr/>
        </p:nvCxnSpPr>
        <p:spPr>
          <a:xfrm rot="10800000" flipH="1">
            <a:off x="7807004" y="815098"/>
            <a:ext cx="524100" cy="399300"/>
          </a:xfrm>
          <a:prstGeom prst="straightConnector1">
            <a:avLst/>
          </a:prstGeom>
          <a:noFill/>
          <a:ln w="57150" cap="flat" cmpd="sng">
            <a:solidFill>
              <a:srgbClr val="5F497A"/>
            </a:solidFill>
            <a:prstDash val="solid"/>
            <a:round/>
            <a:headEnd type="none" w="med" len="med"/>
            <a:tailEnd type="none" w="med" len="med"/>
          </a:ln>
        </p:spPr>
      </p:cxnSp>
      <p:sp>
        <p:nvSpPr>
          <p:cNvPr id="237" name="Shape 237"/>
          <p:cNvSpPr/>
          <p:nvPr/>
        </p:nvSpPr>
        <p:spPr>
          <a:xfrm>
            <a:off x="0" y="0"/>
            <a:ext cx="714300" cy="1214399"/>
          </a:xfrm>
          <a:prstGeom prst="rect">
            <a:avLst/>
          </a:prstGeom>
          <a:solidFill>
            <a:srgbClr val="00B0F0"/>
          </a:solidFill>
          <a:ln w="2540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38" name="Shape 238"/>
          <p:cNvSpPr txBox="1"/>
          <p:nvPr/>
        </p:nvSpPr>
        <p:spPr>
          <a:xfrm>
            <a:off x="485750" y="228100"/>
            <a:ext cx="6000899" cy="1070398"/>
          </a:xfrm>
          <a:prstGeom prst="rect">
            <a:avLst/>
          </a:prstGeom>
          <a:no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Promotion of independent media and community media for public interest</a:t>
            </a:r>
          </a:p>
          <a:p>
            <a:pPr marL="0" marR="0" lvl="0" indent="0" algn="l" rtl="0">
              <a:lnSpc>
                <a:spcPct val="100000"/>
              </a:lnSpc>
              <a:spcBef>
                <a:spcPts val="0"/>
              </a:spcBef>
              <a:spcAft>
                <a:spcPts val="0"/>
              </a:spcAft>
              <a:buClr>
                <a:srgbClr val="000000"/>
              </a:buClr>
              <a:buFont typeface="Arial"/>
              <a:buNone/>
            </a:pPr>
            <a:endParaRPr sz="2400" b="0" i="1" u="none" strike="noStrike" cap="none" baseline="0">
              <a:solidFill>
                <a:srgbClr val="0C0C0C"/>
              </a:solidFill>
              <a:latin typeface="Arial"/>
              <a:ea typeface="Arial"/>
              <a:cs typeface="Arial"/>
              <a:sym typeface="Arial"/>
            </a:endParaRPr>
          </a:p>
        </p:txBody>
      </p:sp>
      <p:cxnSp>
        <p:nvCxnSpPr>
          <p:cNvPr id="239" name="Shape 239"/>
          <p:cNvCxnSpPr/>
          <p:nvPr/>
        </p:nvCxnSpPr>
        <p:spPr>
          <a:xfrm>
            <a:off x="-71438" y="1214420"/>
            <a:ext cx="9240900" cy="2099"/>
          </a:xfrm>
          <a:prstGeom prst="straightConnector1">
            <a:avLst/>
          </a:prstGeom>
          <a:noFill/>
          <a:ln w="76200" cap="flat" cmpd="sng">
            <a:solidFill>
              <a:srgbClr val="00B0F0"/>
            </a:solidFill>
            <a:prstDash val="solid"/>
            <a:round/>
            <a:headEnd type="none" w="med" len="med"/>
            <a:tailEnd type="none" w="med" len="med"/>
          </a:ln>
        </p:spPr>
      </p:cxnSp>
      <p:sp>
        <p:nvSpPr>
          <p:cNvPr id="240" name="Shape 240"/>
          <p:cNvSpPr/>
          <p:nvPr/>
        </p:nvSpPr>
        <p:spPr>
          <a:xfrm rot="10800000" flipH="1">
            <a:off x="7286642" y="640970"/>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41" name="Shape 241"/>
          <p:cNvSpPr/>
          <p:nvPr/>
        </p:nvSpPr>
        <p:spPr>
          <a:xfrm rot="10800000" flipH="1">
            <a:off x="7858146" y="428615"/>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42" name="Shape 242"/>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249" name="Shape 249"/>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cxnSp>
        <p:nvCxnSpPr>
          <p:cNvPr id="250" name="Shape 250"/>
          <p:cNvCxnSpPr/>
          <p:nvPr/>
        </p:nvCxnSpPr>
        <p:spPr>
          <a:xfrm rot="5400000" flipH="1">
            <a:off x="7524148" y="907521"/>
            <a:ext cx="327900" cy="285899"/>
          </a:xfrm>
          <a:prstGeom prst="straightConnector1">
            <a:avLst/>
          </a:prstGeom>
          <a:noFill/>
          <a:ln w="57150" cap="flat" cmpd="sng">
            <a:solidFill>
              <a:srgbClr val="00B0F0"/>
            </a:solidFill>
            <a:prstDash val="solid"/>
            <a:round/>
            <a:headEnd type="none" w="med" len="med"/>
            <a:tailEnd type="none" w="med" len="med"/>
          </a:ln>
        </p:spPr>
      </p:cxnSp>
      <p:sp>
        <p:nvSpPr>
          <p:cNvPr id="251" name="Shape 251"/>
          <p:cNvSpPr/>
          <p:nvPr/>
        </p:nvSpPr>
        <p:spPr>
          <a:xfrm rot="10800000" flipH="1">
            <a:off x="7286642" y="640970"/>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52" name="Shape 252"/>
          <p:cNvSpPr/>
          <p:nvPr/>
        </p:nvSpPr>
        <p:spPr>
          <a:xfrm rot="10800000" flipH="1">
            <a:off x="7364077" y="711083"/>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53" name="Shape 253"/>
          <p:cNvSpPr/>
          <p:nvPr/>
        </p:nvSpPr>
        <p:spPr>
          <a:xfrm rot="10800000" flipH="1">
            <a:off x="7858146" y="428615"/>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54" name="Shape 254"/>
          <p:cNvSpPr/>
          <p:nvPr/>
        </p:nvSpPr>
        <p:spPr>
          <a:xfrm rot="10800000" flipH="1">
            <a:off x="7935581" y="498731"/>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55" name="Shape 255"/>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56" name="Shape 256"/>
          <p:cNvSpPr/>
          <p:nvPr/>
        </p:nvSpPr>
        <p:spPr>
          <a:xfrm rot="10800000" flipH="1">
            <a:off x="8364209" y="639645"/>
            <a:ext cx="151500" cy="144000"/>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257" name="Shape 257"/>
          <p:cNvCxnSpPr>
            <a:endCxn id="253" idx="0"/>
          </p:cNvCxnSpPr>
          <p:nvPr/>
        </p:nvCxnSpPr>
        <p:spPr>
          <a:xfrm rot="10800000" flipH="1">
            <a:off x="7806996" y="716314"/>
            <a:ext cx="202500" cy="498000"/>
          </a:xfrm>
          <a:prstGeom prst="straightConnector1">
            <a:avLst/>
          </a:prstGeom>
          <a:noFill/>
          <a:ln w="57150" cap="flat" cmpd="sng">
            <a:solidFill>
              <a:srgbClr val="00B0F0"/>
            </a:solidFill>
            <a:prstDash val="solid"/>
            <a:round/>
            <a:headEnd type="none" w="med" len="med"/>
            <a:tailEnd type="none" w="med" len="med"/>
          </a:ln>
        </p:spPr>
      </p:cxnSp>
      <p:cxnSp>
        <p:nvCxnSpPr>
          <p:cNvPr id="258" name="Shape 258"/>
          <p:cNvCxnSpPr>
            <a:endCxn id="255" idx="1"/>
          </p:cNvCxnSpPr>
          <p:nvPr/>
        </p:nvCxnSpPr>
        <p:spPr>
          <a:xfrm rot="10800000" flipH="1">
            <a:off x="7807004" y="815096"/>
            <a:ext cx="524100" cy="399300"/>
          </a:xfrm>
          <a:prstGeom prst="straightConnector1">
            <a:avLst/>
          </a:prstGeom>
          <a:noFill/>
          <a:ln w="57150" cap="flat" cmpd="sng">
            <a:solidFill>
              <a:srgbClr val="5F497A"/>
            </a:solidFill>
            <a:prstDash val="solid"/>
            <a:round/>
            <a:headEnd type="none" w="med" len="med"/>
            <a:tailEnd type="none" w="med" len="med"/>
          </a:ln>
        </p:spPr>
      </p:cxnSp>
      <p:sp>
        <p:nvSpPr>
          <p:cNvPr id="259" name="Shape 259"/>
          <p:cNvSpPr/>
          <p:nvPr/>
        </p:nvSpPr>
        <p:spPr>
          <a:xfrm>
            <a:off x="0" y="0"/>
            <a:ext cx="714300" cy="1214399"/>
          </a:xfrm>
          <a:prstGeom prst="rect">
            <a:avLst/>
          </a:prstGeom>
          <a:solidFill>
            <a:srgbClr val="00B0F0"/>
          </a:solidFill>
          <a:ln w="2540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0" name="Shape 260"/>
          <p:cNvSpPr/>
          <p:nvPr/>
        </p:nvSpPr>
        <p:spPr>
          <a:xfrm flipH="1">
            <a:off x="3143292" y="2993496"/>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1" name="Shape 261"/>
          <p:cNvSpPr/>
          <p:nvPr/>
        </p:nvSpPr>
        <p:spPr>
          <a:xfrm flipH="1">
            <a:off x="3786233" y="3429000"/>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2" name="Shape 262"/>
          <p:cNvSpPr/>
          <p:nvPr/>
        </p:nvSpPr>
        <p:spPr>
          <a:xfrm flipH="1">
            <a:off x="4500613" y="542926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3" name="Shape 263"/>
          <p:cNvSpPr/>
          <p:nvPr/>
        </p:nvSpPr>
        <p:spPr>
          <a:xfrm flipH="1">
            <a:off x="3000416" y="307180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4" name="Shape 264"/>
          <p:cNvSpPr/>
          <p:nvPr/>
        </p:nvSpPr>
        <p:spPr>
          <a:xfrm flipH="1">
            <a:off x="4143422" y="3786189"/>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5" name="Shape 265"/>
          <p:cNvSpPr/>
          <p:nvPr/>
        </p:nvSpPr>
        <p:spPr>
          <a:xfrm flipH="1">
            <a:off x="4214861" y="285061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6" name="Shape 266"/>
          <p:cNvSpPr/>
          <p:nvPr/>
        </p:nvSpPr>
        <p:spPr>
          <a:xfrm flipH="1">
            <a:off x="3286167" y="514351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7" name="Shape 267"/>
          <p:cNvSpPr/>
          <p:nvPr/>
        </p:nvSpPr>
        <p:spPr>
          <a:xfrm flipH="1">
            <a:off x="3136415" y="314324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8" name="Shape 268"/>
          <p:cNvSpPr/>
          <p:nvPr/>
        </p:nvSpPr>
        <p:spPr>
          <a:xfrm flipH="1">
            <a:off x="3707918" y="313637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69" name="Shape 269"/>
          <p:cNvSpPr/>
          <p:nvPr/>
        </p:nvSpPr>
        <p:spPr>
          <a:xfrm flipH="1">
            <a:off x="3214729" y="364331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0" name="Shape 270"/>
          <p:cNvSpPr/>
          <p:nvPr/>
        </p:nvSpPr>
        <p:spPr>
          <a:xfrm flipH="1">
            <a:off x="299354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1" name="Shape 271"/>
          <p:cNvSpPr/>
          <p:nvPr/>
        </p:nvSpPr>
        <p:spPr>
          <a:xfrm flipH="1">
            <a:off x="385767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2" name="Shape 272"/>
          <p:cNvSpPr/>
          <p:nvPr/>
        </p:nvSpPr>
        <p:spPr>
          <a:xfrm flipH="1">
            <a:off x="4422299"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3" name="Shape 273"/>
          <p:cNvSpPr/>
          <p:nvPr/>
        </p:nvSpPr>
        <p:spPr>
          <a:xfrm flipH="1">
            <a:off x="2928976" y="535095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4" name="Shape 274"/>
          <p:cNvSpPr/>
          <p:nvPr/>
        </p:nvSpPr>
        <p:spPr>
          <a:xfrm flipH="1">
            <a:off x="4500613" y="4493694"/>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5" name="Shape 275"/>
          <p:cNvSpPr/>
          <p:nvPr/>
        </p:nvSpPr>
        <p:spPr>
          <a:xfrm flipH="1">
            <a:off x="3929109"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6" name="Shape 276"/>
          <p:cNvSpPr/>
          <p:nvPr/>
        </p:nvSpPr>
        <p:spPr>
          <a:xfrm flipH="1">
            <a:off x="3136415"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7" name="Shape 277"/>
          <p:cNvSpPr/>
          <p:nvPr/>
        </p:nvSpPr>
        <p:spPr>
          <a:xfrm flipH="1">
            <a:off x="4136547"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8" name="Shape 278"/>
          <p:cNvSpPr/>
          <p:nvPr/>
        </p:nvSpPr>
        <p:spPr>
          <a:xfrm flipH="1">
            <a:off x="4286299" y="4786321"/>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79" name="Shape 279"/>
          <p:cNvSpPr/>
          <p:nvPr/>
        </p:nvSpPr>
        <p:spPr>
          <a:xfrm flipH="1">
            <a:off x="4000547" y="435769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80" name="Shape 280"/>
          <p:cNvSpPr/>
          <p:nvPr/>
        </p:nvSpPr>
        <p:spPr>
          <a:xfrm flipH="1">
            <a:off x="3286167" y="442913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81" name="Shape 281"/>
          <p:cNvSpPr/>
          <p:nvPr/>
        </p:nvSpPr>
        <p:spPr>
          <a:xfrm flipH="1">
            <a:off x="3071852" y="420794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282" name="Shape 282"/>
          <p:cNvCxnSpPr/>
          <p:nvPr/>
        </p:nvCxnSpPr>
        <p:spPr>
          <a:xfrm>
            <a:off x="-71438" y="1214420"/>
            <a:ext cx="9240900" cy="2099"/>
          </a:xfrm>
          <a:prstGeom prst="straightConnector1">
            <a:avLst/>
          </a:prstGeom>
          <a:noFill/>
          <a:ln w="76200" cap="flat" cmpd="sng">
            <a:solidFill>
              <a:srgbClr val="00B0F0"/>
            </a:solidFill>
            <a:prstDash val="solid"/>
            <a:round/>
            <a:headEnd type="none" w="med" len="med"/>
            <a:tailEnd type="none" w="med" len="med"/>
          </a:ln>
        </p:spPr>
      </p:cxnSp>
      <p:sp>
        <p:nvSpPr>
          <p:cNvPr id="283" name="Shape 283"/>
          <p:cNvSpPr txBox="1"/>
          <p:nvPr/>
        </p:nvSpPr>
        <p:spPr>
          <a:xfrm>
            <a:off x="485750" y="228100"/>
            <a:ext cx="6000899" cy="1070398"/>
          </a:xfrm>
          <a:prstGeom prst="rect">
            <a:avLst/>
          </a:prstGeom>
          <a:no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Promotion of independent media and community media for public interest</a:t>
            </a:r>
          </a:p>
          <a:p>
            <a:pPr marL="0" marR="0" lvl="0" indent="0" algn="l" rtl="0">
              <a:lnSpc>
                <a:spcPct val="100000"/>
              </a:lnSpc>
              <a:spcBef>
                <a:spcPts val="0"/>
              </a:spcBef>
              <a:spcAft>
                <a:spcPts val="0"/>
              </a:spcAft>
              <a:buClr>
                <a:srgbClr val="000000"/>
              </a:buClr>
              <a:buFont typeface="Arial"/>
              <a:buNone/>
            </a:pPr>
            <a:endParaRPr sz="2400" b="0" i="1" u="none" strike="noStrike" cap="none" baseline="0">
              <a:solidFill>
                <a:srgbClr val="0C0C0C"/>
              </a:solidFill>
              <a:latin typeface="Arial"/>
              <a:ea typeface="Arial"/>
              <a:cs typeface="Arial"/>
              <a:sym typeface="Arial"/>
            </a:endParaRPr>
          </a:p>
        </p:txBody>
      </p:sp>
      <p:pic>
        <p:nvPicPr>
          <p:cNvPr id="284" name="Shape 284"/>
          <p:cNvPicPr preferRelativeResize="0"/>
          <p:nvPr/>
        </p:nvPicPr>
        <p:blipFill rotWithShape="1">
          <a:blip r:embed="rId3">
            <a:alphaModFix/>
          </a:blip>
          <a:srcRect l="16059" t="6010" r="5769"/>
          <a:stretch/>
        </p:blipFill>
        <p:spPr>
          <a:xfrm>
            <a:off x="3475" y="1214425"/>
            <a:ext cx="9144000" cy="51260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291" name="Shape 291"/>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cxnSp>
        <p:nvCxnSpPr>
          <p:cNvPr id="292" name="Shape 292"/>
          <p:cNvCxnSpPr/>
          <p:nvPr/>
        </p:nvCxnSpPr>
        <p:spPr>
          <a:xfrm rot="5400000" flipH="1">
            <a:off x="7524148" y="907521"/>
            <a:ext cx="327900" cy="285899"/>
          </a:xfrm>
          <a:prstGeom prst="straightConnector1">
            <a:avLst/>
          </a:prstGeom>
          <a:noFill/>
          <a:ln w="57150" cap="flat" cmpd="sng">
            <a:solidFill>
              <a:srgbClr val="00B0F0"/>
            </a:solidFill>
            <a:prstDash val="solid"/>
            <a:round/>
            <a:headEnd type="none" w="med" len="med"/>
            <a:tailEnd type="none" w="med" len="med"/>
          </a:ln>
        </p:spPr>
      </p:cxnSp>
      <p:sp>
        <p:nvSpPr>
          <p:cNvPr id="293" name="Shape 293"/>
          <p:cNvSpPr/>
          <p:nvPr/>
        </p:nvSpPr>
        <p:spPr>
          <a:xfrm rot="10800000" flipH="1">
            <a:off x="7286642" y="640970"/>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94" name="Shape 294"/>
          <p:cNvSpPr/>
          <p:nvPr/>
        </p:nvSpPr>
        <p:spPr>
          <a:xfrm rot="10800000" flipH="1">
            <a:off x="7364077" y="711083"/>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95" name="Shape 295"/>
          <p:cNvSpPr/>
          <p:nvPr/>
        </p:nvSpPr>
        <p:spPr>
          <a:xfrm rot="10800000" flipH="1">
            <a:off x="7858146" y="428615"/>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96" name="Shape 296"/>
          <p:cNvSpPr/>
          <p:nvPr/>
        </p:nvSpPr>
        <p:spPr>
          <a:xfrm rot="10800000" flipH="1">
            <a:off x="7935581" y="498731"/>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97" name="Shape 297"/>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98" name="Shape 298"/>
          <p:cNvSpPr/>
          <p:nvPr/>
        </p:nvSpPr>
        <p:spPr>
          <a:xfrm rot="10800000" flipH="1">
            <a:off x="8364209" y="639645"/>
            <a:ext cx="151500" cy="144000"/>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299" name="Shape 299"/>
          <p:cNvCxnSpPr>
            <a:endCxn id="295" idx="0"/>
          </p:cNvCxnSpPr>
          <p:nvPr/>
        </p:nvCxnSpPr>
        <p:spPr>
          <a:xfrm rot="10800000" flipH="1">
            <a:off x="7806996" y="716314"/>
            <a:ext cx="202500" cy="498000"/>
          </a:xfrm>
          <a:prstGeom prst="straightConnector1">
            <a:avLst/>
          </a:prstGeom>
          <a:noFill/>
          <a:ln w="57150" cap="flat" cmpd="sng">
            <a:solidFill>
              <a:srgbClr val="00B0F0"/>
            </a:solidFill>
            <a:prstDash val="solid"/>
            <a:round/>
            <a:headEnd type="none" w="med" len="med"/>
            <a:tailEnd type="none" w="med" len="med"/>
          </a:ln>
        </p:spPr>
      </p:cxnSp>
      <p:cxnSp>
        <p:nvCxnSpPr>
          <p:cNvPr id="300" name="Shape 300"/>
          <p:cNvCxnSpPr>
            <a:endCxn id="297" idx="1"/>
          </p:cNvCxnSpPr>
          <p:nvPr/>
        </p:nvCxnSpPr>
        <p:spPr>
          <a:xfrm rot="10800000" flipH="1">
            <a:off x="7807004" y="815096"/>
            <a:ext cx="524100" cy="399300"/>
          </a:xfrm>
          <a:prstGeom prst="straightConnector1">
            <a:avLst/>
          </a:prstGeom>
          <a:noFill/>
          <a:ln w="57150" cap="flat" cmpd="sng">
            <a:solidFill>
              <a:srgbClr val="5F497A"/>
            </a:solidFill>
            <a:prstDash val="solid"/>
            <a:round/>
            <a:headEnd type="none" w="med" len="med"/>
            <a:tailEnd type="none" w="med" len="med"/>
          </a:ln>
        </p:spPr>
      </p:cxnSp>
      <p:sp>
        <p:nvSpPr>
          <p:cNvPr id="301" name="Shape 301"/>
          <p:cNvSpPr/>
          <p:nvPr/>
        </p:nvSpPr>
        <p:spPr>
          <a:xfrm>
            <a:off x="0" y="0"/>
            <a:ext cx="714300" cy="1214399"/>
          </a:xfrm>
          <a:prstGeom prst="rect">
            <a:avLst/>
          </a:prstGeom>
          <a:solidFill>
            <a:srgbClr val="00B0F0"/>
          </a:solidFill>
          <a:ln w="2540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02" name="Shape 302"/>
          <p:cNvSpPr/>
          <p:nvPr/>
        </p:nvSpPr>
        <p:spPr>
          <a:xfrm flipH="1">
            <a:off x="3143292" y="2993496"/>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03" name="Shape 303"/>
          <p:cNvSpPr/>
          <p:nvPr/>
        </p:nvSpPr>
        <p:spPr>
          <a:xfrm flipH="1">
            <a:off x="3786233" y="3429000"/>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04" name="Shape 304"/>
          <p:cNvSpPr/>
          <p:nvPr/>
        </p:nvSpPr>
        <p:spPr>
          <a:xfrm flipH="1">
            <a:off x="4500613" y="542926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05" name="Shape 305"/>
          <p:cNvSpPr/>
          <p:nvPr/>
        </p:nvSpPr>
        <p:spPr>
          <a:xfrm flipH="1">
            <a:off x="3000416" y="307180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06" name="Shape 306"/>
          <p:cNvSpPr/>
          <p:nvPr/>
        </p:nvSpPr>
        <p:spPr>
          <a:xfrm flipH="1">
            <a:off x="4143422" y="3786189"/>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07" name="Shape 307"/>
          <p:cNvSpPr/>
          <p:nvPr/>
        </p:nvSpPr>
        <p:spPr>
          <a:xfrm flipH="1">
            <a:off x="4214861" y="285061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08" name="Shape 308"/>
          <p:cNvSpPr/>
          <p:nvPr/>
        </p:nvSpPr>
        <p:spPr>
          <a:xfrm flipH="1">
            <a:off x="3286167" y="514351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09" name="Shape 309"/>
          <p:cNvSpPr/>
          <p:nvPr/>
        </p:nvSpPr>
        <p:spPr>
          <a:xfrm flipH="1">
            <a:off x="3136415" y="314324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0" name="Shape 310"/>
          <p:cNvSpPr/>
          <p:nvPr/>
        </p:nvSpPr>
        <p:spPr>
          <a:xfrm flipH="1">
            <a:off x="3707918" y="313637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1" name="Shape 311"/>
          <p:cNvSpPr/>
          <p:nvPr/>
        </p:nvSpPr>
        <p:spPr>
          <a:xfrm flipH="1">
            <a:off x="3214729" y="364331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2" name="Shape 312"/>
          <p:cNvSpPr/>
          <p:nvPr/>
        </p:nvSpPr>
        <p:spPr>
          <a:xfrm flipH="1">
            <a:off x="299354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3" name="Shape 313"/>
          <p:cNvSpPr/>
          <p:nvPr/>
        </p:nvSpPr>
        <p:spPr>
          <a:xfrm flipH="1">
            <a:off x="385767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4" name="Shape 314"/>
          <p:cNvSpPr/>
          <p:nvPr/>
        </p:nvSpPr>
        <p:spPr>
          <a:xfrm flipH="1">
            <a:off x="4422299"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5" name="Shape 315"/>
          <p:cNvSpPr/>
          <p:nvPr/>
        </p:nvSpPr>
        <p:spPr>
          <a:xfrm flipH="1">
            <a:off x="2928976" y="535095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6" name="Shape 316"/>
          <p:cNvSpPr/>
          <p:nvPr/>
        </p:nvSpPr>
        <p:spPr>
          <a:xfrm flipH="1">
            <a:off x="4500613" y="4493694"/>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7" name="Shape 317"/>
          <p:cNvSpPr/>
          <p:nvPr/>
        </p:nvSpPr>
        <p:spPr>
          <a:xfrm flipH="1">
            <a:off x="3929109"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8" name="Shape 318"/>
          <p:cNvSpPr/>
          <p:nvPr/>
        </p:nvSpPr>
        <p:spPr>
          <a:xfrm flipH="1">
            <a:off x="3136415"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19" name="Shape 319"/>
          <p:cNvSpPr/>
          <p:nvPr/>
        </p:nvSpPr>
        <p:spPr>
          <a:xfrm flipH="1">
            <a:off x="4136547"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20" name="Shape 320"/>
          <p:cNvSpPr/>
          <p:nvPr/>
        </p:nvSpPr>
        <p:spPr>
          <a:xfrm flipH="1">
            <a:off x="4286299" y="4786321"/>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21" name="Shape 321"/>
          <p:cNvSpPr/>
          <p:nvPr/>
        </p:nvSpPr>
        <p:spPr>
          <a:xfrm flipH="1">
            <a:off x="4000547" y="435769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22" name="Shape 322"/>
          <p:cNvSpPr/>
          <p:nvPr/>
        </p:nvSpPr>
        <p:spPr>
          <a:xfrm flipH="1">
            <a:off x="3286167" y="442913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23" name="Shape 323"/>
          <p:cNvSpPr/>
          <p:nvPr/>
        </p:nvSpPr>
        <p:spPr>
          <a:xfrm flipH="1">
            <a:off x="3071852" y="420794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324" name="Shape 324"/>
          <p:cNvCxnSpPr/>
          <p:nvPr/>
        </p:nvCxnSpPr>
        <p:spPr>
          <a:xfrm>
            <a:off x="-71438" y="1214420"/>
            <a:ext cx="9240900" cy="2099"/>
          </a:xfrm>
          <a:prstGeom prst="straightConnector1">
            <a:avLst/>
          </a:prstGeom>
          <a:noFill/>
          <a:ln w="76200" cap="flat" cmpd="sng">
            <a:solidFill>
              <a:srgbClr val="00B0F0"/>
            </a:solidFill>
            <a:prstDash val="solid"/>
            <a:round/>
            <a:headEnd type="none" w="med" len="med"/>
            <a:tailEnd type="none" w="med" len="med"/>
          </a:ln>
        </p:spPr>
      </p:cxnSp>
      <p:sp>
        <p:nvSpPr>
          <p:cNvPr id="325" name="Shape 325"/>
          <p:cNvSpPr txBox="1"/>
          <p:nvPr/>
        </p:nvSpPr>
        <p:spPr>
          <a:xfrm>
            <a:off x="485750" y="228100"/>
            <a:ext cx="6000899" cy="1070398"/>
          </a:xfrm>
          <a:prstGeom prst="rect">
            <a:avLst/>
          </a:prstGeom>
          <a:no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Promotion of independent media and community media for public interest</a:t>
            </a:r>
          </a:p>
          <a:p>
            <a:pPr marL="0" marR="0" lvl="0" indent="0" algn="l" rtl="0">
              <a:lnSpc>
                <a:spcPct val="100000"/>
              </a:lnSpc>
              <a:spcBef>
                <a:spcPts val="0"/>
              </a:spcBef>
              <a:spcAft>
                <a:spcPts val="0"/>
              </a:spcAft>
              <a:buClr>
                <a:srgbClr val="000000"/>
              </a:buClr>
              <a:buFont typeface="Arial"/>
              <a:buNone/>
            </a:pPr>
            <a:endParaRPr sz="2400" b="0" i="1" u="none" strike="noStrike" cap="none" baseline="0">
              <a:solidFill>
                <a:srgbClr val="0C0C0C"/>
              </a:solidFill>
              <a:latin typeface="Arial"/>
              <a:ea typeface="Arial"/>
              <a:cs typeface="Arial"/>
              <a:sym typeface="Arial"/>
            </a:endParaRPr>
          </a:p>
        </p:txBody>
      </p:sp>
      <p:pic>
        <p:nvPicPr>
          <p:cNvPr id="326" name="Shape 326"/>
          <p:cNvPicPr preferRelativeResize="0"/>
          <p:nvPr/>
        </p:nvPicPr>
        <p:blipFill rotWithShape="1">
          <a:blip r:embed="rId3">
            <a:alphaModFix/>
          </a:blip>
          <a:srcRect/>
          <a:stretch/>
        </p:blipFill>
        <p:spPr>
          <a:xfrm>
            <a:off x="0" y="1216550"/>
            <a:ext cx="9144000" cy="5178598"/>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333" name="Shape 333"/>
          <p:cNvSpPr/>
          <p:nvPr/>
        </p:nvSpPr>
        <p:spPr>
          <a:xfrm>
            <a:off x="214282" y="642918"/>
            <a:ext cx="6500699" cy="363899"/>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cxnSp>
        <p:nvCxnSpPr>
          <p:cNvPr id="334" name="Shape 334"/>
          <p:cNvCxnSpPr/>
          <p:nvPr/>
        </p:nvCxnSpPr>
        <p:spPr>
          <a:xfrm rot="5400000" flipH="1">
            <a:off x="7524148" y="907521"/>
            <a:ext cx="327900" cy="285899"/>
          </a:xfrm>
          <a:prstGeom prst="straightConnector1">
            <a:avLst/>
          </a:prstGeom>
          <a:noFill/>
          <a:ln w="57150" cap="flat" cmpd="sng">
            <a:solidFill>
              <a:srgbClr val="00B0F0"/>
            </a:solidFill>
            <a:prstDash val="solid"/>
            <a:round/>
            <a:headEnd type="none" w="med" len="med"/>
            <a:tailEnd type="none" w="med" len="med"/>
          </a:ln>
        </p:spPr>
      </p:cxnSp>
      <p:sp>
        <p:nvSpPr>
          <p:cNvPr id="335" name="Shape 335"/>
          <p:cNvSpPr/>
          <p:nvPr/>
        </p:nvSpPr>
        <p:spPr>
          <a:xfrm rot="10800000" flipH="1">
            <a:off x="7286642" y="640970"/>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36" name="Shape 336"/>
          <p:cNvSpPr/>
          <p:nvPr/>
        </p:nvSpPr>
        <p:spPr>
          <a:xfrm rot="10800000" flipH="1">
            <a:off x="7364077" y="711083"/>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37" name="Shape 337"/>
          <p:cNvSpPr/>
          <p:nvPr/>
        </p:nvSpPr>
        <p:spPr>
          <a:xfrm rot="10800000" flipH="1">
            <a:off x="7858146" y="428615"/>
            <a:ext cx="302700" cy="287698"/>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38" name="Shape 338"/>
          <p:cNvSpPr/>
          <p:nvPr/>
        </p:nvSpPr>
        <p:spPr>
          <a:xfrm rot="10800000" flipH="1">
            <a:off x="7935581" y="498731"/>
            <a:ext cx="151500" cy="144000"/>
          </a:xfrm>
          <a:prstGeom prst="ellipse">
            <a:avLst/>
          </a:prstGeom>
          <a:noFill/>
          <a:ln w="5715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39" name="Shape 339"/>
          <p:cNvSpPr/>
          <p:nvPr/>
        </p:nvSpPr>
        <p:spPr>
          <a:xfrm rot="10800000" flipH="1">
            <a:off x="8286775" y="569530"/>
            <a:ext cx="302700" cy="287698"/>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40" name="Shape 340"/>
          <p:cNvSpPr/>
          <p:nvPr/>
        </p:nvSpPr>
        <p:spPr>
          <a:xfrm rot="10800000" flipH="1">
            <a:off x="8364209" y="639645"/>
            <a:ext cx="151500" cy="144000"/>
          </a:xfrm>
          <a:prstGeom prst="ellipse">
            <a:avLst/>
          </a:prstGeom>
          <a:noFill/>
          <a:ln w="57150" cap="flat" cmpd="sng">
            <a:solidFill>
              <a:srgbClr val="5F497A"/>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341" name="Shape 341"/>
          <p:cNvCxnSpPr>
            <a:endCxn id="337" idx="0"/>
          </p:cNvCxnSpPr>
          <p:nvPr/>
        </p:nvCxnSpPr>
        <p:spPr>
          <a:xfrm rot="10800000" flipH="1">
            <a:off x="7806996" y="716314"/>
            <a:ext cx="202500" cy="498000"/>
          </a:xfrm>
          <a:prstGeom prst="straightConnector1">
            <a:avLst/>
          </a:prstGeom>
          <a:noFill/>
          <a:ln w="57150" cap="flat" cmpd="sng">
            <a:solidFill>
              <a:srgbClr val="00B0F0"/>
            </a:solidFill>
            <a:prstDash val="solid"/>
            <a:round/>
            <a:headEnd type="none" w="med" len="med"/>
            <a:tailEnd type="none" w="med" len="med"/>
          </a:ln>
        </p:spPr>
      </p:cxnSp>
      <p:cxnSp>
        <p:nvCxnSpPr>
          <p:cNvPr id="342" name="Shape 342"/>
          <p:cNvCxnSpPr>
            <a:endCxn id="339" idx="1"/>
          </p:cNvCxnSpPr>
          <p:nvPr/>
        </p:nvCxnSpPr>
        <p:spPr>
          <a:xfrm rot="10800000" flipH="1">
            <a:off x="7807004" y="815096"/>
            <a:ext cx="524100" cy="399300"/>
          </a:xfrm>
          <a:prstGeom prst="straightConnector1">
            <a:avLst/>
          </a:prstGeom>
          <a:noFill/>
          <a:ln w="57150" cap="flat" cmpd="sng">
            <a:solidFill>
              <a:srgbClr val="5F497A"/>
            </a:solidFill>
            <a:prstDash val="solid"/>
            <a:round/>
            <a:headEnd type="none" w="med" len="med"/>
            <a:tailEnd type="none" w="med" len="med"/>
          </a:ln>
        </p:spPr>
      </p:cxnSp>
      <p:sp>
        <p:nvSpPr>
          <p:cNvPr id="343" name="Shape 343"/>
          <p:cNvSpPr/>
          <p:nvPr/>
        </p:nvSpPr>
        <p:spPr>
          <a:xfrm>
            <a:off x="0" y="0"/>
            <a:ext cx="714300" cy="1214399"/>
          </a:xfrm>
          <a:prstGeom prst="rect">
            <a:avLst/>
          </a:prstGeom>
          <a:solidFill>
            <a:srgbClr val="00B0F0"/>
          </a:solidFill>
          <a:ln w="25400" cap="flat" cmpd="sng">
            <a:solidFill>
              <a:srgbClr val="00B0F0"/>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44" name="Shape 344"/>
          <p:cNvSpPr/>
          <p:nvPr/>
        </p:nvSpPr>
        <p:spPr>
          <a:xfrm flipH="1">
            <a:off x="3143292" y="2993496"/>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45" name="Shape 345"/>
          <p:cNvSpPr/>
          <p:nvPr/>
        </p:nvSpPr>
        <p:spPr>
          <a:xfrm flipH="1">
            <a:off x="3786233" y="3429000"/>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46" name="Shape 346"/>
          <p:cNvSpPr/>
          <p:nvPr/>
        </p:nvSpPr>
        <p:spPr>
          <a:xfrm flipH="1">
            <a:off x="4500613" y="542926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47" name="Shape 347"/>
          <p:cNvSpPr/>
          <p:nvPr/>
        </p:nvSpPr>
        <p:spPr>
          <a:xfrm flipH="1">
            <a:off x="3000416" y="307180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48" name="Shape 348"/>
          <p:cNvSpPr/>
          <p:nvPr/>
        </p:nvSpPr>
        <p:spPr>
          <a:xfrm flipH="1">
            <a:off x="4143422" y="3786189"/>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49" name="Shape 349"/>
          <p:cNvSpPr/>
          <p:nvPr/>
        </p:nvSpPr>
        <p:spPr>
          <a:xfrm flipH="1">
            <a:off x="4214861" y="285061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0" name="Shape 350"/>
          <p:cNvSpPr/>
          <p:nvPr/>
        </p:nvSpPr>
        <p:spPr>
          <a:xfrm flipH="1">
            <a:off x="3286167" y="514351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1" name="Shape 351"/>
          <p:cNvSpPr/>
          <p:nvPr/>
        </p:nvSpPr>
        <p:spPr>
          <a:xfrm flipH="1">
            <a:off x="3136415" y="3143248"/>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2" name="Shape 352"/>
          <p:cNvSpPr/>
          <p:nvPr/>
        </p:nvSpPr>
        <p:spPr>
          <a:xfrm flipH="1">
            <a:off x="3707918" y="313637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3" name="Shape 353"/>
          <p:cNvSpPr/>
          <p:nvPr/>
        </p:nvSpPr>
        <p:spPr>
          <a:xfrm flipH="1">
            <a:off x="3214729" y="364331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4" name="Shape 354"/>
          <p:cNvSpPr/>
          <p:nvPr/>
        </p:nvSpPr>
        <p:spPr>
          <a:xfrm flipH="1">
            <a:off x="299354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5" name="Shape 355"/>
          <p:cNvSpPr/>
          <p:nvPr/>
        </p:nvSpPr>
        <p:spPr>
          <a:xfrm flipH="1">
            <a:off x="3857670" y="4929198"/>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6" name="Shape 356"/>
          <p:cNvSpPr/>
          <p:nvPr/>
        </p:nvSpPr>
        <p:spPr>
          <a:xfrm flipH="1">
            <a:off x="4422299"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7" name="Shape 357"/>
          <p:cNvSpPr/>
          <p:nvPr/>
        </p:nvSpPr>
        <p:spPr>
          <a:xfrm flipH="1">
            <a:off x="2928976" y="535095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8" name="Shape 358"/>
          <p:cNvSpPr/>
          <p:nvPr/>
        </p:nvSpPr>
        <p:spPr>
          <a:xfrm flipH="1">
            <a:off x="4500613" y="4493694"/>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59" name="Shape 359"/>
          <p:cNvSpPr/>
          <p:nvPr/>
        </p:nvSpPr>
        <p:spPr>
          <a:xfrm flipH="1">
            <a:off x="3929109"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60" name="Shape 360"/>
          <p:cNvSpPr/>
          <p:nvPr/>
        </p:nvSpPr>
        <p:spPr>
          <a:xfrm flipH="1">
            <a:off x="3136415" y="4500569"/>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61" name="Shape 361"/>
          <p:cNvSpPr/>
          <p:nvPr/>
        </p:nvSpPr>
        <p:spPr>
          <a:xfrm flipH="1">
            <a:off x="4136547" y="4857760"/>
            <a:ext cx="149699" cy="149699"/>
          </a:xfrm>
          <a:prstGeom prst="ellipse">
            <a:avLst/>
          </a:prstGeom>
          <a:gradFill>
            <a:gsLst>
              <a:gs pos="0">
                <a:srgbClr val="759436"/>
              </a:gs>
              <a:gs pos="80000">
                <a:srgbClr val="9AC447"/>
              </a:gs>
              <a:gs pos="100000">
                <a:srgbClr val="9CC646"/>
              </a:gs>
            </a:gsLst>
            <a:lin ang="16200037" scaled="0"/>
          </a:gradFill>
          <a:ln w="9525" cap="flat" cmpd="sng">
            <a:solidFill>
              <a:srgbClr val="98B954"/>
            </a:solidFill>
            <a:prstDash val="solid"/>
            <a:round/>
            <a:headEnd type="none" w="med" len="med"/>
            <a:tailEnd type="none" w="med" len="med"/>
          </a:ln>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62" name="Shape 362"/>
          <p:cNvSpPr/>
          <p:nvPr/>
        </p:nvSpPr>
        <p:spPr>
          <a:xfrm flipH="1">
            <a:off x="4286299" y="4786321"/>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63" name="Shape 363"/>
          <p:cNvSpPr/>
          <p:nvPr/>
        </p:nvSpPr>
        <p:spPr>
          <a:xfrm flipH="1">
            <a:off x="4000547" y="4357694"/>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64" name="Shape 364"/>
          <p:cNvSpPr/>
          <p:nvPr/>
        </p:nvSpPr>
        <p:spPr>
          <a:xfrm flipH="1">
            <a:off x="3286167" y="442913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365" name="Shape 365"/>
          <p:cNvSpPr/>
          <p:nvPr/>
        </p:nvSpPr>
        <p:spPr>
          <a:xfrm flipH="1">
            <a:off x="3071852" y="4207942"/>
            <a:ext cx="149699" cy="149699"/>
          </a:xfrm>
          <a:prstGeom prst="ellipse">
            <a:avLst/>
          </a:prstGeom>
          <a:gradFill>
            <a:gsLst>
              <a:gs pos="0">
                <a:srgbClr val="2D5D97"/>
              </a:gs>
              <a:gs pos="80000">
                <a:srgbClr val="3B7BC8"/>
              </a:gs>
              <a:gs pos="100000">
                <a:srgbClr val="3A7CCA"/>
              </a:gs>
            </a:gsLst>
            <a:lin ang="16200037" scaled="0"/>
          </a:gradFill>
          <a:ln w="9525" cap="flat" cmpd="sng">
            <a:solidFill>
              <a:srgbClr val="4A7DBB"/>
            </a:solidFill>
            <a:prstDash val="solid"/>
            <a:round/>
            <a:headEnd type="none" w="med" len="med"/>
            <a:tailEnd type="none" w="med" len="med"/>
          </a:ln>
          <a:effectLst>
            <a:reflection stA="52000" endA="300" endPos="35000" fadeDir="5400012" sy="-100000" algn="bl" rotWithShape="0"/>
          </a:effectLst>
        </p:spPr>
        <p:txBody>
          <a:bodyPr lIns="91400" tIns="45700" rIns="91400"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cxnSp>
        <p:nvCxnSpPr>
          <p:cNvPr id="366" name="Shape 366"/>
          <p:cNvCxnSpPr/>
          <p:nvPr/>
        </p:nvCxnSpPr>
        <p:spPr>
          <a:xfrm>
            <a:off x="-71438" y="1214420"/>
            <a:ext cx="9240900" cy="2099"/>
          </a:xfrm>
          <a:prstGeom prst="straightConnector1">
            <a:avLst/>
          </a:prstGeom>
          <a:noFill/>
          <a:ln w="76200" cap="flat" cmpd="sng">
            <a:solidFill>
              <a:srgbClr val="00B0F0"/>
            </a:solidFill>
            <a:prstDash val="solid"/>
            <a:round/>
            <a:headEnd type="none" w="med" len="med"/>
            <a:tailEnd type="none" w="med" len="med"/>
          </a:ln>
        </p:spPr>
      </p:cxnSp>
      <p:sp>
        <p:nvSpPr>
          <p:cNvPr id="367" name="Shape 367"/>
          <p:cNvSpPr txBox="1"/>
          <p:nvPr/>
        </p:nvSpPr>
        <p:spPr>
          <a:xfrm>
            <a:off x="485750" y="228100"/>
            <a:ext cx="6000899" cy="1070398"/>
          </a:xfrm>
          <a:prstGeom prst="rect">
            <a:avLst/>
          </a:prstGeom>
          <a:no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Promotion of independent media and community media for public interest</a:t>
            </a:r>
          </a:p>
          <a:p>
            <a:pPr marL="0" marR="0" lvl="0" indent="0" algn="l" rtl="0">
              <a:lnSpc>
                <a:spcPct val="100000"/>
              </a:lnSpc>
              <a:spcBef>
                <a:spcPts val="0"/>
              </a:spcBef>
              <a:spcAft>
                <a:spcPts val="0"/>
              </a:spcAft>
              <a:buClr>
                <a:srgbClr val="000000"/>
              </a:buClr>
              <a:buFont typeface="Arial"/>
              <a:buNone/>
            </a:pPr>
            <a:endParaRPr sz="2400" b="0" i="1" u="none" strike="noStrike" cap="none" baseline="0">
              <a:solidFill>
                <a:srgbClr val="0C0C0C"/>
              </a:solidFill>
              <a:latin typeface="Arial"/>
              <a:ea typeface="Arial"/>
              <a:cs typeface="Arial"/>
              <a:sym typeface="Arial"/>
            </a:endParaRPr>
          </a:p>
        </p:txBody>
      </p:sp>
      <p:pic>
        <p:nvPicPr>
          <p:cNvPr id="368" name="Shape 368"/>
          <p:cNvPicPr preferRelativeResize="0"/>
          <p:nvPr/>
        </p:nvPicPr>
        <p:blipFill rotWithShape="1">
          <a:blip r:embed="rId3">
            <a:alphaModFix/>
          </a:blip>
          <a:srcRect/>
          <a:stretch/>
        </p:blipFill>
        <p:spPr>
          <a:xfrm>
            <a:off x="3475" y="1216550"/>
            <a:ext cx="9144000" cy="526259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3324</Words>
  <Application>Microsoft Office PowerPoint</Application>
  <PresentationFormat>화면 슬라이드 쇼(4:3)</PresentationFormat>
  <Paragraphs>406</Paragraphs>
  <Slides>17</Slides>
  <Notes>17</Notes>
  <HiddenSlides>0</HiddenSlides>
  <MMClips>0</MMClips>
  <ScaleCrop>false</ScaleCrop>
  <HeadingPairs>
    <vt:vector size="4" baseType="variant">
      <vt:variant>
        <vt:lpstr>테마</vt:lpstr>
      </vt:variant>
      <vt:variant>
        <vt:i4>1</vt:i4>
      </vt:variant>
      <vt:variant>
        <vt:lpstr>슬라이드 제목</vt:lpstr>
      </vt:variant>
      <vt:variant>
        <vt:i4>17</vt:i4>
      </vt:variant>
    </vt:vector>
  </HeadingPairs>
  <TitlesOfParts>
    <vt:vector size="18"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cp:lastModifiedBy>MJKIM</cp:lastModifiedBy>
  <cp:revision>5</cp:revision>
  <dcterms:modified xsi:type="dcterms:W3CDTF">2015-07-23T16:24:14Z</dcterms:modified>
</cp:coreProperties>
</file>