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664" r:id="rId2"/>
    <p:sldId id="847" r:id="rId3"/>
    <p:sldId id="854" r:id="rId4"/>
    <p:sldId id="778" r:id="rId5"/>
    <p:sldId id="848" r:id="rId6"/>
    <p:sldId id="853" r:id="rId7"/>
    <p:sldId id="849" r:id="rId8"/>
    <p:sldId id="842" r:id="rId9"/>
    <p:sldId id="855" r:id="rId10"/>
    <p:sldId id="856" r:id="rId11"/>
    <p:sldId id="857" r:id="rId12"/>
    <p:sldId id="858" r:id="rId13"/>
    <p:sldId id="860" r:id="rId14"/>
    <p:sldId id="845" r:id="rId15"/>
    <p:sldId id="862" r:id="rId16"/>
    <p:sldId id="859" r:id="rId17"/>
    <p:sldId id="861" r:id="rId18"/>
    <p:sldId id="863" r:id="rId19"/>
    <p:sldId id="846" r:id="rId20"/>
    <p:sldId id="838" r:id="rId21"/>
    <p:sldId id="532" r:id="rId22"/>
  </p:sldIdLst>
  <p:sldSz cx="12192000" cy="9124950"/>
  <p:notesSz cx="7315200" cy="9601200"/>
  <p:embeddedFontLst>
    <p:embeddedFont>
      <p:font typeface="Angsana New" pitchFamily="18" charset="-34"/>
      <p:regular r:id="rId24"/>
      <p:bold r:id="rId25"/>
      <p:italic r:id="rId26"/>
      <p:boldItalic r:id="rId27"/>
    </p:embeddedFont>
    <p:embeddedFont>
      <p:font typeface="TH Sarabun New" pitchFamily="34" charset="-34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Cordia New" pitchFamily="34" charset="-34"/>
      <p:regular r:id="rId36"/>
      <p:bold r:id="rId37"/>
      <p:italic r:id="rId38"/>
      <p:boldItalic r:id="rId39"/>
    </p:embeddedFont>
    <p:embeddedFont>
      <p:font typeface="Calibri Light" pitchFamily="34" charset="0"/>
      <p:regular r:id="rId40"/>
      <p:italic r:id="rId41"/>
    </p:embeddedFont>
    <p:embeddedFont>
      <p:font typeface="TH SarabunPSK" pitchFamily="34" charset="-34"/>
      <p:regular r:id="rId42"/>
      <p:bold r:id="rId43"/>
      <p:italic r:id="rId44"/>
      <p:boldItalic r:id="rId45"/>
    </p:embeddedFont>
    <p:embeddedFont>
      <p:font typeface="Tahoma" pitchFamily="34" charset="0"/>
      <p:regular r:id="rId46"/>
      <p:bold r:id="rId47"/>
    </p:embeddedFont>
    <p:embeddedFont>
      <p:font typeface="Microsoft YaHei" pitchFamily="34" charset="-122"/>
      <p:regular r:id="rId48"/>
      <p:bold r:id="rId49"/>
    </p:embeddedFont>
  </p:embeddedFont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itchFamily="34" charset="0"/>
        <a:ea typeface="+mn-ea"/>
        <a:cs typeface="Cordia New" pitchFamily="34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C294"/>
    <a:srgbClr val="7E3F00"/>
    <a:srgbClr val="FFFFFF"/>
    <a:srgbClr val="FF8F75"/>
    <a:srgbClr val="C46200"/>
    <a:srgbClr val="B85C00"/>
    <a:srgbClr val="F8F8F8"/>
    <a:srgbClr val="FFFFCC"/>
    <a:srgbClr val="F7F7F7"/>
    <a:srgbClr val="FFE8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7279" autoAdjust="0"/>
    <p:restoredTop sz="93907" autoAdjust="0"/>
  </p:normalViewPr>
  <p:slideViewPr>
    <p:cSldViewPr snapToGrid="0">
      <p:cViewPr>
        <p:scale>
          <a:sx n="50" d="100"/>
          <a:sy n="50" d="100"/>
        </p:scale>
        <p:origin x="-1404" y="-138"/>
      </p:cViewPr>
      <p:guideLst>
        <p:guide orient="horz" pos="28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DE\digital%20productivityHTK\graph%20for%20DE-productivity-HT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DE\digital%20productivityHTK\graph%20for%20DE-productivity-HT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DE\digital%20productivityHTK\graph%20for%20DE-productivity-HT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DE\digital%20productivityHTK\graph%20for%20DE-productivity-HTK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DE\digital%20productivityHTK\graph%20for%20DE-productivity-HT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 lang="en-US"/>
            </a:pPr>
            <a:r>
              <a:rPr lang="en-US"/>
              <a:t>3rd pillar: infrastructure ranking</a:t>
            </a:r>
            <a:endParaRPr lang="th-TH"/>
          </a:p>
        </c:rich>
      </c:tx>
      <c:layout>
        <c:manualLayout>
          <c:xMode val="edge"/>
          <c:yMode val="edge"/>
          <c:x val="0.20916016593429995"/>
          <c:y val="3.8058567599184641E-2"/>
        </c:manualLayout>
      </c:layout>
    </c:title>
    <c:plotArea>
      <c:layout>
        <c:manualLayout>
          <c:layoutTarget val="inner"/>
          <c:xMode val="edge"/>
          <c:yMode val="edge"/>
          <c:x val="0.26150983227455982"/>
          <c:y val="0.19729591691263718"/>
          <c:w val="0.47566064912617628"/>
          <c:h val="0.62394701278755238"/>
        </c:manualLayout>
      </c:layout>
      <c:radarChart>
        <c:radarStyle val="marker"/>
        <c:ser>
          <c:idx val="0"/>
          <c:order val="0"/>
          <c:tx>
            <c:strRef>
              <c:f>'NRI subindex detail 2015'!$E$4</c:f>
              <c:strCache>
                <c:ptCount val="1"/>
                <c:pt idx="0">
                  <c:v>Indonesia</c:v>
                </c:pt>
              </c:strCache>
            </c:strRef>
          </c:tx>
          <c:marker>
            <c:symbol val="none"/>
          </c:marker>
          <c:cat>
            <c:strRef>
              <c:f>'NRI subindex detail 2015'!$A$7:$A$10</c:f>
              <c:strCache>
                <c:ptCount val="4"/>
                <c:pt idx="0">
                  <c:v>Electricity production</c:v>
                </c:pt>
                <c:pt idx="1">
                  <c:v>Mobile network coverage</c:v>
                </c:pt>
                <c:pt idx="2">
                  <c:v>Int' internet bandwidth</c:v>
                </c:pt>
                <c:pt idx="3">
                  <c:v>Secure internet servers</c:v>
                </c:pt>
              </c:strCache>
            </c:strRef>
          </c:cat>
          <c:val>
            <c:numRef>
              <c:f>'NRI subindex detail 2015'!$E$7:$E$10</c:f>
              <c:numCache>
                <c:formatCode>General</c:formatCode>
                <c:ptCount val="4"/>
                <c:pt idx="0">
                  <c:v>102</c:v>
                </c:pt>
                <c:pt idx="1">
                  <c:v>1</c:v>
                </c:pt>
                <c:pt idx="2">
                  <c:v>100</c:v>
                </c:pt>
                <c:pt idx="3">
                  <c:v>103</c:v>
                </c:pt>
              </c:numCache>
            </c:numRef>
          </c:val>
        </c:ser>
        <c:ser>
          <c:idx val="1"/>
          <c:order val="1"/>
          <c:tx>
            <c:strRef>
              <c:f>'NRI subindex detail 2015'!$F$4</c:f>
              <c:strCache>
                <c:ptCount val="1"/>
                <c:pt idx="0">
                  <c:v>Lao PDR</c:v>
                </c:pt>
              </c:strCache>
            </c:strRef>
          </c:tx>
          <c:marker>
            <c:symbol val="none"/>
          </c:marker>
          <c:cat>
            <c:strRef>
              <c:f>'NRI subindex detail 2015'!$A$7:$A$10</c:f>
              <c:strCache>
                <c:ptCount val="4"/>
                <c:pt idx="0">
                  <c:v>Electricity production</c:v>
                </c:pt>
                <c:pt idx="1">
                  <c:v>Mobile network coverage</c:v>
                </c:pt>
                <c:pt idx="2">
                  <c:v>Int' internet bandwidth</c:v>
                </c:pt>
                <c:pt idx="3">
                  <c:v>Secure internet servers</c:v>
                </c:pt>
              </c:strCache>
            </c:strRef>
          </c:cat>
          <c:val>
            <c:numRef>
              <c:f>'NRI subindex detail 2015'!$F$7:$F$10</c:f>
            </c:numRef>
          </c:val>
        </c:ser>
        <c:ser>
          <c:idx val="2"/>
          <c:order val="2"/>
          <c:tx>
            <c:strRef>
              <c:f>'NRI subindex detail 2015'!$G$4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strRef>
              <c:f>'NRI subindex detail 2015'!$A$7:$A$10</c:f>
              <c:strCache>
                <c:ptCount val="4"/>
                <c:pt idx="0">
                  <c:v>Electricity production</c:v>
                </c:pt>
                <c:pt idx="1">
                  <c:v>Mobile network coverage</c:v>
                </c:pt>
                <c:pt idx="2">
                  <c:v>Int' internet bandwidth</c:v>
                </c:pt>
                <c:pt idx="3">
                  <c:v>Secure internet servers</c:v>
                </c:pt>
              </c:strCache>
            </c:strRef>
          </c:cat>
          <c:val>
            <c:numRef>
              <c:f>'NRI subindex detail 2015'!$G$7:$G$10</c:f>
              <c:numCache>
                <c:formatCode>General</c:formatCode>
                <c:ptCount val="4"/>
                <c:pt idx="0">
                  <c:v>49</c:v>
                </c:pt>
                <c:pt idx="1">
                  <c:v>102</c:v>
                </c:pt>
                <c:pt idx="2">
                  <c:v>69</c:v>
                </c:pt>
                <c:pt idx="3">
                  <c:v>55</c:v>
                </c:pt>
              </c:numCache>
            </c:numRef>
          </c:val>
        </c:ser>
        <c:ser>
          <c:idx val="3"/>
          <c:order val="3"/>
          <c:tx>
            <c:strRef>
              <c:f>'NRI subindex detail 2015'!$H$4</c:f>
              <c:strCache>
                <c:ptCount val="1"/>
                <c:pt idx="0">
                  <c:v>Myanmar</c:v>
                </c:pt>
              </c:strCache>
            </c:strRef>
          </c:tx>
          <c:marker>
            <c:symbol val="none"/>
          </c:marker>
          <c:cat>
            <c:strRef>
              <c:f>'NRI subindex detail 2015'!$A$7:$A$10</c:f>
              <c:strCache>
                <c:ptCount val="4"/>
                <c:pt idx="0">
                  <c:v>Electricity production</c:v>
                </c:pt>
                <c:pt idx="1">
                  <c:v>Mobile network coverage</c:v>
                </c:pt>
                <c:pt idx="2">
                  <c:v>Int' internet bandwidth</c:v>
                </c:pt>
                <c:pt idx="3">
                  <c:v>Secure internet servers</c:v>
                </c:pt>
              </c:strCache>
            </c:strRef>
          </c:cat>
          <c:val>
            <c:numRef>
              <c:f>'NRI subindex detail 2015'!$H$7:$H$10</c:f>
            </c:numRef>
          </c:val>
        </c:ser>
        <c:ser>
          <c:idx val="4"/>
          <c:order val="4"/>
          <c:tx>
            <c:strRef>
              <c:f>'NRI subindex detail 2015'!$I$4</c:f>
              <c:strCache>
                <c:ptCount val="1"/>
                <c:pt idx="0">
                  <c:v>Philippines</c:v>
                </c:pt>
              </c:strCache>
            </c:strRef>
          </c:tx>
          <c:marker>
            <c:symbol val="none"/>
          </c:marker>
          <c:cat>
            <c:strRef>
              <c:f>'NRI subindex detail 2015'!$A$7:$A$10</c:f>
              <c:strCache>
                <c:ptCount val="4"/>
                <c:pt idx="0">
                  <c:v>Electricity production</c:v>
                </c:pt>
                <c:pt idx="1">
                  <c:v>Mobile network coverage</c:v>
                </c:pt>
                <c:pt idx="2">
                  <c:v>Int' internet bandwidth</c:v>
                </c:pt>
                <c:pt idx="3">
                  <c:v>Secure internet servers</c:v>
                </c:pt>
              </c:strCache>
            </c:strRef>
          </c:cat>
          <c:val>
            <c:numRef>
              <c:f>'NRI subindex detail 2015'!$I$7:$I$10</c:f>
              <c:numCache>
                <c:formatCode>General</c:formatCode>
                <c:ptCount val="4"/>
                <c:pt idx="0">
                  <c:v>103</c:v>
                </c:pt>
                <c:pt idx="1">
                  <c:v>66</c:v>
                </c:pt>
                <c:pt idx="2">
                  <c:v>47</c:v>
                </c:pt>
                <c:pt idx="3">
                  <c:v>99</c:v>
                </c:pt>
              </c:numCache>
            </c:numRef>
          </c:val>
        </c:ser>
        <c:ser>
          <c:idx val="5"/>
          <c:order val="5"/>
          <c:tx>
            <c:strRef>
              <c:f>'NRI subindex detail 2015'!$J$4</c:f>
              <c:strCache>
                <c:ptCount val="1"/>
                <c:pt idx="0">
                  <c:v>Singapore</c:v>
                </c:pt>
              </c:strCache>
            </c:strRef>
          </c:tx>
          <c:marker>
            <c:symbol val="none"/>
          </c:marker>
          <c:cat>
            <c:strRef>
              <c:f>'NRI subindex detail 2015'!$A$7:$A$10</c:f>
              <c:strCache>
                <c:ptCount val="4"/>
                <c:pt idx="0">
                  <c:v>Electricity production</c:v>
                </c:pt>
                <c:pt idx="1">
                  <c:v>Mobile network coverage</c:v>
                </c:pt>
                <c:pt idx="2">
                  <c:v>Int' internet bandwidth</c:v>
                </c:pt>
                <c:pt idx="3">
                  <c:v>Secure internet servers</c:v>
                </c:pt>
              </c:strCache>
            </c:strRef>
          </c:cat>
          <c:val>
            <c:numRef>
              <c:f>'NRI subindex detail 2015'!$J$7:$J$10</c:f>
              <c:numCache>
                <c:formatCode>General</c:formatCode>
                <c:ptCount val="4"/>
                <c:pt idx="0">
                  <c:v>18</c:v>
                </c:pt>
                <c:pt idx="1">
                  <c:v>66</c:v>
                </c:pt>
                <c:pt idx="2">
                  <c:v>4</c:v>
                </c:pt>
                <c:pt idx="3">
                  <c:v>25</c:v>
                </c:pt>
              </c:numCache>
            </c:numRef>
          </c:val>
        </c:ser>
        <c:ser>
          <c:idx val="6"/>
          <c:order val="6"/>
          <c:tx>
            <c:strRef>
              <c:f>'NRI subindex detail 2015'!$K$4</c:f>
              <c:strCache>
                <c:ptCount val="1"/>
                <c:pt idx="0">
                  <c:v>Thailand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'NRI subindex detail 2015'!$A$7:$A$10</c:f>
              <c:strCache>
                <c:ptCount val="4"/>
                <c:pt idx="0">
                  <c:v>Electricity production</c:v>
                </c:pt>
                <c:pt idx="1">
                  <c:v>Mobile network coverage</c:v>
                </c:pt>
                <c:pt idx="2">
                  <c:v>Int' internet bandwidth</c:v>
                </c:pt>
                <c:pt idx="3">
                  <c:v>Secure internet servers</c:v>
                </c:pt>
              </c:strCache>
            </c:strRef>
          </c:cat>
          <c:val>
            <c:numRef>
              <c:f>'NRI subindex detail 2015'!$K$7:$K$10</c:f>
              <c:numCache>
                <c:formatCode>General</c:formatCode>
                <c:ptCount val="4"/>
                <c:pt idx="0">
                  <c:v>76</c:v>
                </c:pt>
                <c:pt idx="1">
                  <c:v>1</c:v>
                </c:pt>
                <c:pt idx="2">
                  <c:v>64</c:v>
                </c:pt>
                <c:pt idx="3">
                  <c:v>82</c:v>
                </c:pt>
              </c:numCache>
            </c:numRef>
          </c:val>
        </c:ser>
        <c:ser>
          <c:idx val="7"/>
          <c:order val="7"/>
          <c:tx>
            <c:strRef>
              <c:f>'NRI subindex detail 2015'!$L$4</c:f>
              <c:strCache>
                <c:ptCount val="1"/>
                <c:pt idx="0">
                  <c:v>Vietnam</c:v>
                </c:pt>
              </c:strCache>
            </c:strRef>
          </c:tx>
          <c:marker>
            <c:symbol val="none"/>
          </c:marker>
          <c:cat>
            <c:strRef>
              <c:f>'NRI subindex detail 2015'!$A$7:$A$10</c:f>
              <c:strCache>
                <c:ptCount val="4"/>
                <c:pt idx="0">
                  <c:v>Electricity production</c:v>
                </c:pt>
                <c:pt idx="1">
                  <c:v>Mobile network coverage</c:v>
                </c:pt>
                <c:pt idx="2">
                  <c:v>Int' internet bandwidth</c:v>
                </c:pt>
                <c:pt idx="3">
                  <c:v>Secure internet servers</c:v>
                </c:pt>
              </c:strCache>
            </c:strRef>
          </c:cat>
          <c:val>
            <c:numRef>
              <c:f>'NRI subindex detail 2015'!$L$7:$L$10</c:f>
              <c:numCache>
                <c:formatCode>General</c:formatCode>
                <c:ptCount val="4"/>
                <c:pt idx="0">
                  <c:v>94</c:v>
                </c:pt>
                <c:pt idx="1">
                  <c:v>132</c:v>
                </c:pt>
                <c:pt idx="2">
                  <c:v>90</c:v>
                </c:pt>
                <c:pt idx="3">
                  <c:v>98</c:v>
                </c:pt>
              </c:numCache>
            </c:numRef>
          </c:val>
        </c:ser>
        <c:axId val="91272704"/>
        <c:axId val="91274240"/>
      </c:radarChart>
      <c:catAx>
        <c:axId val="91272704"/>
        <c:scaling>
          <c:orientation val="minMax"/>
        </c:scaling>
        <c:axPos val="b"/>
        <c:majorGridlines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/>
            </a:pPr>
            <a:endParaRPr lang="th-TH"/>
          </a:p>
        </c:txPr>
        <c:crossAx val="91274240"/>
        <c:crosses val="autoZero"/>
        <c:auto val="1"/>
        <c:lblAlgn val="ctr"/>
        <c:lblOffset val="100"/>
      </c:catAx>
      <c:valAx>
        <c:axId val="91274240"/>
        <c:scaling>
          <c:orientation val="maxMin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1272704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 lang="en-US"/>
            </a:pPr>
            <a:r>
              <a:rPr lang="en-US"/>
              <a:t>4th pillar: Affordability ranking</a:t>
            </a:r>
            <a:endParaRPr lang="th-TH"/>
          </a:p>
        </c:rich>
      </c:tx>
      <c:layout/>
    </c:title>
    <c:plotArea>
      <c:layout>
        <c:manualLayout>
          <c:layoutTarget val="inner"/>
          <c:xMode val="edge"/>
          <c:yMode val="edge"/>
          <c:x val="0.25493620847303061"/>
          <c:y val="0.20617113557084171"/>
          <c:w val="0.48407843443588267"/>
          <c:h val="0.71417214255413985"/>
        </c:manualLayout>
      </c:layout>
      <c:radarChart>
        <c:radarStyle val="marker"/>
        <c:ser>
          <c:idx val="0"/>
          <c:order val="0"/>
          <c:tx>
            <c:strRef>
              <c:f>'NRI subindex detail 2015'!$E$4</c:f>
              <c:strCache>
                <c:ptCount val="1"/>
                <c:pt idx="0">
                  <c:v>Indonesia</c:v>
                </c:pt>
              </c:strCache>
            </c:strRef>
          </c:tx>
          <c:marker>
            <c:symbol val="none"/>
          </c:marker>
          <c:cat>
            <c:strRef>
              <c:f>'NRI subindex detail 2015'!$A$14:$A$16</c:f>
              <c:strCache>
                <c:ptCount val="3"/>
                <c:pt idx="0">
                  <c:v>Prepaid mobile cellular tariffs (PPP)</c:v>
                </c:pt>
                <c:pt idx="1">
                  <c:v>Fixed broadband internet tariffs (PPP)</c:v>
                </c:pt>
                <c:pt idx="2">
                  <c:v>Internet &amp; telephony competition</c:v>
                </c:pt>
              </c:strCache>
            </c:strRef>
          </c:cat>
          <c:val>
            <c:numRef>
              <c:f>'NRI subindex detail 2015'!$E$14:$E$16</c:f>
              <c:numCache>
                <c:formatCode>General</c:formatCode>
                <c:ptCount val="3"/>
                <c:pt idx="0">
                  <c:v>81</c:v>
                </c:pt>
                <c:pt idx="1">
                  <c:v>110</c:v>
                </c:pt>
                <c:pt idx="2">
                  <c:v>85</c:v>
                </c:pt>
              </c:numCache>
            </c:numRef>
          </c:val>
        </c:ser>
        <c:ser>
          <c:idx val="1"/>
          <c:order val="1"/>
          <c:tx>
            <c:strRef>
              <c:f>'NRI subindex detail 2015'!$F$4</c:f>
              <c:strCache>
                <c:ptCount val="1"/>
                <c:pt idx="0">
                  <c:v>Lao PDR</c:v>
                </c:pt>
              </c:strCache>
            </c:strRef>
          </c:tx>
          <c:marker>
            <c:symbol val="none"/>
          </c:marker>
          <c:cat>
            <c:strRef>
              <c:f>'NRI subindex detail 2015'!$A$14:$A$16</c:f>
              <c:strCache>
                <c:ptCount val="3"/>
                <c:pt idx="0">
                  <c:v>Prepaid mobile cellular tariffs (PPP)</c:v>
                </c:pt>
                <c:pt idx="1">
                  <c:v>Fixed broadband internet tariffs (PPP)</c:v>
                </c:pt>
                <c:pt idx="2">
                  <c:v>Internet &amp; telephony competition</c:v>
                </c:pt>
              </c:strCache>
            </c:strRef>
          </c:cat>
          <c:val>
            <c:numRef>
              <c:f>'NRI subindex detail 2015'!$F$14:$F$16</c:f>
            </c:numRef>
          </c:val>
        </c:ser>
        <c:ser>
          <c:idx val="2"/>
          <c:order val="2"/>
          <c:tx>
            <c:strRef>
              <c:f>'NRI subindex detail 2015'!$G$4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strRef>
              <c:f>'NRI subindex detail 2015'!$A$14:$A$16</c:f>
              <c:strCache>
                <c:ptCount val="3"/>
                <c:pt idx="0">
                  <c:v>Prepaid mobile cellular tariffs (PPP)</c:v>
                </c:pt>
                <c:pt idx="1">
                  <c:v>Fixed broadband internet tariffs (PPP)</c:v>
                </c:pt>
                <c:pt idx="2">
                  <c:v>Internet &amp; telephony competition</c:v>
                </c:pt>
              </c:strCache>
            </c:strRef>
          </c:cat>
          <c:val>
            <c:numRef>
              <c:f>'NRI subindex detail 2015'!$G$14:$G$16</c:f>
              <c:numCache>
                <c:formatCode>General</c:formatCode>
                <c:ptCount val="3"/>
                <c:pt idx="0">
                  <c:v>60</c:v>
                </c:pt>
                <c:pt idx="1">
                  <c:v>97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'NRI subindex detail 2015'!$H$4</c:f>
              <c:strCache>
                <c:ptCount val="1"/>
                <c:pt idx="0">
                  <c:v>Myanmar</c:v>
                </c:pt>
              </c:strCache>
            </c:strRef>
          </c:tx>
          <c:marker>
            <c:symbol val="none"/>
          </c:marker>
          <c:cat>
            <c:strRef>
              <c:f>'NRI subindex detail 2015'!$A$14:$A$16</c:f>
              <c:strCache>
                <c:ptCount val="3"/>
                <c:pt idx="0">
                  <c:v>Prepaid mobile cellular tariffs (PPP)</c:v>
                </c:pt>
                <c:pt idx="1">
                  <c:v>Fixed broadband internet tariffs (PPP)</c:v>
                </c:pt>
                <c:pt idx="2">
                  <c:v>Internet &amp; telephony competition</c:v>
                </c:pt>
              </c:strCache>
            </c:strRef>
          </c:cat>
          <c:val>
            <c:numRef>
              <c:f>'NRI subindex detail 2015'!$H$14:$H$16</c:f>
            </c:numRef>
          </c:val>
        </c:ser>
        <c:ser>
          <c:idx val="4"/>
          <c:order val="4"/>
          <c:tx>
            <c:strRef>
              <c:f>'NRI subindex detail 2015'!$I$4</c:f>
              <c:strCache>
                <c:ptCount val="1"/>
                <c:pt idx="0">
                  <c:v>Philippines</c:v>
                </c:pt>
              </c:strCache>
            </c:strRef>
          </c:tx>
          <c:marker>
            <c:symbol val="none"/>
          </c:marker>
          <c:cat>
            <c:strRef>
              <c:f>'NRI subindex detail 2015'!$A$14:$A$16</c:f>
              <c:strCache>
                <c:ptCount val="3"/>
                <c:pt idx="0">
                  <c:v>Prepaid mobile cellular tariffs (PPP)</c:v>
                </c:pt>
                <c:pt idx="1">
                  <c:v>Fixed broadband internet tariffs (PPP)</c:v>
                </c:pt>
                <c:pt idx="2">
                  <c:v>Internet &amp; telephony competition</c:v>
                </c:pt>
              </c:strCache>
            </c:strRef>
          </c:cat>
          <c:val>
            <c:numRef>
              <c:f>'NRI subindex detail 2015'!$I$14:$I$16</c:f>
              <c:numCache>
                <c:formatCode>General</c:formatCode>
                <c:ptCount val="3"/>
                <c:pt idx="0">
                  <c:v>100</c:v>
                </c:pt>
                <c:pt idx="1">
                  <c:v>108</c:v>
                </c:pt>
                <c:pt idx="2">
                  <c:v>1</c:v>
                </c:pt>
              </c:numCache>
            </c:numRef>
          </c:val>
        </c:ser>
        <c:ser>
          <c:idx val="5"/>
          <c:order val="5"/>
          <c:tx>
            <c:strRef>
              <c:f>'NRI subindex detail 2015'!$J$4</c:f>
              <c:strCache>
                <c:ptCount val="1"/>
                <c:pt idx="0">
                  <c:v>Singapore</c:v>
                </c:pt>
              </c:strCache>
            </c:strRef>
          </c:tx>
          <c:marker>
            <c:symbol val="none"/>
          </c:marker>
          <c:cat>
            <c:strRef>
              <c:f>'NRI subindex detail 2015'!$A$14:$A$16</c:f>
              <c:strCache>
                <c:ptCount val="3"/>
                <c:pt idx="0">
                  <c:v>Prepaid mobile cellular tariffs (PPP)</c:v>
                </c:pt>
                <c:pt idx="1">
                  <c:v>Fixed broadband internet tariffs (PPP)</c:v>
                </c:pt>
                <c:pt idx="2">
                  <c:v>Internet &amp; telephony competition</c:v>
                </c:pt>
              </c:strCache>
            </c:strRef>
          </c:cat>
          <c:val>
            <c:numRef>
              <c:f>'NRI subindex detail 2015'!$J$14:$J$16</c:f>
              <c:numCache>
                <c:formatCode>General</c:formatCode>
                <c:ptCount val="3"/>
                <c:pt idx="0">
                  <c:v>48</c:v>
                </c:pt>
                <c:pt idx="1">
                  <c:v>53</c:v>
                </c:pt>
                <c:pt idx="2">
                  <c:v>1</c:v>
                </c:pt>
              </c:numCache>
            </c:numRef>
          </c:val>
        </c:ser>
        <c:ser>
          <c:idx val="6"/>
          <c:order val="6"/>
          <c:tx>
            <c:strRef>
              <c:f>'NRI subindex detail 2015'!$K$4</c:f>
              <c:strCache>
                <c:ptCount val="1"/>
                <c:pt idx="0">
                  <c:v>Thailand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'NRI subindex detail 2015'!$A$14:$A$16</c:f>
              <c:strCache>
                <c:ptCount val="3"/>
                <c:pt idx="0">
                  <c:v>Prepaid mobile cellular tariffs (PPP)</c:v>
                </c:pt>
                <c:pt idx="1">
                  <c:v>Fixed broadband internet tariffs (PPP)</c:v>
                </c:pt>
                <c:pt idx="2">
                  <c:v>Internet &amp; telephony competition</c:v>
                </c:pt>
              </c:strCache>
            </c:strRef>
          </c:cat>
          <c:val>
            <c:numRef>
              <c:f>'NRI subindex detail 2015'!$K$14:$K$16</c:f>
              <c:numCache>
                <c:formatCode>General</c:formatCode>
                <c:ptCount val="3"/>
                <c:pt idx="0">
                  <c:v>16</c:v>
                </c:pt>
                <c:pt idx="1">
                  <c:v>109</c:v>
                </c:pt>
                <c:pt idx="2">
                  <c:v>91</c:v>
                </c:pt>
              </c:numCache>
            </c:numRef>
          </c:val>
        </c:ser>
        <c:ser>
          <c:idx val="7"/>
          <c:order val="7"/>
          <c:tx>
            <c:strRef>
              <c:f>'NRI subindex detail 2015'!$L$4</c:f>
              <c:strCache>
                <c:ptCount val="1"/>
                <c:pt idx="0">
                  <c:v>Vietnam</c:v>
                </c:pt>
              </c:strCache>
            </c:strRef>
          </c:tx>
          <c:marker>
            <c:symbol val="none"/>
          </c:marker>
          <c:cat>
            <c:strRef>
              <c:f>'NRI subindex detail 2015'!$A$14:$A$16</c:f>
              <c:strCache>
                <c:ptCount val="3"/>
                <c:pt idx="0">
                  <c:v>Prepaid mobile cellular tariffs (PPP)</c:v>
                </c:pt>
                <c:pt idx="1">
                  <c:v>Fixed broadband internet tariffs (PPP)</c:v>
                </c:pt>
                <c:pt idx="2">
                  <c:v>Internet &amp; telephony competition</c:v>
                </c:pt>
              </c:strCache>
            </c:strRef>
          </c:cat>
          <c:val>
            <c:numRef>
              <c:f>'NRI subindex detail 2015'!$L$14:$L$16</c:f>
              <c:numCache>
                <c:formatCode>General</c:formatCode>
                <c:ptCount val="3"/>
                <c:pt idx="0">
                  <c:v>24</c:v>
                </c:pt>
                <c:pt idx="1">
                  <c:v>1</c:v>
                </c:pt>
                <c:pt idx="2">
                  <c:v>73</c:v>
                </c:pt>
              </c:numCache>
            </c:numRef>
          </c:val>
        </c:ser>
        <c:axId val="91521024"/>
        <c:axId val="91522560"/>
      </c:radarChart>
      <c:catAx>
        <c:axId val="91521024"/>
        <c:scaling>
          <c:orientation val="minMax"/>
        </c:scaling>
        <c:axPos val="b"/>
        <c:majorGridlines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/>
            </a:pPr>
            <a:endParaRPr lang="th-TH"/>
          </a:p>
        </c:txPr>
        <c:crossAx val="91522560"/>
        <c:crosses val="autoZero"/>
        <c:auto val="1"/>
        <c:lblAlgn val="ctr"/>
        <c:lblOffset val="100"/>
      </c:catAx>
      <c:valAx>
        <c:axId val="91522560"/>
        <c:scaling>
          <c:orientation val="maxMin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1521024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th-TH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 lang="en-US"/>
            </a:pPr>
            <a:r>
              <a:rPr lang="en-US"/>
              <a:t>6th pillar: Individual usage ranking</a:t>
            </a:r>
            <a:endParaRPr lang="th-TH"/>
          </a:p>
        </c:rich>
      </c:tx>
      <c:layout/>
    </c:title>
    <c:plotArea>
      <c:layout/>
      <c:radarChart>
        <c:radarStyle val="marker"/>
        <c:ser>
          <c:idx val="0"/>
          <c:order val="0"/>
          <c:tx>
            <c:strRef>
              <c:f>'NRI subindex detail 2015'!$E$4</c:f>
              <c:strCache>
                <c:ptCount val="1"/>
                <c:pt idx="0">
                  <c:v>Indonesia</c:v>
                </c:pt>
              </c:strCache>
            </c:strRef>
          </c:tx>
          <c:marker>
            <c:symbol val="none"/>
          </c:marker>
          <c:cat>
            <c:strRef>
              <c:f>'NRI subindex detail 2015'!$A$20:$A$26</c:f>
              <c:strCache>
                <c:ptCount val="7"/>
                <c:pt idx="0">
                  <c:v>Mobile phone subscriptions/100 pop</c:v>
                </c:pt>
                <c:pt idx="1">
                  <c:v>Individuals using internet</c:v>
                </c:pt>
                <c:pt idx="2">
                  <c:v>Households w/ personal computer</c:v>
                </c:pt>
                <c:pt idx="3">
                  <c:v>Households w/ Internet access</c:v>
                </c:pt>
                <c:pt idx="4">
                  <c:v>Fixed broadband internet subs./100 pop</c:v>
                </c:pt>
                <c:pt idx="5">
                  <c:v>Mobile broadband subs./100 pop</c:v>
                </c:pt>
                <c:pt idx="6">
                  <c:v>Use of virtual social networks</c:v>
                </c:pt>
              </c:strCache>
            </c:strRef>
          </c:cat>
          <c:val>
            <c:numRef>
              <c:f>'NRI subindex detail 2015'!$E$20:$E$26</c:f>
              <c:numCache>
                <c:formatCode>General</c:formatCode>
                <c:ptCount val="7"/>
                <c:pt idx="0">
                  <c:v>49</c:v>
                </c:pt>
                <c:pt idx="1">
                  <c:v>112</c:v>
                </c:pt>
                <c:pt idx="2">
                  <c:v>104</c:v>
                </c:pt>
                <c:pt idx="3">
                  <c:v>118</c:v>
                </c:pt>
                <c:pt idx="4">
                  <c:v>103</c:v>
                </c:pt>
                <c:pt idx="5">
                  <c:v>78</c:v>
                </c:pt>
                <c:pt idx="6">
                  <c:v>55</c:v>
                </c:pt>
              </c:numCache>
            </c:numRef>
          </c:val>
        </c:ser>
        <c:ser>
          <c:idx val="1"/>
          <c:order val="1"/>
          <c:tx>
            <c:strRef>
              <c:f>'NRI subindex detail 2015'!$F$4</c:f>
              <c:strCache>
                <c:ptCount val="1"/>
                <c:pt idx="0">
                  <c:v>Lao PDR</c:v>
                </c:pt>
              </c:strCache>
            </c:strRef>
          </c:tx>
          <c:marker>
            <c:symbol val="none"/>
          </c:marker>
          <c:cat>
            <c:strRef>
              <c:f>'NRI subindex detail 2015'!$A$20:$A$26</c:f>
              <c:strCache>
                <c:ptCount val="7"/>
                <c:pt idx="0">
                  <c:v>Mobile phone subscriptions/100 pop</c:v>
                </c:pt>
                <c:pt idx="1">
                  <c:v>Individuals using internet</c:v>
                </c:pt>
                <c:pt idx="2">
                  <c:v>Households w/ personal computer</c:v>
                </c:pt>
                <c:pt idx="3">
                  <c:v>Households w/ Internet access</c:v>
                </c:pt>
                <c:pt idx="4">
                  <c:v>Fixed broadband internet subs./100 pop</c:v>
                </c:pt>
                <c:pt idx="5">
                  <c:v>Mobile broadband subs./100 pop</c:v>
                </c:pt>
                <c:pt idx="6">
                  <c:v>Use of virtual social networks</c:v>
                </c:pt>
              </c:strCache>
            </c:strRef>
          </c:cat>
          <c:val>
            <c:numRef>
              <c:f>'NRI subindex detail 2015'!$F$20:$F$26</c:f>
            </c:numRef>
          </c:val>
        </c:ser>
        <c:ser>
          <c:idx val="2"/>
          <c:order val="2"/>
          <c:tx>
            <c:strRef>
              <c:f>'NRI subindex detail 2015'!$G$4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strRef>
              <c:f>'NRI subindex detail 2015'!$A$20:$A$26</c:f>
              <c:strCache>
                <c:ptCount val="7"/>
                <c:pt idx="0">
                  <c:v>Mobile phone subscriptions/100 pop</c:v>
                </c:pt>
                <c:pt idx="1">
                  <c:v>Individuals using internet</c:v>
                </c:pt>
                <c:pt idx="2">
                  <c:v>Households w/ personal computer</c:v>
                </c:pt>
                <c:pt idx="3">
                  <c:v>Households w/ Internet access</c:v>
                </c:pt>
                <c:pt idx="4">
                  <c:v>Fixed broadband internet subs./100 pop</c:v>
                </c:pt>
                <c:pt idx="5">
                  <c:v>Mobile broadband subs./100 pop</c:v>
                </c:pt>
                <c:pt idx="6">
                  <c:v>Use of virtual social networks</c:v>
                </c:pt>
              </c:strCache>
            </c:strRef>
          </c:cat>
          <c:val>
            <c:numRef>
              <c:f>'NRI subindex detail 2015'!$G$20:$G$26</c:f>
              <c:numCache>
                <c:formatCode>General</c:formatCode>
                <c:ptCount val="7"/>
                <c:pt idx="0">
                  <c:v>32</c:v>
                </c:pt>
                <c:pt idx="1">
                  <c:v>41</c:v>
                </c:pt>
                <c:pt idx="2">
                  <c:v>50</c:v>
                </c:pt>
                <c:pt idx="3">
                  <c:v>46</c:v>
                </c:pt>
                <c:pt idx="4">
                  <c:v>70</c:v>
                </c:pt>
                <c:pt idx="5">
                  <c:v>94</c:v>
                </c:pt>
                <c:pt idx="6">
                  <c:v>37</c:v>
                </c:pt>
              </c:numCache>
            </c:numRef>
          </c:val>
        </c:ser>
        <c:ser>
          <c:idx val="3"/>
          <c:order val="3"/>
          <c:tx>
            <c:strRef>
              <c:f>'NRI subindex detail 2015'!$H$4</c:f>
              <c:strCache>
                <c:ptCount val="1"/>
                <c:pt idx="0">
                  <c:v>Myanmar</c:v>
                </c:pt>
              </c:strCache>
            </c:strRef>
          </c:tx>
          <c:marker>
            <c:symbol val="none"/>
          </c:marker>
          <c:cat>
            <c:strRef>
              <c:f>'NRI subindex detail 2015'!$A$20:$A$26</c:f>
              <c:strCache>
                <c:ptCount val="7"/>
                <c:pt idx="0">
                  <c:v>Mobile phone subscriptions/100 pop</c:v>
                </c:pt>
                <c:pt idx="1">
                  <c:v>Individuals using internet</c:v>
                </c:pt>
                <c:pt idx="2">
                  <c:v>Households w/ personal computer</c:v>
                </c:pt>
                <c:pt idx="3">
                  <c:v>Households w/ Internet access</c:v>
                </c:pt>
                <c:pt idx="4">
                  <c:v>Fixed broadband internet subs./100 pop</c:v>
                </c:pt>
                <c:pt idx="5">
                  <c:v>Mobile broadband subs./100 pop</c:v>
                </c:pt>
                <c:pt idx="6">
                  <c:v>Use of virtual social networks</c:v>
                </c:pt>
              </c:strCache>
            </c:strRef>
          </c:cat>
          <c:val>
            <c:numRef>
              <c:f>'NRI subindex detail 2015'!$H$20:$H$26</c:f>
            </c:numRef>
          </c:val>
        </c:ser>
        <c:ser>
          <c:idx val="4"/>
          <c:order val="4"/>
          <c:tx>
            <c:strRef>
              <c:f>'NRI subindex detail 2015'!$I$4</c:f>
              <c:strCache>
                <c:ptCount val="1"/>
                <c:pt idx="0">
                  <c:v>Philippines</c:v>
                </c:pt>
              </c:strCache>
            </c:strRef>
          </c:tx>
          <c:marker>
            <c:symbol val="none"/>
          </c:marker>
          <c:cat>
            <c:strRef>
              <c:f>'NRI subindex detail 2015'!$A$20:$A$26</c:f>
              <c:strCache>
                <c:ptCount val="7"/>
                <c:pt idx="0">
                  <c:v>Mobile phone subscriptions/100 pop</c:v>
                </c:pt>
                <c:pt idx="1">
                  <c:v>Individuals using internet</c:v>
                </c:pt>
                <c:pt idx="2">
                  <c:v>Households w/ personal computer</c:v>
                </c:pt>
                <c:pt idx="3">
                  <c:v>Households w/ Internet access</c:v>
                </c:pt>
                <c:pt idx="4">
                  <c:v>Fixed broadband internet subs./100 pop</c:v>
                </c:pt>
                <c:pt idx="5">
                  <c:v>Mobile broadband subs./100 pop</c:v>
                </c:pt>
                <c:pt idx="6">
                  <c:v>Use of virtual social networks</c:v>
                </c:pt>
              </c:strCache>
            </c:strRef>
          </c:cat>
          <c:val>
            <c:numRef>
              <c:f>'NRI subindex detail 2015'!$I$20:$I$26</c:f>
              <c:numCache>
                <c:formatCode>General</c:formatCode>
                <c:ptCount val="7"/>
                <c:pt idx="0">
                  <c:v>86</c:v>
                </c:pt>
                <c:pt idx="1">
                  <c:v>91</c:v>
                </c:pt>
                <c:pt idx="2">
                  <c:v>102</c:v>
                </c:pt>
                <c:pt idx="3">
                  <c:v>86</c:v>
                </c:pt>
                <c:pt idx="4">
                  <c:v>68</c:v>
                </c:pt>
                <c:pt idx="5">
                  <c:v>132</c:v>
                </c:pt>
                <c:pt idx="6">
                  <c:v>25</c:v>
                </c:pt>
              </c:numCache>
            </c:numRef>
          </c:val>
        </c:ser>
        <c:ser>
          <c:idx val="5"/>
          <c:order val="5"/>
          <c:tx>
            <c:strRef>
              <c:f>'NRI subindex detail 2015'!$J$4</c:f>
              <c:strCache>
                <c:ptCount val="1"/>
                <c:pt idx="0">
                  <c:v>Singapore</c:v>
                </c:pt>
              </c:strCache>
            </c:strRef>
          </c:tx>
          <c:marker>
            <c:symbol val="none"/>
          </c:marker>
          <c:cat>
            <c:strRef>
              <c:f>'NRI subindex detail 2015'!$A$20:$A$26</c:f>
              <c:strCache>
                <c:ptCount val="7"/>
                <c:pt idx="0">
                  <c:v>Mobile phone subscriptions/100 pop</c:v>
                </c:pt>
                <c:pt idx="1">
                  <c:v>Individuals using internet</c:v>
                </c:pt>
                <c:pt idx="2">
                  <c:v>Households w/ personal computer</c:v>
                </c:pt>
                <c:pt idx="3">
                  <c:v>Households w/ Internet access</c:v>
                </c:pt>
                <c:pt idx="4">
                  <c:v>Fixed broadband internet subs./100 pop</c:v>
                </c:pt>
                <c:pt idx="5">
                  <c:v>Mobile broadband subs./100 pop</c:v>
                </c:pt>
                <c:pt idx="6">
                  <c:v>Use of virtual social networks</c:v>
                </c:pt>
              </c:strCache>
            </c:strRef>
          </c:cat>
          <c:val>
            <c:numRef>
              <c:f>'NRI subindex detail 2015'!$J$20:$J$26</c:f>
              <c:numCache>
                <c:formatCode>General</c:formatCode>
                <c:ptCount val="7"/>
                <c:pt idx="0">
                  <c:v>19</c:v>
                </c:pt>
                <c:pt idx="1">
                  <c:v>33</c:v>
                </c:pt>
                <c:pt idx="2">
                  <c:v>15</c:v>
                </c:pt>
                <c:pt idx="3">
                  <c:v>14</c:v>
                </c:pt>
                <c:pt idx="4">
                  <c:v>23</c:v>
                </c:pt>
                <c:pt idx="5">
                  <c:v>1</c:v>
                </c:pt>
                <c:pt idx="6">
                  <c:v>10</c:v>
                </c:pt>
              </c:numCache>
            </c:numRef>
          </c:val>
        </c:ser>
        <c:ser>
          <c:idx val="6"/>
          <c:order val="6"/>
          <c:tx>
            <c:strRef>
              <c:f>'NRI subindex detail 2015'!$K$4</c:f>
              <c:strCache>
                <c:ptCount val="1"/>
                <c:pt idx="0">
                  <c:v>Thailand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'NRI subindex detail 2015'!$A$20:$A$26</c:f>
              <c:strCache>
                <c:ptCount val="7"/>
                <c:pt idx="0">
                  <c:v>Mobile phone subscriptions/100 pop</c:v>
                </c:pt>
                <c:pt idx="1">
                  <c:v>Individuals using internet</c:v>
                </c:pt>
                <c:pt idx="2">
                  <c:v>Households w/ personal computer</c:v>
                </c:pt>
                <c:pt idx="3">
                  <c:v>Households w/ Internet access</c:v>
                </c:pt>
                <c:pt idx="4">
                  <c:v>Fixed broadband internet subs./100 pop</c:v>
                </c:pt>
                <c:pt idx="5">
                  <c:v>Mobile broadband subs./100 pop</c:v>
                </c:pt>
                <c:pt idx="6">
                  <c:v>Use of virtual social networks</c:v>
                </c:pt>
              </c:strCache>
            </c:strRef>
          </c:cat>
          <c:val>
            <c:numRef>
              <c:f>'NRI subindex detail 2015'!$K$20:$K$26</c:f>
              <c:numCache>
                <c:formatCode>General</c:formatCode>
                <c:ptCount val="7"/>
                <c:pt idx="0">
                  <c:v>35</c:v>
                </c:pt>
                <c:pt idx="1">
                  <c:v>96</c:v>
                </c:pt>
                <c:pt idx="2">
                  <c:v>88</c:v>
                </c:pt>
                <c:pt idx="3">
                  <c:v>88</c:v>
                </c:pt>
                <c:pt idx="4">
                  <c:v>73</c:v>
                </c:pt>
                <c:pt idx="5">
                  <c:v>42</c:v>
                </c:pt>
                <c:pt idx="6">
                  <c:v>29</c:v>
                </c:pt>
              </c:numCache>
            </c:numRef>
          </c:val>
        </c:ser>
        <c:ser>
          <c:idx val="7"/>
          <c:order val="7"/>
          <c:tx>
            <c:strRef>
              <c:f>'NRI subindex detail 2015'!$L$4</c:f>
              <c:strCache>
                <c:ptCount val="1"/>
                <c:pt idx="0">
                  <c:v>Vietnam</c:v>
                </c:pt>
              </c:strCache>
            </c:strRef>
          </c:tx>
          <c:marker>
            <c:symbol val="none"/>
          </c:marker>
          <c:cat>
            <c:strRef>
              <c:f>'NRI subindex detail 2015'!$A$20:$A$26</c:f>
              <c:strCache>
                <c:ptCount val="7"/>
                <c:pt idx="0">
                  <c:v>Mobile phone subscriptions/100 pop</c:v>
                </c:pt>
                <c:pt idx="1">
                  <c:v>Individuals using internet</c:v>
                </c:pt>
                <c:pt idx="2">
                  <c:v>Households w/ personal computer</c:v>
                </c:pt>
                <c:pt idx="3">
                  <c:v>Households w/ Internet access</c:v>
                </c:pt>
                <c:pt idx="4">
                  <c:v>Fixed broadband internet subs./100 pop</c:v>
                </c:pt>
                <c:pt idx="5">
                  <c:v>Mobile broadband subs./100 pop</c:v>
                </c:pt>
                <c:pt idx="6">
                  <c:v>Use of virtual social networks</c:v>
                </c:pt>
              </c:strCache>
            </c:strRef>
          </c:cat>
          <c:val>
            <c:numRef>
              <c:f>'NRI subindex detail 2015'!$L$20:$L$26</c:f>
              <c:numCache>
                <c:formatCode>General</c:formatCode>
                <c:ptCount val="7"/>
                <c:pt idx="0">
                  <c:v>42</c:v>
                </c:pt>
                <c:pt idx="1">
                  <c:v>77</c:v>
                </c:pt>
                <c:pt idx="2">
                  <c:v>101</c:v>
                </c:pt>
                <c:pt idx="3">
                  <c:v>94</c:v>
                </c:pt>
                <c:pt idx="4">
                  <c:v>78</c:v>
                </c:pt>
                <c:pt idx="5">
                  <c:v>83</c:v>
                </c:pt>
                <c:pt idx="6">
                  <c:v>105</c:v>
                </c:pt>
              </c:numCache>
            </c:numRef>
          </c:val>
        </c:ser>
        <c:axId val="97160576"/>
        <c:axId val="97170560"/>
      </c:radarChart>
      <c:catAx>
        <c:axId val="97160576"/>
        <c:scaling>
          <c:orientation val="minMax"/>
        </c:scaling>
        <c:axPos val="b"/>
        <c:majorGridlines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/>
            </a:pPr>
            <a:endParaRPr lang="th-TH"/>
          </a:p>
        </c:txPr>
        <c:crossAx val="97170560"/>
        <c:crosses val="autoZero"/>
        <c:auto val="1"/>
        <c:lblAlgn val="ctr"/>
        <c:lblOffset val="100"/>
      </c:catAx>
      <c:valAx>
        <c:axId val="97170560"/>
        <c:scaling>
          <c:orientation val="maxMin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7160576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th-TH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 lang="en-US"/>
            </a:pPr>
            <a:r>
              <a:rPr lang="en-US" dirty="0" smtClean="0"/>
              <a:t>8th </a:t>
            </a:r>
            <a:r>
              <a:rPr lang="en-US" dirty="0"/>
              <a:t>pillar: Government usage ranking</a:t>
            </a:r>
            <a:endParaRPr lang="th-TH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24355849589055545"/>
          <c:y val="0.22768938277514594"/>
          <c:w val="0.44206688734993238"/>
          <c:h val="0.69281304321021886"/>
        </c:manualLayout>
      </c:layout>
      <c:radarChart>
        <c:radarStyle val="marker"/>
        <c:ser>
          <c:idx val="0"/>
          <c:order val="0"/>
          <c:tx>
            <c:strRef>
              <c:f>'NRI subindex detail 2015'!$E$4</c:f>
              <c:strCache>
                <c:ptCount val="1"/>
                <c:pt idx="0">
                  <c:v>Indonesia</c:v>
                </c:pt>
              </c:strCache>
            </c:strRef>
          </c:tx>
          <c:marker>
            <c:symbol val="none"/>
          </c:marker>
          <c:cat>
            <c:strRef>
              <c:f>'NRI subindex detail 2015'!$A$39:$A$41</c:f>
              <c:strCache>
                <c:ptCount val="3"/>
                <c:pt idx="0">
                  <c:v>Importance of ICTs to gov't vision</c:v>
                </c:pt>
                <c:pt idx="1">
                  <c:v>Government Online Service Index</c:v>
                </c:pt>
                <c:pt idx="2">
                  <c:v>Gov't success in ICT promotion</c:v>
                </c:pt>
              </c:strCache>
            </c:strRef>
          </c:cat>
          <c:val>
            <c:numRef>
              <c:f>'NRI subindex detail 2015'!$E$39:$E$41</c:f>
              <c:numCache>
                <c:formatCode>General</c:formatCode>
                <c:ptCount val="3"/>
                <c:pt idx="0">
                  <c:v>34</c:v>
                </c:pt>
                <c:pt idx="1">
                  <c:v>87</c:v>
                </c:pt>
                <c:pt idx="2">
                  <c:v>49</c:v>
                </c:pt>
              </c:numCache>
            </c:numRef>
          </c:val>
        </c:ser>
        <c:ser>
          <c:idx val="1"/>
          <c:order val="1"/>
          <c:tx>
            <c:strRef>
              <c:f>'NRI subindex detail 2015'!$F$4</c:f>
              <c:strCache>
                <c:ptCount val="1"/>
                <c:pt idx="0">
                  <c:v>Lao PDR</c:v>
                </c:pt>
              </c:strCache>
            </c:strRef>
          </c:tx>
          <c:marker>
            <c:symbol val="none"/>
          </c:marker>
          <c:cat>
            <c:strRef>
              <c:f>'NRI subindex detail 2015'!$A$39:$A$41</c:f>
              <c:strCache>
                <c:ptCount val="3"/>
                <c:pt idx="0">
                  <c:v>Importance of ICTs to gov't vision</c:v>
                </c:pt>
                <c:pt idx="1">
                  <c:v>Government Online Service Index</c:v>
                </c:pt>
                <c:pt idx="2">
                  <c:v>Gov't success in ICT promotion</c:v>
                </c:pt>
              </c:strCache>
            </c:strRef>
          </c:cat>
          <c:val>
            <c:numRef>
              <c:f>'NRI subindex detail 2015'!$F$39:$F$41</c:f>
            </c:numRef>
          </c:val>
        </c:ser>
        <c:ser>
          <c:idx val="2"/>
          <c:order val="2"/>
          <c:tx>
            <c:strRef>
              <c:f>'NRI subindex detail 2015'!$G$4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strRef>
              <c:f>'NRI subindex detail 2015'!$A$39:$A$41</c:f>
              <c:strCache>
                <c:ptCount val="3"/>
                <c:pt idx="0">
                  <c:v>Importance of ICTs to gov't vision</c:v>
                </c:pt>
                <c:pt idx="1">
                  <c:v>Government Online Service Index</c:v>
                </c:pt>
                <c:pt idx="2">
                  <c:v>Gov't success in ICT promotion</c:v>
                </c:pt>
              </c:strCache>
            </c:strRef>
          </c:cat>
          <c:val>
            <c:numRef>
              <c:f>'NRI subindex detail 2015'!$G$39:$G$41</c:f>
              <c:numCache>
                <c:formatCode>General</c:formatCode>
                <c:ptCount val="3"/>
                <c:pt idx="0">
                  <c:v>6</c:v>
                </c:pt>
                <c:pt idx="1">
                  <c:v>31</c:v>
                </c:pt>
                <c:pt idx="2">
                  <c:v>6</c:v>
                </c:pt>
              </c:numCache>
            </c:numRef>
          </c:val>
        </c:ser>
        <c:ser>
          <c:idx val="3"/>
          <c:order val="3"/>
          <c:tx>
            <c:strRef>
              <c:f>'NRI subindex detail 2015'!$H$4</c:f>
              <c:strCache>
                <c:ptCount val="1"/>
                <c:pt idx="0">
                  <c:v>Myanmar</c:v>
                </c:pt>
              </c:strCache>
            </c:strRef>
          </c:tx>
          <c:marker>
            <c:symbol val="none"/>
          </c:marker>
          <c:cat>
            <c:strRef>
              <c:f>'NRI subindex detail 2015'!$A$39:$A$41</c:f>
              <c:strCache>
                <c:ptCount val="3"/>
                <c:pt idx="0">
                  <c:v>Importance of ICTs to gov't vision</c:v>
                </c:pt>
                <c:pt idx="1">
                  <c:v>Government Online Service Index</c:v>
                </c:pt>
                <c:pt idx="2">
                  <c:v>Gov't success in ICT promotion</c:v>
                </c:pt>
              </c:strCache>
            </c:strRef>
          </c:cat>
          <c:val>
            <c:numRef>
              <c:f>'NRI subindex detail 2015'!$H$39:$H$41</c:f>
            </c:numRef>
          </c:val>
        </c:ser>
        <c:ser>
          <c:idx val="4"/>
          <c:order val="4"/>
          <c:tx>
            <c:strRef>
              <c:f>'NRI subindex detail 2015'!$I$4</c:f>
              <c:strCache>
                <c:ptCount val="1"/>
                <c:pt idx="0">
                  <c:v>Philippines</c:v>
                </c:pt>
              </c:strCache>
            </c:strRef>
          </c:tx>
          <c:marker>
            <c:symbol val="none"/>
          </c:marker>
          <c:cat>
            <c:strRef>
              <c:f>'NRI subindex detail 2015'!$A$39:$A$41</c:f>
              <c:strCache>
                <c:ptCount val="3"/>
                <c:pt idx="0">
                  <c:v>Importance of ICTs to gov't vision</c:v>
                </c:pt>
                <c:pt idx="1">
                  <c:v>Government Online Service Index</c:v>
                </c:pt>
                <c:pt idx="2">
                  <c:v>Gov't success in ICT promotion</c:v>
                </c:pt>
              </c:strCache>
            </c:strRef>
          </c:cat>
          <c:val>
            <c:numRef>
              <c:f>'NRI subindex detail 2015'!$I$39:$I$41</c:f>
              <c:numCache>
                <c:formatCode>General</c:formatCode>
                <c:ptCount val="3"/>
                <c:pt idx="0">
                  <c:v>69</c:v>
                </c:pt>
                <c:pt idx="1">
                  <c:v>66</c:v>
                </c:pt>
                <c:pt idx="2">
                  <c:v>53</c:v>
                </c:pt>
              </c:numCache>
            </c:numRef>
          </c:val>
        </c:ser>
        <c:ser>
          <c:idx val="5"/>
          <c:order val="5"/>
          <c:tx>
            <c:strRef>
              <c:f>'NRI subindex detail 2015'!$J$4</c:f>
              <c:strCache>
                <c:ptCount val="1"/>
                <c:pt idx="0">
                  <c:v>Singapore</c:v>
                </c:pt>
              </c:strCache>
            </c:strRef>
          </c:tx>
          <c:marker>
            <c:symbol val="none"/>
          </c:marker>
          <c:cat>
            <c:strRef>
              <c:f>'NRI subindex detail 2015'!$A$39:$A$41</c:f>
              <c:strCache>
                <c:ptCount val="3"/>
                <c:pt idx="0">
                  <c:v>Importance of ICTs to gov't vision</c:v>
                </c:pt>
                <c:pt idx="1">
                  <c:v>Government Online Service Index</c:v>
                </c:pt>
                <c:pt idx="2">
                  <c:v>Gov't success in ICT promotion</c:v>
                </c:pt>
              </c:strCache>
            </c:strRef>
          </c:cat>
          <c:val>
            <c:numRef>
              <c:f>'NRI subindex detail 2015'!$J$39:$J$41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6"/>
          <c:order val="6"/>
          <c:tx>
            <c:strRef>
              <c:f>'NRI subindex detail 2015'!$K$4</c:f>
              <c:strCache>
                <c:ptCount val="1"/>
                <c:pt idx="0">
                  <c:v>Thailand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'NRI subindex detail 2015'!$A$39:$A$41</c:f>
              <c:strCache>
                <c:ptCount val="3"/>
                <c:pt idx="0">
                  <c:v>Importance of ICTs to gov't vision</c:v>
                </c:pt>
                <c:pt idx="1">
                  <c:v>Government Online Service Index</c:v>
                </c:pt>
                <c:pt idx="2">
                  <c:v>Gov't success in ICT promotion</c:v>
                </c:pt>
              </c:strCache>
            </c:strRef>
          </c:cat>
          <c:val>
            <c:numRef>
              <c:f>'NRI subindex detail 2015'!$K$39:$K$41</c:f>
              <c:numCache>
                <c:formatCode>General</c:formatCode>
                <c:ptCount val="3"/>
                <c:pt idx="0">
                  <c:v>96</c:v>
                </c:pt>
                <c:pt idx="1">
                  <c:v>72</c:v>
                </c:pt>
                <c:pt idx="2">
                  <c:v>96</c:v>
                </c:pt>
              </c:numCache>
            </c:numRef>
          </c:val>
        </c:ser>
        <c:ser>
          <c:idx val="7"/>
          <c:order val="7"/>
          <c:tx>
            <c:strRef>
              <c:f>'NRI subindex detail 2015'!$L$4</c:f>
              <c:strCache>
                <c:ptCount val="1"/>
                <c:pt idx="0">
                  <c:v>Vietnam</c:v>
                </c:pt>
              </c:strCache>
            </c:strRef>
          </c:tx>
          <c:marker>
            <c:symbol val="none"/>
          </c:marker>
          <c:cat>
            <c:strRef>
              <c:f>'NRI subindex detail 2015'!$A$39:$A$41</c:f>
              <c:strCache>
                <c:ptCount val="3"/>
                <c:pt idx="0">
                  <c:v>Importance of ICTs to gov't vision</c:v>
                </c:pt>
                <c:pt idx="1">
                  <c:v>Government Online Service Index</c:v>
                </c:pt>
                <c:pt idx="2">
                  <c:v>Gov't success in ICT promotion</c:v>
                </c:pt>
              </c:strCache>
            </c:strRef>
          </c:cat>
          <c:val>
            <c:numRef>
              <c:f>'NRI subindex detail 2015'!$L$39:$L$41</c:f>
              <c:numCache>
                <c:formatCode>General</c:formatCode>
                <c:ptCount val="3"/>
                <c:pt idx="0">
                  <c:v>55</c:v>
                </c:pt>
                <c:pt idx="1">
                  <c:v>77</c:v>
                </c:pt>
                <c:pt idx="2">
                  <c:v>43</c:v>
                </c:pt>
              </c:numCache>
            </c:numRef>
          </c:val>
        </c:ser>
        <c:axId val="97068928"/>
        <c:axId val="97070464"/>
      </c:radarChart>
      <c:catAx>
        <c:axId val="97068928"/>
        <c:scaling>
          <c:orientation val="minMax"/>
        </c:scaling>
        <c:axPos val="b"/>
        <c:majorGridlines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/>
            </a:pPr>
            <a:endParaRPr lang="th-TH"/>
          </a:p>
        </c:txPr>
        <c:crossAx val="97070464"/>
        <c:crosses val="autoZero"/>
        <c:auto val="1"/>
        <c:lblAlgn val="ctr"/>
        <c:lblOffset val="100"/>
      </c:catAx>
      <c:valAx>
        <c:axId val="97070464"/>
        <c:scaling>
          <c:orientation val="maxMin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7068928"/>
        <c:crosses val="autoZero"/>
        <c:crossBetween val="between"/>
      </c:valAx>
    </c:plotArea>
    <c:plotVisOnly val="1"/>
  </c:chart>
  <c:txPr>
    <a:bodyPr/>
    <a:lstStyle/>
    <a:p>
      <a:pPr>
        <a:defRPr sz="1400"/>
      </a:pPr>
      <a:endParaRPr lang="th-TH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title>
      <c:tx>
        <c:rich>
          <a:bodyPr/>
          <a:lstStyle/>
          <a:p>
            <a:pPr>
              <a:defRPr lang="en-US"/>
            </a:pPr>
            <a:r>
              <a:rPr lang="en-US" dirty="0" smtClean="0"/>
              <a:t>7th </a:t>
            </a:r>
            <a:r>
              <a:rPr lang="en-US" dirty="0"/>
              <a:t>pillar: Business usage ranking</a:t>
            </a:r>
            <a:endParaRPr lang="th-TH" dirty="0"/>
          </a:p>
        </c:rich>
      </c:tx>
      <c:layout/>
    </c:title>
    <c:plotArea>
      <c:layout/>
      <c:radarChart>
        <c:radarStyle val="marker"/>
        <c:ser>
          <c:idx val="0"/>
          <c:order val="0"/>
          <c:tx>
            <c:strRef>
              <c:f>'NRI subindex detail 2015'!$E$4</c:f>
              <c:strCache>
                <c:ptCount val="1"/>
                <c:pt idx="0">
                  <c:v>Indonesia</c:v>
                </c:pt>
              </c:strCache>
            </c:strRef>
          </c:tx>
          <c:marker>
            <c:symbol val="none"/>
          </c:marker>
          <c:cat>
            <c:strRef>
              <c:f>'NRI subindex detail 2015'!$A$30:$A$35</c:f>
              <c:strCache>
                <c:ptCount val="6"/>
                <c:pt idx="0">
                  <c:v>Firm-level technology absorption</c:v>
                </c:pt>
                <c:pt idx="1">
                  <c:v>Capacity for innovation</c:v>
                </c:pt>
                <c:pt idx="2">
                  <c:v>PCT patents, applications/million pop</c:v>
                </c:pt>
                <c:pt idx="3">
                  <c:v>Business-to-business Internet use</c:v>
                </c:pt>
                <c:pt idx="4">
                  <c:v>Business-to-consumer Internet use</c:v>
                </c:pt>
                <c:pt idx="5">
                  <c:v>Extent of Staff training</c:v>
                </c:pt>
              </c:strCache>
            </c:strRef>
          </c:cat>
          <c:val>
            <c:numRef>
              <c:f>'NRI subindex detail 2015'!$E$30:$E$35</c:f>
              <c:numCache>
                <c:formatCode>General</c:formatCode>
                <c:ptCount val="6"/>
                <c:pt idx="0">
                  <c:v>42</c:v>
                </c:pt>
                <c:pt idx="1">
                  <c:v>22</c:v>
                </c:pt>
                <c:pt idx="2">
                  <c:v>101</c:v>
                </c:pt>
                <c:pt idx="3">
                  <c:v>51</c:v>
                </c:pt>
                <c:pt idx="4">
                  <c:v>28</c:v>
                </c:pt>
                <c:pt idx="5">
                  <c:v>24</c:v>
                </c:pt>
              </c:numCache>
            </c:numRef>
          </c:val>
        </c:ser>
        <c:ser>
          <c:idx val="1"/>
          <c:order val="1"/>
          <c:tx>
            <c:strRef>
              <c:f>'NRI subindex detail 2015'!$F$4</c:f>
              <c:strCache>
                <c:ptCount val="1"/>
                <c:pt idx="0">
                  <c:v>Lao PDR</c:v>
                </c:pt>
              </c:strCache>
            </c:strRef>
          </c:tx>
          <c:marker>
            <c:symbol val="none"/>
          </c:marker>
          <c:cat>
            <c:strRef>
              <c:f>'NRI subindex detail 2015'!$A$30:$A$35</c:f>
              <c:strCache>
                <c:ptCount val="6"/>
                <c:pt idx="0">
                  <c:v>Firm-level technology absorption</c:v>
                </c:pt>
                <c:pt idx="1">
                  <c:v>Capacity for innovation</c:v>
                </c:pt>
                <c:pt idx="2">
                  <c:v>PCT patents, applications/million pop</c:v>
                </c:pt>
                <c:pt idx="3">
                  <c:v>Business-to-business Internet use</c:v>
                </c:pt>
                <c:pt idx="4">
                  <c:v>Business-to-consumer Internet use</c:v>
                </c:pt>
                <c:pt idx="5">
                  <c:v>Extent of Staff training</c:v>
                </c:pt>
              </c:strCache>
            </c:strRef>
          </c:cat>
          <c:val>
            <c:numRef>
              <c:f>'NRI subindex detail 2015'!$F$30:$F$35</c:f>
            </c:numRef>
          </c:val>
        </c:ser>
        <c:ser>
          <c:idx val="2"/>
          <c:order val="2"/>
          <c:tx>
            <c:strRef>
              <c:f>'NRI subindex detail 2015'!$G$4</c:f>
              <c:strCache>
                <c:ptCount val="1"/>
                <c:pt idx="0">
                  <c:v>Malaysia</c:v>
                </c:pt>
              </c:strCache>
            </c:strRef>
          </c:tx>
          <c:marker>
            <c:symbol val="none"/>
          </c:marker>
          <c:cat>
            <c:strRef>
              <c:f>'NRI subindex detail 2015'!$A$30:$A$35</c:f>
              <c:strCache>
                <c:ptCount val="6"/>
                <c:pt idx="0">
                  <c:v>Firm-level technology absorption</c:v>
                </c:pt>
                <c:pt idx="1">
                  <c:v>Capacity for innovation</c:v>
                </c:pt>
                <c:pt idx="2">
                  <c:v>PCT patents, applications/million pop</c:v>
                </c:pt>
                <c:pt idx="3">
                  <c:v>Business-to-business Internet use</c:v>
                </c:pt>
                <c:pt idx="4">
                  <c:v>Business-to-consumer Internet use</c:v>
                </c:pt>
                <c:pt idx="5">
                  <c:v>Extent of Staff training</c:v>
                </c:pt>
              </c:strCache>
            </c:strRef>
          </c:cat>
          <c:val>
            <c:numRef>
              <c:f>'NRI subindex detail 2015'!$G$30:$G$35</c:f>
              <c:numCache>
                <c:formatCode>General</c:formatCode>
                <c:ptCount val="6"/>
                <c:pt idx="0">
                  <c:v>24</c:v>
                </c:pt>
                <c:pt idx="1">
                  <c:v>13</c:v>
                </c:pt>
                <c:pt idx="2">
                  <c:v>34</c:v>
                </c:pt>
                <c:pt idx="3">
                  <c:v>21</c:v>
                </c:pt>
                <c:pt idx="4">
                  <c:v>15</c:v>
                </c:pt>
                <c:pt idx="5">
                  <c:v>4</c:v>
                </c:pt>
              </c:numCache>
            </c:numRef>
          </c:val>
        </c:ser>
        <c:ser>
          <c:idx val="3"/>
          <c:order val="3"/>
          <c:tx>
            <c:strRef>
              <c:f>'NRI subindex detail 2015'!$H$4</c:f>
              <c:strCache>
                <c:ptCount val="1"/>
                <c:pt idx="0">
                  <c:v>Myanmar</c:v>
                </c:pt>
              </c:strCache>
            </c:strRef>
          </c:tx>
          <c:marker>
            <c:symbol val="none"/>
          </c:marker>
          <c:cat>
            <c:strRef>
              <c:f>'NRI subindex detail 2015'!$A$30:$A$35</c:f>
              <c:strCache>
                <c:ptCount val="6"/>
                <c:pt idx="0">
                  <c:v>Firm-level technology absorption</c:v>
                </c:pt>
                <c:pt idx="1">
                  <c:v>Capacity for innovation</c:v>
                </c:pt>
                <c:pt idx="2">
                  <c:v>PCT patents, applications/million pop</c:v>
                </c:pt>
                <c:pt idx="3">
                  <c:v>Business-to-business Internet use</c:v>
                </c:pt>
                <c:pt idx="4">
                  <c:v>Business-to-consumer Internet use</c:v>
                </c:pt>
                <c:pt idx="5">
                  <c:v>Extent of Staff training</c:v>
                </c:pt>
              </c:strCache>
            </c:strRef>
          </c:cat>
          <c:val>
            <c:numRef>
              <c:f>'NRI subindex detail 2015'!$H$30:$H$35</c:f>
            </c:numRef>
          </c:val>
        </c:ser>
        <c:ser>
          <c:idx val="4"/>
          <c:order val="4"/>
          <c:tx>
            <c:strRef>
              <c:f>'NRI subindex detail 2015'!$I$4</c:f>
              <c:strCache>
                <c:ptCount val="1"/>
                <c:pt idx="0">
                  <c:v>Philippines</c:v>
                </c:pt>
              </c:strCache>
            </c:strRef>
          </c:tx>
          <c:marker>
            <c:symbol val="none"/>
          </c:marker>
          <c:cat>
            <c:strRef>
              <c:f>'NRI subindex detail 2015'!$A$30:$A$35</c:f>
              <c:strCache>
                <c:ptCount val="6"/>
                <c:pt idx="0">
                  <c:v>Firm-level technology absorption</c:v>
                </c:pt>
                <c:pt idx="1">
                  <c:v>Capacity for innovation</c:v>
                </c:pt>
                <c:pt idx="2">
                  <c:v>PCT patents, applications/million pop</c:v>
                </c:pt>
                <c:pt idx="3">
                  <c:v>Business-to-business Internet use</c:v>
                </c:pt>
                <c:pt idx="4">
                  <c:v>Business-to-consumer Internet use</c:v>
                </c:pt>
                <c:pt idx="5">
                  <c:v>Extent of Staff training</c:v>
                </c:pt>
              </c:strCache>
            </c:strRef>
          </c:cat>
          <c:val>
            <c:numRef>
              <c:f>'NRI subindex detail 2015'!$I$30:$I$35</c:f>
              <c:numCache>
                <c:formatCode>General</c:formatCode>
                <c:ptCount val="6"/>
                <c:pt idx="0">
                  <c:v>41</c:v>
                </c:pt>
                <c:pt idx="1">
                  <c:v>30</c:v>
                </c:pt>
                <c:pt idx="2">
                  <c:v>85</c:v>
                </c:pt>
                <c:pt idx="3">
                  <c:v>52</c:v>
                </c:pt>
                <c:pt idx="4">
                  <c:v>58</c:v>
                </c:pt>
                <c:pt idx="5">
                  <c:v>27</c:v>
                </c:pt>
              </c:numCache>
            </c:numRef>
          </c:val>
        </c:ser>
        <c:ser>
          <c:idx val="5"/>
          <c:order val="5"/>
          <c:tx>
            <c:strRef>
              <c:f>'NRI subindex detail 2015'!$J$4</c:f>
              <c:strCache>
                <c:ptCount val="1"/>
                <c:pt idx="0">
                  <c:v>Singapore</c:v>
                </c:pt>
              </c:strCache>
            </c:strRef>
          </c:tx>
          <c:marker>
            <c:symbol val="none"/>
          </c:marker>
          <c:cat>
            <c:strRef>
              <c:f>'NRI subindex detail 2015'!$A$30:$A$35</c:f>
              <c:strCache>
                <c:ptCount val="6"/>
                <c:pt idx="0">
                  <c:v>Firm-level technology absorption</c:v>
                </c:pt>
                <c:pt idx="1">
                  <c:v>Capacity for innovation</c:v>
                </c:pt>
                <c:pt idx="2">
                  <c:v>PCT patents, applications/million pop</c:v>
                </c:pt>
                <c:pt idx="3">
                  <c:v>Business-to-business Internet use</c:v>
                </c:pt>
                <c:pt idx="4">
                  <c:v>Business-to-consumer Internet use</c:v>
                </c:pt>
                <c:pt idx="5">
                  <c:v>Extent of Staff training</c:v>
                </c:pt>
              </c:strCache>
            </c:strRef>
          </c:cat>
          <c:val>
            <c:numRef>
              <c:f>'NRI subindex detail 2015'!$J$30:$J$35</c:f>
              <c:numCache>
                <c:formatCode>General</c:formatCode>
                <c:ptCount val="6"/>
                <c:pt idx="0">
                  <c:v>16</c:v>
                </c:pt>
                <c:pt idx="1">
                  <c:v>18</c:v>
                </c:pt>
                <c:pt idx="2">
                  <c:v>14</c:v>
                </c:pt>
                <c:pt idx="3">
                  <c:v>13</c:v>
                </c:pt>
                <c:pt idx="4">
                  <c:v>26</c:v>
                </c:pt>
                <c:pt idx="5">
                  <c:v>7</c:v>
                </c:pt>
              </c:numCache>
            </c:numRef>
          </c:val>
        </c:ser>
        <c:ser>
          <c:idx val="6"/>
          <c:order val="6"/>
          <c:tx>
            <c:strRef>
              <c:f>'NRI subindex detail 2015'!$K$4</c:f>
              <c:strCache>
                <c:ptCount val="1"/>
                <c:pt idx="0">
                  <c:v>Thailand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'NRI subindex detail 2015'!$A$30:$A$35</c:f>
              <c:strCache>
                <c:ptCount val="6"/>
                <c:pt idx="0">
                  <c:v>Firm-level technology absorption</c:v>
                </c:pt>
                <c:pt idx="1">
                  <c:v>Capacity for innovation</c:v>
                </c:pt>
                <c:pt idx="2">
                  <c:v>PCT patents, applications/million pop</c:v>
                </c:pt>
                <c:pt idx="3">
                  <c:v>Business-to-business Internet use</c:v>
                </c:pt>
                <c:pt idx="4">
                  <c:v>Business-to-consumer Internet use</c:v>
                </c:pt>
                <c:pt idx="5">
                  <c:v>Extent of Staff training</c:v>
                </c:pt>
              </c:strCache>
            </c:strRef>
          </c:cat>
          <c:val>
            <c:numRef>
              <c:f>'NRI subindex detail 2015'!$K$30:$K$35</c:f>
              <c:numCache>
                <c:formatCode>General</c:formatCode>
                <c:ptCount val="6"/>
                <c:pt idx="0">
                  <c:v>55</c:v>
                </c:pt>
                <c:pt idx="1">
                  <c:v>70</c:v>
                </c:pt>
                <c:pt idx="2">
                  <c:v>65</c:v>
                </c:pt>
                <c:pt idx="3">
                  <c:v>59</c:v>
                </c:pt>
                <c:pt idx="4">
                  <c:v>49</c:v>
                </c:pt>
                <c:pt idx="5">
                  <c:v>37</c:v>
                </c:pt>
              </c:numCache>
            </c:numRef>
          </c:val>
        </c:ser>
        <c:ser>
          <c:idx val="7"/>
          <c:order val="7"/>
          <c:tx>
            <c:strRef>
              <c:f>'NRI subindex detail 2015'!$L$4</c:f>
              <c:strCache>
                <c:ptCount val="1"/>
                <c:pt idx="0">
                  <c:v>Vietnam</c:v>
                </c:pt>
              </c:strCache>
            </c:strRef>
          </c:tx>
          <c:marker>
            <c:symbol val="none"/>
          </c:marker>
          <c:cat>
            <c:strRef>
              <c:f>'NRI subindex detail 2015'!$A$30:$A$35</c:f>
              <c:strCache>
                <c:ptCount val="6"/>
                <c:pt idx="0">
                  <c:v>Firm-level technology absorption</c:v>
                </c:pt>
                <c:pt idx="1">
                  <c:v>Capacity for innovation</c:v>
                </c:pt>
                <c:pt idx="2">
                  <c:v>PCT patents, applications/million pop</c:v>
                </c:pt>
                <c:pt idx="3">
                  <c:v>Business-to-business Internet use</c:v>
                </c:pt>
                <c:pt idx="4">
                  <c:v>Business-to-consumer Internet use</c:v>
                </c:pt>
                <c:pt idx="5">
                  <c:v>Extent of Staff training</c:v>
                </c:pt>
              </c:strCache>
            </c:strRef>
          </c:cat>
          <c:val>
            <c:numRef>
              <c:f>'NRI subindex detail 2015'!$L$30:$L$35</c:f>
              <c:numCache>
                <c:formatCode>General</c:formatCode>
                <c:ptCount val="6"/>
                <c:pt idx="0">
                  <c:v>121</c:v>
                </c:pt>
                <c:pt idx="1">
                  <c:v>95</c:v>
                </c:pt>
                <c:pt idx="2">
                  <c:v>91</c:v>
                </c:pt>
                <c:pt idx="3">
                  <c:v>49</c:v>
                </c:pt>
                <c:pt idx="4">
                  <c:v>54</c:v>
                </c:pt>
                <c:pt idx="5">
                  <c:v>85</c:v>
                </c:pt>
              </c:numCache>
            </c:numRef>
          </c:val>
        </c:ser>
        <c:axId val="97202560"/>
        <c:axId val="97204096"/>
      </c:radarChart>
      <c:catAx>
        <c:axId val="97202560"/>
        <c:scaling>
          <c:orientation val="minMax"/>
        </c:scaling>
        <c:axPos val="b"/>
        <c:majorGridlines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/>
            </a:pPr>
            <a:endParaRPr lang="th-TH"/>
          </a:p>
        </c:txPr>
        <c:crossAx val="97204096"/>
        <c:crosses val="autoZero"/>
        <c:auto val="1"/>
        <c:lblAlgn val="ctr"/>
        <c:lblOffset val="100"/>
      </c:catAx>
      <c:valAx>
        <c:axId val="97204096"/>
        <c:scaling>
          <c:orientation val="maxMin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th-TH"/>
          </a:p>
        </c:txPr>
        <c:crossAx val="97202560"/>
        <c:crosses val="autoZero"/>
        <c:crossBetween val="between"/>
      </c:valAx>
    </c:plotArea>
    <c:plotVisOnly val="1"/>
  </c:chart>
  <c:txPr>
    <a:bodyPr/>
    <a:lstStyle/>
    <a:p>
      <a:pPr>
        <a:defRPr sz="1200"/>
      </a:pPr>
      <a:endParaRPr lang="th-TH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53602-5969-6543-91AC-89C48632482D}" type="doc">
      <dgm:prSet loTypeId="urn:microsoft.com/office/officeart/2005/8/layout/gear1" loCatId="process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04B0B46-8919-9447-8AE7-41C0667EC70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b="1" dirty="0" smtClean="0"/>
            <a:t>Digital Commerce</a:t>
          </a:r>
          <a:endParaRPr lang="en-US" sz="1600" b="1" dirty="0"/>
        </a:p>
      </dgm:t>
    </dgm:pt>
    <dgm:pt modelId="{D867E0D8-9899-0545-999D-F91ACA24453F}" type="parTrans" cxnId="{27B44362-81F4-EE45-AE27-842AAE98E1A2}">
      <dgm:prSet/>
      <dgm:spPr/>
      <dgm:t>
        <a:bodyPr/>
        <a:lstStyle/>
        <a:p>
          <a:endParaRPr lang="en-US"/>
        </a:p>
      </dgm:t>
    </dgm:pt>
    <dgm:pt modelId="{040CDA0A-5C41-B44F-8E70-4D8B9025519F}" type="sibTrans" cxnId="{27B44362-81F4-EE45-AE27-842AAE98E1A2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82B173C5-6AAE-FA40-8F38-93DBAF220AF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/>
            <a:t>Digital Entrepreneur</a:t>
          </a:r>
          <a:endParaRPr lang="en-US" sz="1600" b="1" dirty="0"/>
        </a:p>
      </dgm:t>
    </dgm:pt>
    <dgm:pt modelId="{FB01352B-FB4A-F047-9257-4077D6B0E59E}" type="parTrans" cxnId="{8EEB365A-5A45-D042-BB28-F73CD5D5F9A8}">
      <dgm:prSet/>
      <dgm:spPr/>
      <dgm:t>
        <a:bodyPr/>
        <a:lstStyle/>
        <a:p>
          <a:endParaRPr lang="en-US"/>
        </a:p>
      </dgm:t>
    </dgm:pt>
    <dgm:pt modelId="{3D9D2E8C-6AF4-B343-B57B-73430515AE8E}" type="sibTrans" cxnId="{8EEB365A-5A45-D042-BB28-F73CD5D5F9A8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8DBB17EF-521E-8446-B580-8579446F32B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600" b="1" dirty="0" smtClean="0"/>
            <a:t>DIGITAL CONTENT</a:t>
          </a:r>
          <a:endParaRPr lang="en-US" sz="1600" b="1" dirty="0"/>
        </a:p>
      </dgm:t>
    </dgm:pt>
    <dgm:pt modelId="{36E7C037-1D55-8B4E-B27F-DCB7BE0B0EF5}" type="parTrans" cxnId="{B0B8D1E7-61FA-6E49-8EEF-D7BEFEC2CAA6}">
      <dgm:prSet/>
      <dgm:spPr/>
      <dgm:t>
        <a:bodyPr/>
        <a:lstStyle/>
        <a:p>
          <a:endParaRPr lang="en-US"/>
        </a:p>
      </dgm:t>
    </dgm:pt>
    <dgm:pt modelId="{AEF89405-E279-744A-919A-08B993F531A6}" type="sibTrans" cxnId="{B0B8D1E7-61FA-6E49-8EEF-D7BEFEC2CAA6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9EE38882-7184-4E42-95F0-EC770423F2D4}" type="pres">
      <dgm:prSet presAssocID="{EEF53602-5969-6543-91AC-89C48632482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7BF398-199D-0146-9836-122E53D3959B}" type="pres">
      <dgm:prSet presAssocID="{8DBB17EF-521E-8446-B580-8579446F32B9}" presName="gear1" presStyleLbl="node1" presStyleIdx="0" presStyleCnt="3" custLinFactNeighborX="5919" custLinFactNeighborY="5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31C1F-3561-244C-854C-424626CC853B}" type="pres">
      <dgm:prSet presAssocID="{8DBB17EF-521E-8446-B580-8579446F32B9}" presName="gear1srcNode" presStyleLbl="node1" presStyleIdx="0" presStyleCnt="3"/>
      <dgm:spPr/>
      <dgm:t>
        <a:bodyPr/>
        <a:lstStyle/>
        <a:p>
          <a:endParaRPr lang="en-US"/>
        </a:p>
      </dgm:t>
    </dgm:pt>
    <dgm:pt modelId="{4720B5B3-22D9-9F44-AB18-43950C18BB09}" type="pres">
      <dgm:prSet presAssocID="{8DBB17EF-521E-8446-B580-8579446F32B9}" presName="gear1dstNode" presStyleLbl="node1" presStyleIdx="0" presStyleCnt="3"/>
      <dgm:spPr/>
      <dgm:t>
        <a:bodyPr/>
        <a:lstStyle/>
        <a:p>
          <a:endParaRPr lang="en-US"/>
        </a:p>
      </dgm:t>
    </dgm:pt>
    <dgm:pt modelId="{1A077296-5F85-5F47-AC2D-FB197872AB69}" type="pres">
      <dgm:prSet presAssocID="{704B0B46-8919-9447-8AE7-41C0667EC70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DEF02-3097-CC43-AEFF-3D99F49BE339}" type="pres">
      <dgm:prSet presAssocID="{704B0B46-8919-9447-8AE7-41C0667EC703}" presName="gear2srcNode" presStyleLbl="node1" presStyleIdx="1" presStyleCnt="3"/>
      <dgm:spPr/>
      <dgm:t>
        <a:bodyPr/>
        <a:lstStyle/>
        <a:p>
          <a:endParaRPr lang="en-US"/>
        </a:p>
      </dgm:t>
    </dgm:pt>
    <dgm:pt modelId="{ABC03C2C-2503-AD46-A0EE-B87874D10B20}" type="pres">
      <dgm:prSet presAssocID="{704B0B46-8919-9447-8AE7-41C0667EC703}" presName="gear2dstNode" presStyleLbl="node1" presStyleIdx="1" presStyleCnt="3"/>
      <dgm:spPr/>
      <dgm:t>
        <a:bodyPr/>
        <a:lstStyle/>
        <a:p>
          <a:endParaRPr lang="en-US"/>
        </a:p>
      </dgm:t>
    </dgm:pt>
    <dgm:pt modelId="{4ACC57D4-E72D-EC43-86E6-D96217CD7CCE}" type="pres">
      <dgm:prSet presAssocID="{82B173C5-6AAE-FA40-8F38-93DBAF220AF9}" presName="gear3" presStyleLbl="node1" presStyleIdx="2" presStyleCnt="3"/>
      <dgm:spPr/>
      <dgm:t>
        <a:bodyPr/>
        <a:lstStyle/>
        <a:p>
          <a:endParaRPr lang="en-US"/>
        </a:p>
      </dgm:t>
    </dgm:pt>
    <dgm:pt modelId="{7ED0D6F5-BDA0-A041-935B-4651F5984F52}" type="pres">
      <dgm:prSet presAssocID="{82B173C5-6AAE-FA40-8F38-93DBAF220AF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23DB8-4FA4-BF4B-9050-CCF349717923}" type="pres">
      <dgm:prSet presAssocID="{82B173C5-6AAE-FA40-8F38-93DBAF220AF9}" presName="gear3srcNode" presStyleLbl="node1" presStyleIdx="2" presStyleCnt="3"/>
      <dgm:spPr/>
      <dgm:t>
        <a:bodyPr/>
        <a:lstStyle/>
        <a:p>
          <a:endParaRPr lang="en-US"/>
        </a:p>
      </dgm:t>
    </dgm:pt>
    <dgm:pt modelId="{E706DDED-03DE-C145-A8F0-BA70CDB8E95C}" type="pres">
      <dgm:prSet presAssocID="{82B173C5-6AAE-FA40-8F38-93DBAF220AF9}" presName="gear3dstNode" presStyleLbl="node1" presStyleIdx="2" presStyleCnt="3"/>
      <dgm:spPr/>
      <dgm:t>
        <a:bodyPr/>
        <a:lstStyle/>
        <a:p>
          <a:endParaRPr lang="en-US"/>
        </a:p>
      </dgm:t>
    </dgm:pt>
    <dgm:pt modelId="{8F373FF1-4AE6-6947-99A0-B67A93B61930}" type="pres">
      <dgm:prSet presAssocID="{AEF89405-E279-744A-919A-08B993F531A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076F3E24-AFA4-B941-86AA-E74CE73477AD}" type="pres">
      <dgm:prSet presAssocID="{040CDA0A-5C41-B44F-8E70-4D8B9025519F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F8CFCE9-2424-5242-83AC-AC52558583F6}" type="pres">
      <dgm:prSet presAssocID="{3D9D2E8C-6AF4-B343-B57B-73430515AE8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0B8D1E7-61FA-6E49-8EEF-D7BEFEC2CAA6}" srcId="{EEF53602-5969-6543-91AC-89C48632482D}" destId="{8DBB17EF-521E-8446-B580-8579446F32B9}" srcOrd="0" destOrd="0" parTransId="{36E7C037-1D55-8B4E-B27F-DCB7BE0B0EF5}" sibTransId="{AEF89405-E279-744A-919A-08B993F531A6}"/>
    <dgm:cxn modelId="{A9C07603-3110-443A-A029-8D38196739BE}" type="presOf" srcId="{704B0B46-8919-9447-8AE7-41C0667EC703}" destId="{ABC03C2C-2503-AD46-A0EE-B87874D10B20}" srcOrd="2" destOrd="0" presId="urn:microsoft.com/office/officeart/2005/8/layout/gear1"/>
    <dgm:cxn modelId="{2673230B-6C67-44B1-A057-DF57DC97605E}" type="presOf" srcId="{8DBB17EF-521E-8446-B580-8579446F32B9}" destId="{12431C1F-3561-244C-854C-424626CC853B}" srcOrd="1" destOrd="0" presId="urn:microsoft.com/office/officeart/2005/8/layout/gear1"/>
    <dgm:cxn modelId="{83FB324E-D6BB-47C3-9232-8DDB7EF8DB85}" type="presOf" srcId="{EEF53602-5969-6543-91AC-89C48632482D}" destId="{9EE38882-7184-4E42-95F0-EC770423F2D4}" srcOrd="0" destOrd="0" presId="urn:microsoft.com/office/officeart/2005/8/layout/gear1"/>
    <dgm:cxn modelId="{43503F9B-8F12-423C-A6DC-229FE9579B8D}" type="presOf" srcId="{8DBB17EF-521E-8446-B580-8579446F32B9}" destId="{4720B5B3-22D9-9F44-AB18-43950C18BB09}" srcOrd="2" destOrd="0" presId="urn:microsoft.com/office/officeart/2005/8/layout/gear1"/>
    <dgm:cxn modelId="{178E9C04-BA9F-4FFE-8BF9-BD5AB619BB2D}" type="presOf" srcId="{82B173C5-6AAE-FA40-8F38-93DBAF220AF9}" destId="{A4E23DB8-4FA4-BF4B-9050-CCF349717923}" srcOrd="2" destOrd="0" presId="urn:microsoft.com/office/officeart/2005/8/layout/gear1"/>
    <dgm:cxn modelId="{53DC6F64-8D40-462D-947B-6AEACF131905}" type="presOf" srcId="{82B173C5-6AAE-FA40-8F38-93DBAF220AF9}" destId="{E706DDED-03DE-C145-A8F0-BA70CDB8E95C}" srcOrd="3" destOrd="0" presId="urn:microsoft.com/office/officeart/2005/8/layout/gear1"/>
    <dgm:cxn modelId="{AAC7755C-AF65-4942-9310-DEE0A4A75B6E}" type="presOf" srcId="{3D9D2E8C-6AF4-B343-B57B-73430515AE8E}" destId="{AF8CFCE9-2424-5242-83AC-AC52558583F6}" srcOrd="0" destOrd="0" presId="urn:microsoft.com/office/officeart/2005/8/layout/gear1"/>
    <dgm:cxn modelId="{B6347BEE-BF96-4644-ADDA-24551F1206C3}" type="presOf" srcId="{AEF89405-E279-744A-919A-08B993F531A6}" destId="{8F373FF1-4AE6-6947-99A0-B67A93B61930}" srcOrd="0" destOrd="0" presId="urn:microsoft.com/office/officeart/2005/8/layout/gear1"/>
    <dgm:cxn modelId="{90532B43-4962-4694-9342-EE08056B03B5}" type="presOf" srcId="{040CDA0A-5C41-B44F-8E70-4D8B9025519F}" destId="{076F3E24-AFA4-B941-86AA-E74CE73477AD}" srcOrd="0" destOrd="0" presId="urn:microsoft.com/office/officeart/2005/8/layout/gear1"/>
    <dgm:cxn modelId="{7A9FC46D-8E5D-4247-9F8E-F2FB25F71A95}" type="presOf" srcId="{704B0B46-8919-9447-8AE7-41C0667EC703}" destId="{1A077296-5F85-5F47-AC2D-FB197872AB69}" srcOrd="0" destOrd="0" presId="urn:microsoft.com/office/officeart/2005/8/layout/gear1"/>
    <dgm:cxn modelId="{3D86474F-AC98-432D-9D25-B8A5158C7D60}" type="presOf" srcId="{82B173C5-6AAE-FA40-8F38-93DBAF220AF9}" destId="{4ACC57D4-E72D-EC43-86E6-D96217CD7CCE}" srcOrd="0" destOrd="0" presId="urn:microsoft.com/office/officeart/2005/8/layout/gear1"/>
    <dgm:cxn modelId="{BA4F0111-3EC4-406A-82AD-D007BBD629ED}" type="presOf" srcId="{82B173C5-6AAE-FA40-8F38-93DBAF220AF9}" destId="{7ED0D6F5-BDA0-A041-935B-4651F5984F52}" srcOrd="1" destOrd="0" presId="urn:microsoft.com/office/officeart/2005/8/layout/gear1"/>
    <dgm:cxn modelId="{8EEB365A-5A45-D042-BB28-F73CD5D5F9A8}" srcId="{EEF53602-5969-6543-91AC-89C48632482D}" destId="{82B173C5-6AAE-FA40-8F38-93DBAF220AF9}" srcOrd="2" destOrd="0" parTransId="{FB01352B-FB4A-F047-9257-4077D6B0E59E}" sibTransId="{3D9D2E8C-6AF4-B343-B57B-73430515AE8E}"/>
    <dgm:cxn modelId="{336B8877-8876-437D-A4F1-54C9B18369CC}" type="presOf" srcId="{8DBB17EF-521E-8446-B580-8579446F32B9}" destId="{277BF398-199D-0146-9836-122E53D3959B}" srcOrd="0" destOrd="0" presId="urn:microsoft.com/office/officeart/2005/8/layout/gear1"/>
    <dgm:cxn modelId="{ED77F915-41AF-4216-ADC0-2BCE5E6E639F}" type="presOf" srcId="{704B0B46-8919-9447-8AE7-41C0667EC703}" destId="{B1ADEF02-3097-CC43-AEFF-3D99F49BE339}" srcOrd="1" destOrd="0" presId="urn:microsoft.com/office/officeart/2005/8/layout/gear1"/>
    <dgm:cxn modelId="{27B44362-81F4-EE45-AE27-842AAE98E1A2}" srcId="{EEF53602-5969-6543-91AC-89C48632482D}" destId="{704B0B46-8919-9447-8AE7-41C0667EC703}" srcOrd="1" destOrd="0" parTransId="{D867E0D8-9899-0545-999D-F91ACA24453F}" sibTransId="{040CDA0A-5C41-B44F-8E70-4D8B9025519F}"/>
    <dgm:cxn modelId="{96AFE905-E3EE-4CA1-97AF-8F5BAE321221}" type="presParOf" srcId="{9EE38882-7184-4E42-95F0-EC770423F2D4}" destId="{277BF398-199D-0146-9836-122E53D3959B}" srcOrd="0" destOrd="0" presId="urn:microsoft.com/office/officeart/2005/8/layout/gear1"/>
    <dgm:cxn modelId="{AB6385DB-5299-450C-828E-507164A693B1}" type="presParOf" srcId="{9EE38882-7184-4E42-95F0-EC770423F2D4}" destId="{12431C1F-3561-244C-854C-424626CC853B}" srcOrd="1" destOrd="0" presId="urn:microsoft.com/office/officeart/2005/8/layout/gear1"/>
    <dgm:cxn modelId="{A5F8B030-FEB3-4C3F-89AC-6EE4677D4A6E}" type="presParOf" srcId="{9EE38882-7184-4E42-95F0-EC770423F2D4}" destId="{4720B5B3-22D9-9F44-AB18-43950C18BB09}" srcOrd="2" destOrd="0" presId="urn:microsoft.com/office/officeart/2005/8/layout/gear1"/>
    <dgm:cxn modelId="{4D83BD95-246D-46FE-B37D-39EC394BED40}" type="presParOf" srcId="{9EE38882-7184-4E42-95F0-EC770423F2D4}" destId="{1A077296-5F85-5F47-AC2D-FB197872AB69}" srcOrd="3" destOrd="0" presId="urn:microsoft.com/office/officeart/2005/8/layout/gear1"/>
    <dgm:cxn modelId="{ABADE4D2-F532-4FE7-9861-95D3CAE098A8}" type="presParOf" srcId="{9EE38882-7184-4E42-95F0-EC770423F2D4}" destId="{B1ADEF02-3097-CC43-AEFF-3D99F49BE339}" srcOrd="4" destOrd="0" presId="urn:microsoft.com/office/officeart/2005/8/layout/gear1"/>
    <dgm:cxn modelId="{FFAB82FF-1B91-4EF6-87B6-EF6FB617E405}" type="presParOf" srcId="{9EE38882-7184-4E42-95F0-EC770423F2D4}" destId="{ABC03C2C-2503-AD46-A0EE-B87874D10B20}" srcOrd="5" destOrd="0" presId="urn:microsoft.com/office/officeart/2005/8/layout/gear1"/>
    <dgm:cxn modelId="{D41BE332-066B-4843-9DE7-C4E63E37BD2A}" type="presParOf" srcId="{9EE38882-7184-4E42-95F0-EC770423F2D4}" destId="{4ACC57D4-E72D-EC43-86E6-D96217CD7CCE}" srcOrd="6" destOrd="0" presId="urn:microsoft.com/office/officeart/2005/8/layout/gear1"/>
    <dgm:cxn modelId="{80789C94-EBE5-4BD7-94F8-40096659BC6C}" type="presParOf" srcId="{9EE38882-7184-4E42-95F0-EC770423F2D4}" destId="{7ED0D6F5-BDA0-A041-935B-4651F5984F52}" srcOrd="7" destOrd="0" presId="urn:microsoft.com/office/officeart/2005/8/layout/gear1"/>
    <dgm:cxn modelId="{26F00CBC-ACB2-4FB5-A3DF-4B7BCF38B0DB}" type="presParOf" srcId="{9EE38882-7184-4E42-95F0-EC770423F2D4}" destId="{A4E23DB8-4FA4-BF4B-9050-CCF349717923}" srcOrd="8" destOrd="0" presId="urn:microsoft.com/office/officeart/2005/8/layout/gear1"/>
    <dgm:cxn modelId="{5279D0FF-7045-4DBC-AE5B-A373E03F5C19}" type="presParOf" srcId="{9EE38882-7184-4E42-95F0-EC770423F2D4}" destId="{E706DDED-03DE-C145-A8F0-BA70CDB8E95C}" srcOrd="9" destOrd="0" presId="urn:microsoft.com/office/officeart/2005/8/layout/gear1"/>
    <dgm:cxn modelId="{13A0E39D-7E8C-437B-8AE2-DD9F8848F1A8}" type="presParOf" srcId="{9EE38882-7184-4E42-95F0-EC770423F2D4}" destId="{8F373FF1-4AE6-6947-99A0-B67A93B61930}" srcOrd="10" destOrd="0" presId="urn:microsoft.com/office/officeart/2005/8/layout/gear1"/>
    <dgm:cxn modelId="{6671A759-DFE1-4529-A5A0-3E653FBA72B8}" type="presParOf" srcId="{9EE38882-7184-4E42-95F0-EC770423F2D4}" destId="{076F3E24-AFA4-B941-86AA-E74CE73477AD}" srcOrd="11" destOrd="0" presId="urn:microsoft.com/office/officeart/2005/8/layout/gear1"/>
    <dgm:cxn modelId="{5C7DC495-4349-4562-BC8F-5C05A64FBAC3}" type="presParOf" srcId="{9EE38882-7184-4E42-95F0-EC770423F2D4}" destId="{AF8CFCE9-2424-5242-83AC-AC52558583F6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138" cy="4810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143427" y="1"/>
            <a:ext cx="3170138" cy="48102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97D8E63-6059-4A02-B738-CCD71C31E4D6}" type="datetimeFigureOut">
              <a:rPr lang="th-TH"/>
              <a:pPr>
                <a:defRPr/>
              </a:pPr>
              <a:t>24/07/58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492250" y="1200150"/>
            <a:ext cx="43307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31194" y="4621146"/>
            <a:ext cx="5852814" cy="377971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th-TH" noProof="0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81028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81028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0F335D78-3475-4AD8-9F68-1DC344B4CE7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40569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8B3BD6-90E3-41BA-A327-B168AE16C4F9}" type="slidenum">
              <a:rPr lang="en-US"/>
              <a:pPr/>
              <a:t>1</a:t>
            </a:fld>
            <a:endParaRPr lang="en-US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639888" y="715963"/>
            <a:ext cx="4729162" cy="3538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00847" y="4482379"/>
            <a:ext cx="6406777" cy="424598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F8AAB3-0C1A-4F68-9C05-DD3C4B93AE26}" type="slidenum">
              <a:rPr lang="en-US"/>
              <a:pPr/>
              <a:t>5</a:t>
            </a:fld>
            <a:endParaRPr lang="en-US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639888" y="715963"/>
            <a:ext cx="4729162" cy="35385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00847" y="4482379"/>
            <a:ext cx="6406777" cy="4245986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250" y="1200150"/>
            <a:ext cx="433070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ประโยคยอดฮิตในปัจจุบัน</a:t>
            </a:r>
            <a:r>
              <a:rPr lang="en-US" baseline="0" dirty="0" smtClean="0"/>
              <a:t> data is the new oil  </a:t>
            </a:r>
            <a:r>
              <a:rPr lang="th-TH" baseline="0" dirty="0" smtClean="0"/>
              <a:t>หมายถึงข้อมูลจะสร้างมูลค่าทางเศรษฐกิจได้อย่างมหาศาล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35D78-3475-4AD8-9F68-1DC344B4CE74}" type="slidenum">
              <a:rPr lang="th-TH" smtClean="0"/>
              <a:pPr>
                <a:defRPr/>
              </a:pPr>
              <a:t>6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82287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35D78-3475-4AD8-9F68-1DC344B4CE74}" type="slidenum">
              <a:rPr lang="th-TH" smtClean="0"/>
              <a:pPr>
                <a:defRPr/>
              </a:pPr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250" y="1200150"/>
            <a:ext cx="433070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B5C85D-5185-4FFE-8113-EEC2205C189B}" type="slidenum">
              <a:rPr lang="en-JM" smtClean="0"/>
              <a:pPr>
                <a:defRPr/>
              </a:pPr>
              <a:t>8</a:t>
            </a:fld>
            <a:endParaRPr lang="en-JM"/>
          </a:p>
        </p:txBody>
      </p:sp>
    </p:spTree>
    <p:extLst>
      <p:ext uri="{BB962C8B-B14F-4D97-AF65-F5344CB8AC3E}">
        <p14:creationId xmlns="" xmlns:p14="http://schemas.microsoft.com/office/powerpoint/2010/main" val="3099949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http://www.akamai.com/stateoftheinternet/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35D78-3475-4AD8-9F68-1DC344B4CE74}" type="slidenum">
              <a:rPr lang="th-TH" smtClean="0"/>
              <a:pPr>
                <a:defRPr/>
              </a:pPr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9420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35D78-3475-4AD8-9F68-1DC344B4CE74}" type="slidenum">
              <a:rPr lang="th-TH" smtClean="0"/>
              <a:pPr>
                <a:defRPr/>
              </a:pPr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78397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492250" y="1200150"/>
            <a:ext cx="4330700" cy="3240088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42">
              <a:defRPr/>
            </a:pPr>
            <a:r>
              <a:rPr lang="th-TH" dirty="0" smtClean="0"/>
              <a:t>การประชุมคณะรัฐมนตรีมีมติเห็นชอบในหลักการร่างกฎหมายที่เกี่ยวกับการพัฒนาเศรษฐกิจดิจิทัลของประเทศรวม </a:t>
            </a:r>
            <a:r>
              <a:rPr lang="en-US" dirty="0" smtClean="0"/>
              <a:t>2</a:t>
            </a:r>
            <a:r>
              <a:rPr lang="th-TH" dirty="0" smtClean="0"/>
              <a:t> ฉบับ เมื่อวันที่ </a:t>
            </a:r>
            <a:r>
              <a:rPr lang="en-US" dirty="0" smtClean="0"/>
              <a:t>16</a:t>
            </a:r>
            <a:r>
              <a:rPr lang="th-TH" dirty="0" smtClean="0"/>
              <a:t> ธันวาคม </a:t>
            </a:r>
            <a:r>
              <a:rPr lang="en-US" dirty="0" smtClean="0"/>
              <a:t>2557</a:t>
            </a:r>
            <a:r>
              <a:rPr lang="th-TH" dirty="0" smtClean="0"/>
              <a:t> และเพิ่มเติมอีก </a:t>
            </a:r>
            <a:r>
              <a:rPr lang="en-US" dirty="0" smtClean="0"/>
              <a:t>8</a:t>
            </a:r>
            <a:r>
              <a:rPr lang="th-TH" dirty="0" smtClean="0"/>
              <a:t> ฉบับ เมื่อวันที่ </a:t>
            </a:r>
            <a:r>
              <a:rPr lang="en-US" dirty="0" smtClean="0"/>
              <a:t>6</a:t>
            </a:r>
            <a:r>
              <a:rPr lang="th-TH" dirty="0" smtClean="0"/>
              <a:t> มกราคม </a:t>
            </a:r>
            <a:r>
              <a:rPr lang="en-US" dirty="0" smtClean="0"/>
              <a:t>2558</a:t>
            </a:r>
            <a:r>
              <a:rPr lang="th-TH" dirty="0" smtClean="0"/>
              <a:t> รวม </a:t>
            </a:r>
            <a:r>
              <a:rPr lang="en-US" dirty="0" smtClean="0"/>
              <a:t>10</a:t>
            </a:r>
            <a:r>
              <a:rPr lang="th-TH" dirty="0" smtClean="0"/>
              <a:t> ฉบับ </a:t>
            </a:r>
          </a:p>
          <a:p>
            <a:pPr defTabSz="914342">
              <a:defRPr/>
            </a:pPr>
            <a:endParaRPr lang="th-TH" dirty="0" smtClean="0"/>
          </a:p>
          <a:p>
            <a:pPr defTabSz="914342">
              <a:defRPr/>
            </a:pPr>
            <a:r>
              <a:rPr lang="th-TH" dirty="0" smtClean="0"/>
              <a:t>โดยกฎหมายที่มีความเร่งด่วนในการผลักดันมีจำนวน </a:t>
            </a:r>
            <a:r>
              <a:rPr lang="en-US" dirty="0" smtClean="0"/>
              <a:t>2</a:t>
            </a:r>
            <a:r>
              <a:rPr lang="th-TH" dirty="0" smtClean="0"/>
              <a:t> ฉบับ คือ </a:t>
            </a:r>
            <a:r>
              <a:rPr lang="en-US" dirty="0" smtClean="0"/>
              <a:t>1</a:t>
            </a:r>
            <a:r>
              <a:rPr lang="th-TH" dirty="0" smtClean="0"/>
              <a:t>) ร่าง พ.ร.บ.ว่าด้วย</a:t>
            </a:r>
            <a:r>
              <a:rPr lang="th-TH" dirty="0" err="1" smtClean="0"/>
              <a:t>คณะกรรมการดิ</a:t>
            </a:r>
            <a:r>
              <a:rPr lang="th-TH" dirty="0" smtClean="0"/>
              <a:t>จิทัลเพื่อเศรษฐกิจและสังคมแห่งชาติ พ.ศ. …. และ </a:t>
            </a:r>
            <a:r>
              <a:rPr lang="en-US" dirty="0" smtClean="0"/>
              <a:t>2</a:t>
            </a:r>
            <a:r>
              <a:rPr lang="th-TH" dirty="0" smtClean="0"/>
              <a:t>) ร่าง พ.ร.บ.ปรับปรุงกระทรวง ทบวง กรม (ฉบับที่ ..) พ.ศ. …. (กำหนดให้มี</a:t>
            </a:r>
            <a:r>
              <a:rPr lang="th-TH" dirty="0" err="1" smtClean="0"/>
              <a:t>กระทรวงดิ</a:t>
            </a:r>
            <a:r>
              <a:rPr lang="th-TH" dirty="0" smtClean="0"/>
              <a:t>จิทัลเพื่อเศรษฐกิจและสังคม) เพื่อให้เกิดคณะกรรมการระดับชาติและหน่วยงานเจ้าภาพในการขับเคลื่อน</a:t>
            </a:r>
            <a:r>
              <a:rPr lang="th-TH" dirty="0" err="1" smtClean="0"/>
              <a:t>นโยบายดิ</a:t>
            </a:r>
            <a:r>
              <a:rPr lang="th-TH" dirty="0" smtClean="0"/>
              <a:t>จิทัลเพื่อเศรษฐกิจและสังคม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335D78-3475-4AD8-9F68-1DC344B4CE74}" type="slidenum">
              <a:rPr lang="th-TH" smtClean="0"/>
              <a:pPr>
                <a:defRPr/>
              </a:pPr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686084" algn="l"/>
                <a:tab pos="1373813" algn="l"/>
                <a:tab pos="2061543" algn="l"/>
                <a:tab pos="2749272" algn="l"/>
              </a:tabLst>
            </a:pPr>
            <a:fld id="{41D7E67C-4EB0-478B-9417-9918E3D96984}" type="slidenum">
              <a:rPr lang="en-US" altLang="en-US" smtClean="0"/>
              <a:pPr>
                <a:tabLst>
                  <a:tab pos="686084" algn="l"/>
                  <a:tab pos="1373813" algn="l"/>
                  <a:tab pos="2061543" algn="l"/>
                  <a:tab pos="2749272" algn="l"/>
                </a:tabLst>
              </a:pPr>
              <a:t>18</a:t>
            </a:fld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009828"/>
            <a:ext cx="10058400" cy="4744974"/>
          </a:xfrm>
        </p:spPr>
        <p:txBody>
          <a:bodyPr anchor="b"/>
          <a:lstStyle>
            <a:lvl1pPr algn="l">
              <a:lnSpc>
                <a:spcPct val="85000"/>
              </a:lnSpc>
              <a:defRPr sz="8000" spc="-5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th-TH" dirty="0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5928450"/>
            <a:ext cx="10058400" cy="152082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3158" y="8651932"/>
            <a:ext cx="1045782" cy="48581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 b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C417E64F-5101-4882-8DAC-07068C8545AC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8516620"/>
            <a:ext cx="12188825" cy="608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" y="8391998"/>
            <a:ext cx="12188825" cy="84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51888"/>
            <a:ext cx="2628901" cy="766056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551887"/>
            <a:ext cx="7734301" cy="7660570"/>
          </a:xfrm>
        </p:spPr>
        <p:txBody>
          <a:bodyPr vert="eaVert" lIns="45720" tIns="0" rIns="45720" bIns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CA87E-5243-4F45-A5B9-5613D4E6E17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Click to edit Master title style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3158" y="8651932"/>
            <a:ext cx="1045782" cy="48581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 b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C417E64F-5101-4882-8DAC-07068C8545AC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609600" y="4"/>
            <a:ext cx="10972800" cy="2251669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3158" y="8651932"/>
            <a:ext cx="1045782" cy="48581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 b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C417E64F-5101-4882-8DAC-07068C8545AC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2" y="364078"/>
            <a:ext cx="10968959" cy="15214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F731D-0D31-4188-8E51-783D1F7C4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81346"/>
            <a:ext cx="10058400" cy="1139483"/>
          </a:xfrm>
        </p:spPr>
        <p:txBody>
          <a:bodyPr/>
          <a:lstStyle>
            <a:lvl1pPr marL="0">
              <a:defRPr/>
            </a:lvl1pPr>
          </a:lstStyle>
          <a:p>
            <a:r>
              <a:rPr lang="th-TH" dirty="0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3158" y="8651932"/>
            <a:ext cx="1045782" cy="48581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 b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C417E64F-5101-4882-8DAC-07068C8545AC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8"/>
          <p:cNvCxnSpPr/>
          <p:nvPr/>
        </p:nvCxnSpPr>
        <p:spPr>
          <a:xfrm>
            <a:off x="1208090" y="5779135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09828"/>
            <a:ext cx="10058400" cy="4744974"/>
          </a:xfrm>
        </p:spPr>
        <p:txBody>
          <a:bodyPr anchor="b"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5925135"/>
            <a:ext cx="10058400" cy="152082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-14514" y="8526294"/>
            <a:ext cx="12192000" cy="4747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4" y="8651925"/>
            <a:ext cx="2473325" cy="485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8651925"/>
            <a:ext cx="4822825" cy="485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pic>
        <p:nvPicPr>
          <p:cNvPr id="20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2185" y="8592853"/>
            <a:ext cx="1176729" cy="45202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1" name="CustomShape 4"/>
          <p:cNvSpPr/>
          <p:nvPr userDrawn="1"/>
        </p:nvSpPr>
        <p:spPr>
          <a:xfrm>
            <a:off x="0" y="8632198"/>
            <a:ext cx="1790700" cy="485819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Tahoma"/>
                <a:cs typeface="TH SarabunPSK" pitchFamily="34" charset="-34"/>
              </a:rPr>
              <a:t>© NSTDA 2015</a:t>
            </a:r>
            <a:endParaRPr sz="1400" dirty="0">
              <a:latin typeface="+mn-lt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Tahoma"/>
                <a:cs typeface="TH SarabunPSK" pitchFamily="34" charset="-34"/>
              </a:rPr>
              <a:t>www.nstda.or.th</a:t>
            </a:r>
            <a:endParaRPr sz="1400" dirty="0">
              <a:latin typeface="+mn-lt"/>
              <a:cs typeface="TH SarabunPSK" pitchFamily="34" charset="-34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3158" y="8651932"/>
            <a:ext cx="1045782" cy="48581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 b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C417E64F-5101-4882-8DAC-07068C8545AC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381343"/>
            <a:ext cx="10058400" cy="193031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2455853"/>
            <a:ext cx="4937760" cy="535330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455855"/>
            <a:ext cx="4937760" cy="5353304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3158" y="8651932"/>
            <a:ext cx="1045782" cy="48581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 b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C417E64F-5101-4882-8DAC-07068C8545AC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381343"/>
            <a:ext cx="10058400" cy="193031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456274"/>
            <a:ext cx="4937760" cy="97966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3435940"/>
            <a:ext cx="4937760" cy="44948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2456274"/>
            <a:ext cx="4937760" cy="979665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3435940"/>
            <a:ext cx="4937760" cy="449488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083158" y="8651932"/>
            <a:ext cx="1045782" cy="48581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 b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C417E64F-5101-4882-8DAC-07068C8545AC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3158" y="8651932"/>
            <a:ext cx="1045782" cy="48581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 b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C417E64F-5101-4882-8DAC-07068C8545AC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4514" y="8526294"/>
            <a:ext cx="12192000" cy="4747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4" y="8651925"/>
            <a:ext cx="2473325" cy="485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8651925"/>
            <a:ext cx="4822825" cy="485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pic>
        <p:nvPicPr>
          <p:cNvPr id="1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2185" y="8592853"/>
            <a:ext cx="1176729" cy="45202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8" name="CustomShape 4"/>
          <p:cNvSpPr/>
          <p:nvPr userDrawn="1"/>
        </p:nvSpPr>
        <p:spPr>
          <a:xfrm>
            <a:off x="0" y="8632198"/>
            <a:ext cx="1790700" cy="485819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Tahoma"/>
                <a:cs typeface="TH SarabunPSK" pitchFamily="34" charset="-34"/>
              </a:rPr>
              <a:t>© NSTDA 2015</a:t>
            </a:r>
            <a:endParaRPr sz="1400" dirty="0">
              <a:latin typeface="+mn-lt"/>
              <a:cs typeface="TH SarabunPSK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Tahoma"/>
                <a:cs typeface="TH SarabunPSK" pitchFamily="34" charset="-34"/>
              </a:rPr>
              <a:t>www.nstda.or.th</a:t>
            </a:r>
            <a:endParaRPr sz="1400" dirty="0">
              <a:latin typeface="+mn-lt"/>
              <a:cs typeface="TH SarabunPSK" pitchFamily="34" charset="-34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3158" y="8651932"/>
            <a:ext cx="1045782" cy="48581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 b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C417E64F-5101-4882-8DAC-07068C8545AC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2"/>
            <a:ext cx="4051301" cy="91249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9" y="2"/>
            <a:ext cx="63501" cy="9124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0827"/>
            <a:ext cx="3200400" cy="3041650"/>
          </a:xfrm>
        </p:spPr>
        <p:txBody>
          <a:bodyPr anchor="b"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973329"/>
            <a:ext cx="6492240" cy="699579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93313"/>
            <a:ext cx="3200400" cy="4496112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42" y="8594775"/>
            <a:ext cx="2619375" cy="485819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1" y="8594775"/>
            <a:ext cx="4648200" cy="485819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3158" y="8651932"/>
            <a:ext cx="1045782" cy="48581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 b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C417E64F-5101-4882-8DAC-07068C8545AC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6590241"/>
            <a:ext cx="12188825" cy="2534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1" y="6539549"/>
            <a:ext cx="12188825" cy="84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752465"/>
            <a:ext cx="10113264" cy="1094994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6539782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7859622"/>
            <a:ext cx="10113264" cy="790829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17C6-804F-49AC-8F58-ED8ED7FD14B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4514" y="8526294"/>
            <a:ext cx="12192000" cy="4747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82320"/>
            <a:ext cx="10058400" cy="994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dirty="0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588417"/>
            <a:ext cx="10058400" cy="622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  <a:endParaRPr lang="en-US" alt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4" y="8651925"/>
            <a:ext cx="2473325" cy="485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TH Sarabun New" pitchFamily="34" charset="-34"/>
                <a:cs typeface="TH Sarabun New" pitchFamily="34" charset="-34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8651925"/>
            <a:ext cx="4822825" cy="485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3158" y="8651932"/>
            <a:ext cx="1045782" cy="48581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000" b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defRPr>
            </a:lvl1pPr>
          </a:lstStyle>
          <a:p>
            <a:pPr>
              <a:defRPr/>
            </a:pPr>
            <a:fld id="{C417E64F-5101-4882-8DAC-07068C8545AC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342185" y="8592853"/>
            <a:ext cx="1176729" cy="45202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1" name="CustomShape 4"/>
          <p:cNvSpPr/>
          <p:nvPr/>
        </p:nvSpPr>
        <p:spPr>
          <a:xfrm>
            <a:off x="0" y="8632198"/>
            <a:ext cx="1790700" cy="485819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0000"/>
                </a:solidFill>
                <a:latin typeface="TH Sarabun New" pitchFamily="34" charset="-34"/>
                <a:ea typeface="Tahoma"/>
                <a:cs typeface="TH Sarabun New" pitchFamily="34" charset="-34"/>
              </a:rPr>
              <a:t>© NSTDA 2015</a:t>
            </a:r>
            <a:endParaRPr sz="1400" dirty="0">
              <a:latin typeface="TH Sarabun New" pitchFamily="34" charset="-34"/>
              <a:cs typeface="TH Sarabun New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TH Sarabun New" pitchFamily="34" charset="-34"/>
                <a:ea typeface="Tahoma"/>
                <a:cs typeface="TH Sarabun New" pitchFamily="34" charset="-34"/>
              </a:rPr>
              <a:t>www.nstda.or.th</a:t>
            </a:r>
            <a:endParaRPr sz="1400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3995" r:id="rId2"/>
    <p:sldLayoutId id="2147484001" r:id="rId3"/>
    <p:sldLayoutId id="2147483996" r:id="rId4"/>
    <p:sldLayoutId id="2147483997" r:id="rId5"/>
    <p:sldLayoutId id="2147483998" r:id="rId6"/>
    <p:sldLayoutId id="2147484002" r:id="rId7"/>
    <p:sldLayoutId id="2147484003" r:id="rId8"/>
    <p:sldLayoutId id="2147484004" r:id="rId9"/>
    <p:sldLayoutId id="2147483999" r:id="rId10"/>
    <p:sldLayoutId id="2147484005" r:id="rId11"/>
    <p:sldLayoutId id="2147484006" r:id="rId12"/>
    <p:sldLayoutId id="2147484007" r:id="rId13"/>
    <p:sldLayoutId id="2147484008" r:id="rId14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b="1" kern="1200" spc="-50">
          <a:solidFill>
            <a:schemeClr val="accent1">
              <a:lumMod val="50000"/>
            </a:schemeClr>
          </a:solidFill>
          <a:latin typeface="TH Sarabun New" pitchFamily="34" charset="-34"/>
          <a:ea typeface="+mj-ea"/>
          <a:cs typeface="TH Sarabun New" pitchFamily="34" charset="-34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rgbClr val="865640"/>
          </a:solidFill>
          <a:latin typeface="TH SarabunPSK" panose="020B0500040200020003" pitchFamily="34" charset="-34"/>
          <a:cs typeface="TH SarabunPSK" panose="020B0500040200020003" pitchFamily="34" charset="-34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rgbClr val="865640"/>
          </a:solidFill>
          <a:latin typeface="TH SarabunPSK" panose="020B0500040200020003" pitchFamily="34" charset="-34"/>
          <a:cs typeface="TH SarabunPSK" panose="020B0500040200020003" pitchFamily="34" charset="-34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rgbClr val="865640"/>
          </a:solidFill>
          <a:latin typeface="TH SarabunPSK" panose="020B0500040200020003" pitchFamily="34" charset="-34"/>
          <a:cs typeface="TH SarabunPSK" panose="020B0500040200020003" pitchFamily="34" charset="-34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rgbClr val="865640"/>
          </a:solidFill>
          <a:latin typeface="TH SarabunPSK" panose="020B0500040200020003" pitchFamily="34" charset="-34"/>
          <a:cs typeface="TH SarabunPSK" panose="020B0500040200020003" pitchFamily="34" charset="-34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rgbClr val="865640"/>
          </a:solidFill>
          <a:latin typeface="TH SarabunPSK" panose="020B0500040200020003" pitchFamily="34" charset="-34"/>
          <a:cs typeface="TH SarabunPSK" panose="020B0500040200020003" pitchFamily="34" charset="-34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rgbClr val="865640"/>
          </a:solidFill>
          <a:latin typeface="TH SarabunPSK" panose="020B0500040200020003" pitchFamily="34" charset="-34"/>
          <a:cs typeface="TH SarabunPSK" panose="020B0500040200020003" pitchFamily="34" charset="-34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rgbClr val="865640"/>
          </a:solidFill>
          <a:latin typeface="TH SarabunPSK" panose="020B0500040200020003" pitchFamily="34" charset="-34"/>
          <a:cs typeface="TH SarabunPSK" panose="020B0500040200020003" pitchFamily="34" charset="-34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 b="1">
          <a:solidFill>
            <a:srgbClr val="865640"/>
          </a:solidFill>
          <a:latin typeface="TH SarabunPSK" panose="020B0500040200020003" pitchFamily="34" charset="-34"/>
          <a:cs typeface="TH SarabunPSK" panose="020B0500040200020003" pitchFamily="34" charset="-34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3600" kern="1200">
          <a:solidFill>
            <a:srgbClr val="404040"/>
          </a:solidFill>
          <a:latin typeface="TH Sarabun New" pitchFamily="34" charset="-34"/>
          <a:ea typeface="+mn-ea"/>
          <a:cs typeface="TH Sarabun New" pitchFamily="34" charset="-34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3200" kern="1200">
          <a:solidFill>
            <a:srgbClr val="404040"/>
          </a:solidFill>
          <a:latin typeface="TH Sarabun New" pitchFamily="34" charset="-34"/>
          <a:ea typeface="+mn-ea"/>
          <a:cs typeface="TH Sarabun New" pitchFamily="34" charset="-34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rgbClr val="404040"/>
          </a:solidFill>
          <a:latin typeface="TH Sarabun New" pitchFamily="34" charset="-34"/>
          <a:ea typeface="+mn-ea"/>
          <a:cs typeface="TH Sarabun New" pitchFamily="34" charset="-34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rgbClr val="404040"/>
          </a:solidFill>
          <a:latin typeface="TH Sarabun New" pitchFamily="34" charset="-34"/>
          <a:ea typeface="+mn-ea"/>
          <a:cs typeface="TH Sarabun New" pitchFamily="34" charset="-34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rgbClr val="404040"/>
          </a:solidFill>
          <a:latin typeface="TH Sarabun New" pitchFamily="34" charset="-34"/>
          <a:ea typeface="+mn-ea"/>
          <a:cs typeface="TH Sarabun New" pitchFamily="34" charset="-34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6249" y="419651"/>
            <a:ext cx="2400233" cy="906363"/>
          </a:xfrm>
          <a:prstGeom prst="rect">
            <a:avLst/>
          </a:prstGeom>
          <a:noFill/>
          <a:ln w="9360" cap="flat">
            <a:noFill/>
            <a:miter lim="800000"/>
            <a:headEnd/>
            <a:tailEnd/>
          </a:ln>
          <a:effectLst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86428" y="5429250"/>
            <a:ext cx="11028480" cy="2876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385" tIns="50693" rIns="101385" bIns="50693" anchor="ctr"/>
          <a:lstStyle/>
          <a:p>
            <a:pPr algn="ctr">
              <a:lnSpc>
                <a:spcPct val="85000"/>
              </a:lnSpc>
              <a:tabLst>
                <a:tab pos="515036" algn="l"/>
                <a:tab pos="1030072" algn="l"/>
                <a:tab pos="1545107" algn="l"/>
                <a:tab pos="2060143" algn="l"/>
                <a:tab pos="2575179" algn="l"/>
                <a:tab pos="3090215" algn="l"/>
                <a:tab pos="3605251" algn="l"/>
                <a:tab pos="4120286" algn="l"/>
                <a:tab pos="4635322" algn="l"/>
                <a:tab pos="5150358" algn="l"/>
                <a:tab pos="5665394" algn="l"/>
                <a:tab pos="6180430" algn="l"/>
                <a:tab pos="6695465" algn="l"/>
                <a:tab pos="7210501" algn="l"/>
                <a:tab pos="7725537" algn="l"/>
                <a:tab pos="8240573" algn="l"/>
                <a:tab pos="8755609" algn="l"/>
                <a:tab pos="9270644" algn="l"/>
                <a:tab pos="9785680" algn="l"/>
              </a:tabLst>
            </a:pPr>
            <a:endParaRPr lang="th-TH" sz="3600" b="1" dirty="0" smtClean="0">
              <a:solidFill>
                <a:schemeClr val="accent6"/>
              </a:solidFill>
              <a:latin typeface="TH Sarabun New" pitchFamily="34" charset="-34"/>
              <a:ea typeface="Adobe Fan Heiti Std B" pitchFamily="34" charset="-128"/>
              <a:cs typeface="TH Sarabun New" pitchFamily="34" charset="-34"/>
            </a:endParaRPr>
          </a:p>
          <a:p>
            <a:pPr algn="ctr">
              <a:lnSpc>
                <a:spcPct val="85000"/>
              </a:lnSpc>
              <a:tabLst>
                <a:tab pos="515036" algn="l"/>
                <a:tab pos="1030072" algn="l"/>
                <a:tab pos="1545107" algn="l"/>
                <a:tab pos="2060143" algn="l"/>
                <a:tab pos="2575179" algn="l"/>
                <a:tab pos="3090215" algn="l"/>
                <a:tab pos="3605251" algn="l"/>
                <a:tab pos="4120286" algn="l"/>
                <a:tab pos="4635322" algn="l"/>
                <a:tab pos="5150358" algn="l"/>
                <a:tab pos="5665394" algn="l"/>
                <a:tab pos="6180430" algn="l"/>
                <a:tab pos="6695465" algn="l"/>
                <a:tab pos="7210501" algn="l"/>
                <a:tab pos="7725537" algn="l"/>
                <a:tab pos="8240573" algn="l"/>
                <a:tab pos="8755609" algn="l"/>
                <a:tab pos="9270644" algn="l"/>
                <a:tab pos="9785680" algn="l"/>
              </a:tabLst>
            </a:pPr>
            <a:endParaRPr lang="en-US" sz="32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itchFamily="34" charset="-34"/>
              <a:cs typeface="TH Sarabun New" pitchFamily="34" charset="-34"/>
            </a:endParaRPr>
          </a:p>
          <a:p>
            <a:pPr algn="ctr">
              <a:lnSpc>
                <a:spcPct val="85000"/>
              </a:lnSpc>
              <a:tabLst>
                <a:tab pos="515036" algn="l"/>
                <a:tab pos="1030072" algn="l"/>
                <a:tab pos="1545107" algn="l"/>
                <a:tab pos="2060143" algn="l"/>
                <a:tab pos="2575179" algn="l"/>
                <a:tab pos="3090215" algn="l"/>
                <a:tab pos="3605251" algn="l"/>
                <a:tab pos="4120286" algn="l"/>
                <a:tab pos="4635322" algn="l"/>
                <a:tab pos="5150358" algn="l"/>
                <a:tab pos="5665394" algn="l"/>
                <a:tab pos="6180430" algn="l"/>
                <a:tab pos="6695465" algn="l"/>
                <a:tab pos="7210501" algn="l"/>
                <a:tab pos="7725537" algn="l"/>
                <a:tab pos="8240573" algn="l"/>
                <a:tab pos="8755609" algn="l"/>
                <a:tab pos="9270644" algn="l"/>
                <a:tab pos="9785680" algn="l"/>
              </a:tabLst>
            </a:pPr>
            <a:endParaRPr lang="en-US" sz="2700" b="1" dirty="0">
              <a:solidFill>
                <a:schemeClr val="accent6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ctr">
              <a:lnSpc>
                <a:spcPct val="85000"/>
              </a:lnSpc>
              <a:tabLst>
                <a:tab pos="515036" algn="l"/>
                <a:tab pos="1030072" algn="l"/>
                <a:tab pos="1545107" algn="l"/>
                <a:tab pos="2060143" algn="l"/>
                <a:tab pos="2575179" algn="l"/>
                <a:tab pos="3090215" algn="l"/>
                <a:tab pos="3605251" algn="l"/>
                <a:tab pos="4120286" algn="l"/>
                <a:tab pos="4635322" algn="l"/>
                <a:tab pos="5150358" algn="l"/>
                <a:tab pos="5665394" algn="l"/>
                <a:tab pos="6180430" algn="l"/>
                <a:tab pos="6695465" algn="l"/>
                <a:tab pos="7210501" algn="l"/>
                <a:tab pos="7725537" algn="l"/>
                <a:tab pos="8240573" algn="l"/>
                <a:tab pos="8755609" algn="l"/>
                <a:tab pos="9270644" algn="l"/>
                <a:tab pos="9785680" algn="l"/>
              </a:tabLst>
            </a:pPr>
            <a:r>
              <a:rPr lang="th-TH" sz="2700" b="1" i="1" dirty="0" smtClean="0">
                <a:latin typeface="TH Sarabun New" pitchFamily="34" charset="-34"/>
                <a:cs typeface="TH Sarabun New" pitchFamily="34" charset="-34"/>
              </a:rPr>
              <a:t>กษิติธร </a:t>
            </a:r>
            <a:r>
              <a:rPr lang="th-TH" sz="2700" b="1" i="1" dirty="0" err="1" smtClean="0">
                <a:latin typeface="TH Sarabun New" pitchFamily="34" charset="-34"/>
                <a:cs typeface="TH Sarabun New" pitchFamily="34" charset="-34"/>
              </a:rPr>
              <a:t>ภูภราดัย</a:t>
            </a:r>
            <a:endParaRPr lang="th-TH" sz="2700" b="1" i="1" dirty="0">
              <a:latin typeface="TH Sarabun New" pitchFamily="34" charset="-34"/>
              <a:cs typeface="TH Sarabun New" pitchFamily="34" charset="-34"/>
            </a:endParaRPr>
          </a:p>
          <a:p>
            <a:pPr algn="ctr">
              <a:lnSpc>
                <a:spcPct val="85000"/>
              </a:lnSpc>
              <a:tabLst>
                <a:tab pos="515036" algn="l"/>
                <a:tab pos="1030072" algn="l"/>
                <a:tab pos="1545107" algn="l"/>
                <a:tab pos="2060143" algn="l"/>
                <a:tab pos="2575179" algn="l"/>
                <a:tab pos="3090215" algn="l"/>
                <a:tab pos="3605251" algn="l"/>
                <a:tab pos="4120286" algn="l"/>
                <a:tab pos="4635322" algn="l"/>
                <a:tab pos="5150358" algn="l"/>
                <a:tab pos="5665394" algn="l"/>
                <a:tab pos="6180430" algn="l"/>
                <a:tab pos="6695465" algn="l"/>
                <a:tab pos="7210501" algn="l"/>
                <a:tab pos="7725537" algn="l"/>
                <a:tab pos="8240573" algn="l"/>
                <a:tab pos="8755609" algn="l"/>
                <a:tab pos="9270644" algn="l"/>
                <a:tab pos="9785680" algn="l"/>
              </a:tabLst>
            </a:pPr>
            <a:r>
              <a:rPr lang="th-TH" sz="2700" b="1" dirty="0" smtClean="0">
                <a:latin typeface="TH Sarabun New" pitchFamily="34" charset="-34"/>
                <a:cs typeface="TH Sarabun New" pitchFamily="34" charset="-34"/>
              </a:rPr>
              <a:t>ผู้อำนวยการฝ่ายอาวุโส ฝ่ายวิจัยนโยบาย</a:t>
            </a:r>
          </a:p>
          <a:p>
            <a:pPr algn="ctr">
              <a:lnSpc>
                <a:spcPct val="85000"/>
              </a:lnSpc>
              <a:tabLst>
                <a:tab pos="515036" algn="l"/>
                <a:tab pos="1030072" algn="l"/>
                <a:tab pos="1545107" algn="l"/>
                <a:tab pos="2060143" algn="l"/>
                <a:tab pos="2575179" algn="l"/>
                <a:tab pos="3090215" algn="l"/>
                <a:tab pos="3605251" algn="l"/>
                <a:tab pos="4120286" algn="l"/>
                <a:tab pos="4635322" algn="l"/>
                <a:tab pos="5150358" algn="l"/>
                <a:tab pos="5665394" algn="l"/>
                <a:tab pos="6180430" algn="l"/>
                <a:tab pos="6695465" algn="l"/>
                <a:tab pos="7210501" algn="l"/>
                <a:tab pos="7725537" algn="l"/>
                <a:tab pos="8240573" algn="l"/>
                <a:tab pos="8755609" algn="l"/>
                <a:tab pos="9270644" algn="l"/>
                <a:tab pos="9785680" algn="l"/>
              </a:tabLst>
            </a:pPr>
            <a:r>
              <a:rPr lang="th-TH" sz="2700" b="1" dirty="0" smtClean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700" b="1" dirty="0">
                <a:latin typeface="TH Sarabun New" pitchFamily="34" charset="-34"/>
                <a:cs typeface="TH Sarabun New" pitchFamily="34" charset="-34"/>
              </a:rPr>
              <a:t>สำนักงานพัฒนาวิทยาศาสตร์และเทคโนโลยี</a:t>
            </a:r>
            <a:r>
              <a:rPr lang="th-TH" sz="2700" b="1" dirty="0" smtClean="0">
                <a:latin typeface="TH Sarabun New" pitchFamily="34" charset="-34"/>
                <a:cs typeface="TH Sarabun New" pitchFamily="34" charset="-34"/>
              </a:rPr>
              <a:t>แห่งชาติ</a:t>
            </a:r>
            <a:endParaRPr lang="en-US" sz="2700" b="1" dirty="0" smtClean="0">
              <a:latin typeface="TH Sarabun New" pitchFamily="34" charset="-34"/>
              <a:cs typeface="TH Sarabun New" pitchFamily="34" charset="-34"/>
            </a:endParaRPr>
          </a:p>
          <a:p>
            <a:pPr algn="ctr">
              <a:lnSpc>
                <a:spcPct val="85000"/>
              </a:lnSpc>
              <a:tabLst>
                <a:tab pos="515036" algn="l"/>
                <a:tab pos="1030072" algn="l"/>
                <a:tab pos="1545107" algn="l"/>
                <a:tab pos="2060143" algn="l"/>
                <a:tab pos="2575179" algn="l"/>
                <a:tab pos="3090215" algn="l"/>
                <a:tab pos="3605251" algn="l"/>
                <a:tab pos="4120286" algn="l"/>
                <a:tab pos="4635322" algn="l"/>
                <a:tab pos="5150358" algn="l"/>
                <a:tab pos="5665394" algn="l"/>
                <a:tab pos="6180430" algn="l"/>
                <a:tab pos="6695465" algn="l"/>
                <a:tab pos="7210501" algn="l"/>
                <a:tab pos="7725537" algn="l"/>
                <a:tab pos="8240573" algn="l"/>
                <a:tab pos="8755609" algn="l"/>
                <a:tab pos="9270644" algn="l"/>
                <a:tab pos="9785680" algn="l"/>
              </a:tabLst>
            </a:pPr>
            <a:r>
              <a:rPr lang="en-US" sz="2700" dirty="0" smtClean="0">
                <a:latin typeface="TH Sarabun New" pitchFamily="34" charset="-34"/>
                <a:cs typeface="TH Sarabun New" pitchFamily="34" charset="-34"/>
              </a:rPr>
              <a:t>24 </a:t>
            </a:r>
            <a:r>
              <a:rPr lang="th-TH" sz="2700" dirty="0" smtClean="0">
                <a:latin typeface="TH Sarabun New" pitchFamily="34" charset="-34"/>
                <a:cs typeface="TH Sarabun New" pitchFamily="34" charset="-34"/>
              </a:rPr>
              <a:t>กรกฎาคม 2558</a:t>
            </a:r>
            <a:endParaRPr lang="th-TH" sz="27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083937" y="2405360"/>
            <a:ext cx="1072120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โครงสร้างพื้นฐานสำหรับอนาคต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 </a:t>
            </a:r>
            <a:r>
              <a:rPr lang="th-TH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การอภิบาลสื่อในยุคหลอมรวม</a:t>
            </a:r>
          </a:p>
          <a:p>
            <a:pPr algn="ctr"/>
            <a:r>
              <a:rPr lang="th-TH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จะส่งเสริมเศรษฐกิจเชิงนวัตกรรมและสังคมประชาธิปไตยได้อย่างไร</a:t>
            </a:r>
          </a:p>
          <a:p>
            <a:pPr algn="ctr"/>
            <a:endParaRPr lang="th-TH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th-TH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คิดใหม่พรมแดนสื่อ</a:t>
            </a:r>
            <a:endParaRPr lang="en-US" sz="40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8877299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TH Sarabun New" pitchFamily="34" charset="-34"/>
                <a:cs typeface="TH Sarabun New" pitchFamily="34" charset="-34"/>
              </a:rPr>
              <a:t>https://www.digitalnewsasia.com/business/ibm-announces-new-enterprise-iot-unit</a:t>
            </a:r>
            <a:endParaRPr lang="th-TH" sz="1600" dirty="0">
              <a:solidFill>
                <a:schemeClr val="bg1">
                  <a:lumMod val="6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>
          <a:xfrm>
            <a:off x="387832" y="428645"/>
            <a:ext cx="10058400" cy="1139483"/>
          </a:xfrm>
        </p:spPr>
        <p:txBody>
          <a:bodyPr>
            <a:normAutofit/>
          </a:bodyPr>
          <a:lstStyle/>
          <a:p>
            <a:r>
              <a:rPr lang="en-US" sz="4000" b="0" dirty="0" smtClean="0">
                <a:latin typeface="+mn-lt"/>
              </a:rPr>
              <a:t>Network Readiness Index 2015</a:t>
            </a: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Usage</a:t>
            </a:r>
            <a:endParaRPr lang="th-TH" sz="4000" dirty="0">
              <a:latin typeface="+mn-lt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417E64F-5101-4882-8DAC-07068C8545AC}" type="slidenum">
              <a:rPr lang="th-TH" smtClean="0"/>
              <a:pPr>
                <a:defRPr/>
              </a:pPr>
              <a:t>10</a:t>
            </a:fld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070538" y="8682069"/>
            <a:ext cx="7861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http://reports.weforum.org/global-information-technology-report-2015/downloads/</a:t>
            </a:r>
            <a:endParaRPr lang="th-TH" sz="1600" dirty="0"/>
          </a:p>
        </p:txBody>
      </p:sp>
      <p:graphicFrame>
        <p:nvGraphicFramePr>
          <p:cNvPr id="9" name="แผนภูมิ 8"/>
          <p:cNvGraphicFramePr/>
          <p:nvPr/>
        </p:nvGraphicFramePr>
        <p:xfrm>
          <a:off x="-2" y="1142415"/>
          <a:ext cx="6479629" cy="429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แผนภูมิ 14"/>
          <p:cNvGraphicFramePr/>
          <p:nvPr/>
        </p:nvGraphicFramePr>
        <p:xfrm>
          <a:off x="3046321" y="4966139"/>
          <a:ext cx="5058834" cy="472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3558" y="5722886"/>
            <a:ext cx="1718442" cy="278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แผนภูมิ 16"/>
          <p:cNvGraphicFramePr/>
          <p:nvPr/>
        </p:nvGraphicFramePr>
        <p:xfrm>
          <a:off x="6164318" y="1126649"/>
          <a:ext cx="6027682" cy="4060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19400" y="6115050"/>
            <a:ext cx="2090637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haiSans Neue SemBd" pitchFamily="2" charset="-34"/>
                <a:cs typeface="ThaiSans Neue SemBd" pitchFamily="2" charset="-34"/>
              </a:rPr>
              <a:t>การใช้ </a:t>
            </a:r>
            <a:r>
              <a:rPr lang="en-US" dirty="0" smtClean="0">
                <a:latin typeface="ThaiSans Neue SemBd" pitchFamily="2" charset="-34"/>
                <a:cs typeface="ThaiSans Neue SemBd" pitchFamily="2" charset="-34"/>
              </a:rPr>
              <a:t>ICT </a:t>
            </a:r>
            <a:r>
              <a:rPr lang="th-TH" dirty="0" smtClean="0">
                <a:latin typeface="ThaiSans Neue SemBd" pitchFamily="2" charset="-34"/>
                <a:cs typeface="ThaiSans Neue SemBd" pitchFamily="2" charset="-34"/>
              </a:rPr>
              <a:t/>
            </a:r>
            <a:br>
              <a:rPr lang="th-TH" dirty="0" smtClean="0">
                <a:latin typeface="ThaiSans Neue SemBd" pitchFamily="2" charset="-34"/>
                <a:cs typeface="ThaiSans Neue SemBd" pitchFamily="2" charset="-34"/>
              </a:rPr>
            </a:br>
            <a:r>
              <a:rPr lang="th-TH" dirty="0" smtClean="0">
                <a:latin typeface="ThaiSans Neue SemBd" pitchFamily="2" charset="-34"/>
                <a:cs typeface="ThaiSans Neue SemBd" pitchFamily="2" charset="-34"/>
              </a:rPr>
              <a:t>ในภาครัฐอ่อนมาก</a:t>
            </a:r>
            <a:endParaRPr lang="en-US" dirty="0" smtClean="0">
              <a:latin typeface="ThaiSans Neue SemBd" pitchFamily="2" charset="-34"/>
              <a:cs typeface="ThaiSans Neue SemBd" pitchFamily="2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50" y="4857750"/>
            <a:ext cx="2098651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dirty="0" smtClean="0">
                <a:latin typeface="ThaiSans Neue SemBd" pitchFamily="2" charset="-34"/>
                <a:cs typeface="ThaiSans Neue SemBd" pitchFamily="2" charset="-34"/>
              </a:rPr>
              <a:t>ผู้ใช้</a:t>
            </a:r>
            <a:br>
              <a:rPr lang="th-TH" dirty="0" smtClean="0">
                <a:latin typeface="ThaiSans Neue SemBd" pitchFamily="2" charset="-34"/>
                <a:cs typeface="ThaiSans Neue SemBd" pitchFamily="2" charset="-34"/>
              </a:rPr>
            </a:br>
            <a:r>
              <a:rPr lang="en-US" dirty="0" smtClean="0">
                <a:latin typeface="ThaiSans Neue SemBd" pitchFamily="2" charset="-34"/>
                <a:cs typeface="ThaiSans Neue SemBd" pitchFamily="2" charset="-34"/>
              </a:rPr>
              <a:t>Fixed Broadband</a:t>
            </a:r>
            <a:br>
              <a:rPr lang="en-US" dirty="0" smtClean="0">
                <a:latin typeface="ThaiSans Neue SemBd" pitchFamily="2" charset="-34"/>
                <a:cs typeface="ThaiSans Neue SemBd" pitchFamily="2" charset="-34"/>
              </a:rPr>
            </a:br>
            <a:r>
              <a:rPr lang="th-TH" dirty="0" smtClean="0">
                <a:latin typeface="ThaiSans Neue SemBd" pitchFamily="2" charset="-34"/>
                <a:cs typeface="ThaiSans Neue SemBd" pitchFamily="2" charset="-34"/>
              </a:rPr>
              <a:t>น้อย</a:t>
            </a:r>
            <a:endParaRPr lang="en-US" dirty="0" smtClean="0">
              <a:latin typeface="ThaiSans Neue SemBd" pitchFamily="2" charset="-34"/>
              <a:cs typeface="ThaiSans Neue SemBd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381346"/>
            <a:ext cx="10485120" cy="1139483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State of the Internet</a:t>
            </a:r>
            <a:endParaRPr lang="th-TH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417E64F-5101-4882-8DAC-07068C8545AC}" type="slidenum">
              <a:rPr lang="th-TH" smtClean="0"/>
              <a:pPr>
                <a:defRPr/>
              </a:pPr>
              <a:t>11</a:t>
            </a:fld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-39000" contrast="5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8" y="2109788"/>
            <a:ext cx="118205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2080" y="8656320"/>
            <a:ext cx="839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H Sarabun New" charset="-34"/>
                <a:cs typeface="TH Sarabun New" charset="-34"/>
              </a:rPr>
              <a:t>Source: The </a:t>
            </a:r>
            <a:r>
              <a:rPr lang="en-US" sz="2400" dirty="0">
                <a:latin typeface="TH Sarabun New" charset="-34"/>
                <a:cs typeface="TH Sarabun New" charset="-34"/>
              </a:rPr>
              <a:t>Akamai State of the Internet </a:t>
            </a:r>
            <a:r>
              <a:rPr lang="en-US" sz="2400" dirty="0" smtClean="0">
                <a:latin typeface="TH Sarabun New" charset="-34"/>
                <a:cs typeface="TH Sarabun New" charset="-34"/>
              </a:rPr>
              <a:t>Report, </a:t>
            </a:r>
            <a:r>
              <a:rPr lang="en-US" sz="2400" dirty="0">
                <a:latin typeface="TH Sarabun New" charset="-34"/>
                <a:cs typeface="TH Sarabun New" charset="-34"/>
              </a:rPr>
              <a:t>www.akamai.com</a:t>
            </a:r>
            <a:endParaRPr lang="th-TH" sz="2400" dirty="0">
              <a:latin typeface="TH Sarabun New" charset="-34"/>
              <a:cs typeface="TH Sarabun New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7429500" y="6324601"/>
            <a:ext cx="4643164" cy="2857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ular Callout 6"/>
          <p:cNvSpPr/>
          <p:nvPr/>
        </p:nvSpPr>
        <p:spPr>
          <a:xfrm>
            <a:off x="3067050" y="6286500"/>
            <a:ext cx="3905250" cy="1257300"/>
          </a:xfrm>
          <a:prstGeom prst="wedgeRectCallout">
            <a:avLst>
              <a:gd name="adj1" fmla="val -1907"/>
              <a:gd name="adj2" fmla="val -13133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ThaiSans Neue SemBd" pitchFamily="2" charset="-34"/>
                <a:cs typeface="ThaiSans Neue SemBd" pitchFamily="2" charset="-34"/>
              </a:rPr>
              <a:t>ประเทศไทย มีความเร็วบรอดแบนด์</a:t>
            </a:r>
            <a:br>
              <a:rPr lang="th-TH" dirty="0" smtClean="0">
                <a:solidFill>
                  <a:schemeClr val="tx1"/>
                </a:solidFill>
                <a:latin typeface="ThaiSans Neue SemBd" pitchFamily="2" charset="-34"/>
                <a:cs typeface="ThaiSans Neue SemBd" pitchFamily="2" charset="-34"/>
              </a:rPr>
            </a:br>
            <a:r>
              <a:rPr lang="th-TH" dirty="0" smtClean="0">
                <a:solidFill>
                  <a:schemeClr val="tx1"/>
                </a:solidFill>
                <a:latin typeface="ThaiSans Neue SemBd" pitchFamily="2" charset="-34"/>
                <a:cs typeface="ThaiSans Neue SemBd" pitchFamily="2" charset="-34"/>
              </a:rPr>
              <a:t>เฉลี่ย7.1 </a:t>
            </a:r>
            <a:r>
              <a:rPr lang="en-US" dirty="0" smtClean="0">
                <a:solidFill>
                  <a:schemeClr val="tx1"/>
                </a:solidFill>
                <a:latin typeface="ThaiSans Neue SemBd" pitchFamily="2" charset="-34"/>
                <a:cs typeface="ThaiSans Neue SemBd" pitchFamily="2" charset="-34"/>
              </a:rPr>
              <a:t>Mbps </a:t>
            </a:r>
            <a:r>
              <a:rPr lang="th-TH" dirty="0" smtClean="0">
                <a:solidFill>
                  <a:schemeClr val="tx1"/>
                </a:solidFill>
                <a:latin typeface="ThaiSans Neue SemBd" pitchFamily="2" charset="-34"/>
                <a:cs typeface="ThaiSans Neue SemBd" pitchFamily="2" charset="-34"/>
              </a:rPr>
              <a:t>และ</a:t>
            </a:r>
            <a:br>
              <a:rPr lang="th-TH" dirty="0" smtClean="0">
                <a:solidFill>
                  <a:schemeClr val="tx1"/>
                </a:solidFill>
                <a:latin typeface="ThaiSans Neue SemBd" pitchFamily="2" charset="-34"/>
                <a:cs typeface="ThaiSans Neue SemBd" pitchFamily="2" charset="-34"/>
              </a:rPr>
            </a:br>
            <a:r>
              <a:rPr lang="th-TH" dirty="0" smtClean="0">
                <a:solidFill>
                  <a:schemeClr val="tx1"/>
                </a:solidFill>
                <a:latin typeface="ThaiSans Neue SemBd" pitchFamily="2" charset="-34"/>
                <a:cs typeface="ThaiSans Neue SemBd" pitchFamily="2" charset="-34"/>
              </a:rPr>
              <a:t>สูงสุด 46.3 </a:t>
            </a:r>
            <a:r>
              <a:rPr lang="en-US" dirty="0" smtClean="0">
                <a:solidFill>
                  <a:schemeClr val="tx1"/>
                </a:solidFill>
                <a:latin typeface="ThaiSans Neue SemBd" pitchFamily="2" charset="-34"/>
                <a:cs typeface="ThaiSans Neue SemBd" pitchFamily="2" charset="-34"/>
              </a:rPr>
              <a:t>Mbps</a:t>
            </a:r>
            <a:endParaRPr lang="en-US" dirty="0">
              <a:solidFill>
                <a:schemeClr val="tx1"/>
              </a:solidFill>
              <a:latin typeface="ThaiSans Neue SemBd" pitchFamily="2" charset="-34"/>
              <a:cs typeface="ThaiSans Neue SemB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j-lt"/>
              </a:rPr>
              <a:t>Mobile Connectivity</a:t>
            </a:r>
            <a:endParaRPr lang="th-TH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417E64F-5101-4882-8DAC-07068C8545AC}" type="slidenum">
              <a:rPr lang="th-TH" smtClean="0"/>
              <a:pPr>
                <a:defRPr/>
              </a:pPr>
              <a:t>12</a:t>
            </a:fld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-23000" contrast="3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5263" y="2057399"/>
            <a:ext cx="11801475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0700" y="8656320"/>
            <a:ext cx="8008620" cy="468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H Sarabun New" charset="-34"/>
                <a:cs typeface="TH Sarabun New" charset="-34"/>
              </a:rPr>
              <a:t>Source: The </a:t>
            </a:r>
            <a:r>
              <a:rPr lang="en-US" sz="2400" dirty="0">
                <a:latin typeface="TH Sarabun New" charset="-34"/>
                <a:cs typeface="TH Sarabun New" charset="-34"/>
              </a:rPr>
              <a:t>Akamai State of the Internet </a:t>
            </a:r>
            <a:r>
              <a:rPr lang="en-US" sz="2400" dirty="0" smtClean="0">
                <a:latin typeface="TH Sarabun New" charset="-34"/>
                <a:cs typeface="TH Sarabun New" charset="-34"/>
              </a:rPr>
              <a:t>Report, </a:t>
            </a:r>
            <a:r>
              <a:rPr lang="en-US" sz="2400" dirty="0">
                <a:latin typeface="TH Sarabun New" charset="-34"/>
                <a:cs typeface="TH Sarabun New" charset="-34"/>
              </a:rPr>
              <a:t>www.akamai.com</a:t>
            </a:r>
            <a:endParaRPr lang="th-TH" sz="2400" dirty="0">
              <a:latin typeface="TH Sarabun New" charset="-34"/>
              <a:cs typeface="TH Sarabun New" charset="-34"/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5829300" y="4648200"/>
            <a:ext cx="476250" cy="17907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11487150" y="4705350"/>
            <a:ext cx="476250" cy="17907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11367735" y="649605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47985" y="6419850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82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13" y="529025"/>
            <a:ext cx="11919987" cy="1015413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ThaiSans Neue SemBd" pitchFamily="2" charset="-34"/>
                <a:cs typeface="ThaiSans Neue SemBd" pitchFamily="2" charset="-34"/>
              </a:rPr>
              <a:t>ด้านการพัฒนาโครงสร้างพื้นฐานทางกายภาพ </a:t>
            </a:r>
            <a:r>
              <a:rPr lang="th-TH" sz="4400" dirty="0" smtClean="0"/>
              <a:t>(</a:t>
            </a:r>
            <a:r>
              <a:rPr lang="en-US" sz="4400" dirty="0" smtClean="0"/>
              <a:t>Hard Infrastructure)</a:t>
            </a:r>
            <a:endParaRPr lang="th-TH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880729" y="8594788"/>
            <a:ext cx="1311279" cy="485819"/>
          </a:xfrm>
          <a:prstGeom prst="rect">
            <a:avLst/>
          </a:prstGeom>
        </p:spPr>
        <p:txBody>
          <a:bodyPr lIns="92991" tIns="46495" rIns="92991" bIns="46495"/>
          <a:lstStyle/>
          <a:p>
            <a:pPr>
              <a:defRPr/>
            </a:pPr>
            <a:fld id="{CA5EE2D4-81B6-446A-8C89-642219520516}" type="slidenum">
              <a:rPr lang="th-TH" smtClean="0"/>
              <a:pPr>
                <a:defRPr/>
              </a:pPr>
              <a:t>13</a:t>
            </a:fld>
            <a:endParaRPr lang="th-TH"/>
          </a:p>
        </p:txBody>
      </p:sp>
      <p:sp>
        <p:nvSpPr>
          <p:cNvPr id="4" name="Rounded Rectangle 3"/>
          <p:cNvSpPr/>
          <p:nvPr/>
        </p:nvSpPr>
        <p:spPr>
          <a:xfrm>
            <a:off x="4644004" y="1416092"/>
            <a:ext cx="2928079" cy="14759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91" tIns="46495" rIns="92991" bIns="46495" rtlCol="0" anchor="ctr"/>
          <a:lstStyle/>
          <a:p>
            <a:pPr algn="ctr"/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บรอดแบนด์แห่งชาติ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700" y="3414042"/>
            <a:ext cx="10763250" cy="5018323"/>
          </a:xfrm>
          <a:prstGeom prst="rect">
            <a:avLst/>
          </a:prstGeom>
        </p:spPr>
        <p:txBody>
          <a:bodyPr wrap="square" lIns="92991" tIns="46495" rIns="92991" bIns="46495">
            <a:spAutoFit/>
          </a:bodyPr>
          <a:lstStyle/>
          <a:p>
            <a:pPr marL="182431" indent="-182431">
              <a:buFont typeface="Wingdings" pitchFamily="2" charset="2"/>
              <a:buChar char="Ø"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จัด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ให้มีบริการด้านโครงข่ายโทรคมนาคมและโทรทัศน์ดิจิทัลที่มีคุณภาพครอบคลุมถึงระดับ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หมู่บ้านทั่วประเทศภายในปี </a:t>
            </a:r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2560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ในระดับราคาที่เหมาะสมกับค่าครอง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ชีพ</a:t>
            </a:r>
          </a:p>
          <a:p>
            <a:pPr marL="182431" indent="-182431">
              <a:buFont typeface="Wingdings" pitchFamily="2" charset="2"/>
              <a:buChar char="Ø"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บริการอินเทอร์เน็ตความเร็วสูง 100 </a:t>
            </a:r>
            <a:r>
              <a:rPr lang="en-US" sz="4000" dirty="0">
                <a:latin typeface="TH SarabunPSK" pitchFamily="34" charset="-34"/>
                <a:cs typeface="TH SarabunPSK" pitchFamily="34" charset="-34"/>
              </a:rPr>
              <a:t>Mbps </a:t>
            </a:r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ในเขตเมืองในระดับราคาเหมาะสมกับค่าครอง</a:t>
            </a: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ชีพ</a:t>
            </a:r>
          </a:p>
          <a:p>
            <a:pPr marL="182431" indent="-182431">
              <a:buFont typeface="Wingdings" pitchFamily="2" charset="2"/>
              <a:buChar char="Ø"/>
            </a:pPr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 นโยบายการใช้โครงสร้างพื้นฐานร่วมกันระหว่างผู้ให้บริการ (ใยแก้วนำแสง, เสาโทรคมนาคม ฯลฯ)</a:t>
            </a:r>
            <a:endParaRPr lang="th-TH" sz="4000" dirty="0">
              <a:latin typeface="TH SarabunPSK" pitchFamily="34" charset="-34"/>
              <a:cs typeface="TH SarabunPSK" pitchFamily="34" charset="-34"/>
            </a:endParaRPr>
          </a:p>
          <a:p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058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203" y="1549767"/>
            <a:ext cx="4937760" cy="979665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th-TH" b="1" dirty="0" smtClean="0">
              <a:solidFill>
                <a:schemeClr val="tx1"/>
              </a:solidFill>
            </a:endParaRPr>
          </a:p>
          <a:p>
            <a:endParaRPr lang="th-TH" sz="36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รายชื่อกฎหมายที่ปรับปรุง</a:t>
            </a:r>
          </a:p>
          <a:p>
            <a:endParaRPr lang="th-TH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798373"/>
            <a:ext cx="5386917" cy="5980162"/>
          </a:xfrm>
          <a:ln>
            <a:noFill/>
          </a:ln>
        </p:spPr>
        <p:txBody>
          <a:bodyPr>
            <a:normAutofit/>
          </a:bodyPr>
          <a:lstStyle/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1. (ร่าง) พระราชบัญญัติปรับปรุงกระทรวง ทบวง กรม (ฉบับที่) พ.ศ. ….</a:t>
            </a: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2. (ร่าง) พระราชบัญญัติว่าด้วยธุรกรรมทางอิเล็กทรอนิกส์ (ฉบับที่ …) พ.ศ. …</a:t>
            </a: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3. (ร่าง) พระราชบัญญัติว่าด้วยการกระทำความผิดเกี่ยวกับคอมพิวเตอร์ (ฉบับที่ …) พ.ศ. …</a:t>
            </a: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4. (ร่าง) พระราชบัญญัติองค์กรจัดสรรคลื่นความถี่และกำกับการประกอบกิจการวิทยุกระจายเสียง วิทยุโทรทัศน์ และกิจการโทรคมนาคม (ฉบับที่ …) พ.ศ. …</a:t>
            </a: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5. (ร่าง) พระราชกฤษฎีกาจัดตั้งสำนักงานพัฒนาธุรกรรมทางอิเล็กทรอนิกส์ (องค์การมหาชน) (ฉบับที่ …) พ.ศ. ...</a:t>
            </a:r>
          </a:p>
          <a:p>
            <a:endParaRPr lang="th-TH" sz="2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3423" y="1549767"/>
            <a:ext cx="4937760" cy="979665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th-TH" b="1" dirty="0" smtClean="0">
              <a:solidFill>
                <a:schemeClr val="tx1"/>
              </a:solidFill>
            </a:endParaRPr>
          </a:p>
          <a:p>
            <a:endParaRPr lang="th-TH" sz="32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รายชื่อกฎหมายที่บัญญัติขึ้นใหม่</a:t>
            </a:r>
          </a:p>
          <a:p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777395"/>
            <a:ext cx="5389034" cy="6075973"/>
          </a:xfrm>
          <a:ln>
            <a:noFill/>
          </a:ln>
        </p:spPr>
        <p:txBody>
          <a:bodyPr>
            <a:normAutofit/>
          </a:bodyPr>
          <a:lstStyle/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1. (ร่าง) พระราชบัญญัติคณะกรรมการดิจิทัลเพื่อเศรษฐกิจและสังคมแห่งชาติ พ.ศ. </a:t>
            </a:r>
            <a:endParaRPr lang="th-TH" sz="28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. (ร่าง) พระราชบัญญัติว่าด้วยการส่งเสริมเศรษฐกิจดิจิทัลแห่งชาติ พ.ศ. ....</a:t>
            </a:r>
            <a:endParaRPr lang="th-TH" sz="28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. (ร่าง) พระราชบัญญัติกองทุนพัฒนาดิจิทัลเพื่อเศรษฐกิจและสังคม พ.ศ. </a:t>
            </a:r>
            <a:endParaRPr lang="th-TH" sz="2800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ขณะนี้ ร่างทั้งสาม ถูกรวมกันเป็น “ร่างพระราชบัญญัติการพัฒนาดิจิทัลเพื่อเศรษฐกิจและสังคม พ.ศ. ....</a:t>
            </a:r>
          </a:p>
          <a:p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. (ร่าง) พระราชบัญญัติว่าด้วยการรักษาความมั่นคงปลอดภัยไซเบอร์แห่งชาติ พ.ศ. ...</a:t>
            </a:r>
          </a:p>
          <a:p>
            <a:r>
              <a:rPr lang="en-US" sz="2800" dirty="0"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. (ร่าง) พระราชบัญญัติคุ้มครองข้อมูลส่วนบุคคล พ.ศ. …</a:t>
            </a:r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1097280" y="381347"/>
            <a:ext cx="10058400" cy="1139482"/>
          </a:xfrm>
        </p:spPr>
        <p:txBody>
          <a:bodyPr>
            <a:norm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การตรากฎหมายรองรับนโยบายเศรษฐกิจดิจิทัล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0"/>
          </p:nvPr>
        </p:nvSpPr>
        <p:spPr>
          <a:xfrm>
            <a:off x="11083158" y="8651934"/>
            <a:ext cx="1045782" cy="485819"/>
          </a:xfrm>
        </p:spPr>
        <p:txBody>
          <a:bodyPr/>
          <a:lstStyle/>
          <a:p>
            <a:pPr>
              <a:defRPr/>
            </a:pPr>
            <a:fld id="{6F4A30B0-DAC2-4FD6-8436-EBCABCD60B20}" type="slidenum">
              <a:rPr lang="th-TH" smtClean="0"/>
              <a:pPr>
                <a:defRPr/>
              </a:pPr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33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11998" b="3422"/>
          <a:stretch/>
        </p:blipFill>
        <p:spPr>
          <a:xfrm>
            <a:off x="781261" y="1276041"/>
            <a:ext cx="6946920" cy="7266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393" y="416074"/>
            <a:ext cx="7457591" cy="859979"/>
          </a:xfrm>
          <a:prstGeom prst="rect">
            <a:avLst/>
          </a:prstGeom>
          <a:noFill/>
        </p:spPr>
        <p:txBody>
          <a:bodyPr wrap="square" lIns="121807" tIns="60904" rIns="121807" bIns="60904" rtlCol="0">
            <a:spAutoFit/>
          </a:bodyPr>
          <a:lstStyle/>
          <a:p>
            <a:pPr algn="ctr" defTabSz="1218072"/>
            <a:r>
              <a:rPr lang="en-US" sz="4800" b="1" dirty="0" smtClean="0">
                <a:solidFill>
                  <a:srgbClr val="5B9BD5">
                    <a:lumMod val="75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ICT Market Value in 2014 (million </a:t>
            </a:r>
            <a:r>
              <a:rPr lang="th-TH" sz="4800" b="1" dirty="0" smtClean="0">
                <a:solidFill>
                  <a:srgbClr val="5B9BD5">
                    <a:lumMod val="75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฿</a:t>
            </a:r>
            <a:r>
              <a:rPr lang="en-US" sz="4800" b="1" dirty="0" smtClean="0">
                <a:solidFill>
                  <a:srgbClr val="5B9BD5">
                    <a:lumMod val="75000"/>
                  </a:srgb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GB" sz="4800" b="1" dirty="0">
              <a:solidFill>
                <a:srgbClr val="5B9BD5">
                  <a:lumMod val="75000"/>
                </a:srgb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32565" y="2286605"/>
            <a:ext cx="3628064" cy="4671136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บทบาทอุตสาหกรรม</a:t>
            </a:r>
          </a:p>
          <a:p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ในเศรษฐกิจดิจิทัล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อุตสาหกรรมไอซีทีดั้งเดิม ประกอบด้วย คอมพิวเตอร์ฮาร์ดแวร์ ซอฟต์แวร์ บริการคอมพิวเตอร์ โทรคมนาคม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dirty="0" smtClean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แพร่ภาพกระจายเสียง และดิจิทัลคอนเทนต์ ซึ่งอุตสาหกรรมเหล่านี้เป็นอุตสาหกรรมต้นน้ำของเศรษฐกิจดิจิทัล และเป็นพื้นฐานของการนำเทคโนโลยีดิจิทัลไปใช้สร้างมูลค่าเพิ่มจนกระทั่งเกิดธุรกิจใหม่ที่ช่วยยกระดับขีดความสามารถในการแข่งขันของประเทศ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926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SCOPE OF DIGITAL CONTENT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-895871" y="2055173"/>
          <a:ext cx="7256328" cy="512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848902" y="1607694"/>
          <a:ext cx="5912260" cy="6584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2260"/>
              </a:tblGrid>
              <a:tr h="523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1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ขอบเขตของ</a:t>
                      </a:r>
                      <a:r>
                        <a:rPr lang="th-TH" sz="2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21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DIGITAL CONTENT</a:t>
                      </a:r>
                      <a:endParaRPr lang="en-US" sz="21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21924" marR="121924" marT="64515" marB="64515"/>
                </a:tc>
              </a:tr>
              <a:tr h="575138">
                <a:tc>
                  <a:txBody>
                    <a:bodyPr/>
                    <a:lstStyle/>
                    <a:p>
                      <a:r>
                        <a:rPr lang="en-US" sz="2900" b="1" dirty="0" smtClean="0"/>
                        <a:t>Film</a:t>
                      </a:r>
                      <a:endParaRPr lang="en-US" sz="2900" b="1" dirty="0"/>
                    </a:p>
                  </a:txBody>
                  <a:tcPr marL="121924" marR="121924" marT="64515" marB="64515"/>
                </a:tc>
              </a:tr>
              <a:tr h="575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dirty="0" smtClean="0"/>
                        <a:t>Animation / CG</a:t>
                      </a:r>
                      <a:r>
                        <a:rPr lang="en-US" sz="2900" b="1" baseline="0" dirty="0" smtClean="0"/>
                        <a:t> / VFX</a:t>
                      </a:r>
                      <a:endParaRPr lang="en-US" sz="2900" b="1" dirty="0" smtClean="0"/>
                    </a:p>
                  </a:txBody>
                  <a:tcPr marL="121924" marR="121924" marT="64515" marB="64515"/>
                </a:tc>
              </a:tr>
              <a:tr h="575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dirty="0" smtClean="0"/>
                        <a:t>Game</a:t>
                      </a:r>
                    </a:p>
                  </a:txBody>
                  <a:tcPr marL="121924" marR="121924" marT="64515" marB="64515"/>
                </a:tc>
              </a:tr>
              <a:tr h="1012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dirty="0" smtClean="0"/>
                        <a:t>Characters,</a:t>
                      </a:r>
                      <a:r>
                        <a:rPr lang="en-US" sz="2900" b="1" baseline="0" dirty="0" smtClean="0"/>
                        <a:t> Applications, Mobile/Web content</a:t>
                      </a:r>
                      <a:endParaRPr lang="en-US" sz="2900" b="1" dirty="0" smtClean="0"/>
                    </a:p>
                  </a:txBody>
                  <a:tcPr marL="121924" marR="121924" marT="64515" marB="64515"/>
                </a:tc>
              </a:tr>
              <a:tr h="575138">
                <a:tc>
                  <a:txBody>
                    <a:bodyPr/>
                    <a:lstStyle/>
                    <a:p>
                      <a:r>
                        <a:rPr lang="en-US" sz="2900" b="1" dirty="0" smtClean="0"/>
                        <a:t>Music</a:t>
                      </a:r>
                      <a:endParaRPr lang="en-US" sz="2900" b="1" dirty="0"/>
                    </a:p>
                  </a:txBody>
                  <a:tcPr marL="121924" marR="121924" marT="64515" marB="64515"/>
                </a:tc>
              </a:tr>
              <a:tr h="575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dirty="0" smtClean="0"/>
                        <a:t>E-Learning</a:t>
                      </a:r>
                    </a:p>
                  </a:txBody>
                  <a:tcPr marL="121924" marR="121924" marT="64515" marB="645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138">
                <a:tc>
                  <a:txBody>
                    <a:bodyPr/>
                    <a:lstStyle/>
                    <a:p>
                      <a:r>
                        <a:rPr lang="en-US" sz="2900" b="1" dirty="0" smtClean="0"/>
                        <a:t>Advertising</a:t>
                      </a:r>
                      <a:endParaRPr lang="en-US" sz="2900" b="1" dirty="0"/>
                    </a:p>
                  </a:txBody>
                  <a:tcPr marL="121924" marR="121924" marT="64515" marB="645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5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900" b="1" dirty="0" smtClean="0"/>
                        <a:t>TV</a:t>
                      </a:r>
                      <a:endParaRPr lang="en-US" sz="2900" b="1" dirty="0"/>
                    </a:p>
                  </a:txBody>
                  <a:tcPr marL="121924" marR="121924" marT="64515" marB="6451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1247">
                <a:tc>
                  <a:txBody>
                    <a:bodyPr/>
                    <a:lstStyle/>
                    <a:p>
                      <a:r>
                        <a:rPr lang="en-US" sz="2900" b="1" dirty="0" smtClean="0"/>
                        <a:t>Visualization</a:t>
                      </a:r>
                      <a:r>
                        <a:rPr lang="en-US" sz="2900" b="1" baseline="0" dirty="0" smtClean="0"/>
                        <a:t> for other industry, </a:t>
                      </a:r>
                      <a:r>
                        <a:rPr lang="en-US" sz="2900" b="1" baseline="0" dirty="0" err="1" smtClean="0"/>
                        <a:t>eg</a:t>
                      </a:r>
                      <a:r>
                        <a:rPr lang="en-US" sz="2900" b="1" baseline="0" dirty="0" smtClean="0"/>
                        <a:t> Medical, Engineering, Science</a:t>
                      </a:r>
                      <a:endParaRPr lang="en-US" sz="2900" b="1" dirty="0"/>
                    </a:p>
                  </a:txBody>
                  <a:tcPr marL="121924" marR="121924" marT="64515" marB="6451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529025"/>
            <a:ext cx="10972800" cy="929183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ThaiSans Neue SemBd" pitchFamily="2" charset="-34"/>
                <a:cs typeface="ThaiSans Neue SemBd" pitchFamily="2" charset="-34"/>
              </a:rPr>
              <a:t>ด้านสังคม </a:t>
            </a:r>
            <a:r>
              <a:rPr lang="th-TH" sz="4900" dirty="0" smtClean="0"/>
              <a:t>(</a:t>
            </a:r>
            <a:r>
              <a:rPr lang="en-US" sz="4900" dirty="0" smtClean="0"/>
              <a:t>Digital Society)</a:t>
            </a:r>
            <a:endParaRPr lang="th-TH" sz="4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0880729" y="8594788"/>
            <a:ext cx="1311279" cy="485819"/>
          </a:xfrm>
          <a:prstGeom prst="rect">
            <a:avLst/>
          </a:prstGeom>
        </p:spPr>
        <p:txBody>
          <a:bodyPr lIns="92991" tIns="46495" rIns="92991" bIns="46495"/>
          <a:lstStyle/>
          <a:p>
            <a:pPr>
              <a:defRPr/>
            </a:pPr>
            <a:fld id="{CA5EE2D4-81B6-446A-8C89-642219520516}" type="slidenum">
              <a:rPr lang="th-TH" smtClean="0"/>
              <a:pPr>
                <a:defRPr/>
              </a:pPr>
              <a:t>17</a:t>
            </a:fld>
            <a:endParaRPr lang="th-TH"/>
          </a:p>
        </p:txBody>
      </p:sp>
      <p:sp>
        <p:nvSpPr>
          <p:cNvPr id="4" name="Rounded Rectangle 3"/>
          <p:cNvSpPr/>
          <p:nvPr/>
        </p:nvSpPr>
        <p:spPr>
          <a:xfrm>
            <a:off x="590172" y="1622215"/>
            <a:ext cx="2928079" cy="152802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91" tIns="46495" rIns="92991" bIns="46495"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การเรียนรู้ตลอดชีวิต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1932" y="3729227"/>
            <a:ext cx="2928079" cy="178652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91" tIns="46495" rIns="92991" bIns="46495" rtlCol="0" anchor="ctr"/>
          <a:lstStyle/>
          <a:p>
            <a:pPr algn="ctr"/>
            <a:r>
              <a:rPr lang="th-TH" sz="3700" b="1" dirty="0" smtClean="0">
                <a:latin typeface="TH SarabunPSK" pitchFamily="34" charset="-34"/>
                <a:cs typeface="TH SarabunPSK" pitchFamily="34" charset="-34"/>
              </a:rPr>
              <a:t>หอจดหมายเหตุ/ ห้องสมุดดิจิทัล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58011" y="6136408"/>
            <a:ext cx="2928079" cy="147594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991" tIns="46495" rIns="92991" bIns="46495"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การรู้เท่าทันสื่อ</a:t>
            </a:r>
          </a:p>
        </p:txBody>
      </p:sp>
      <p:sp>
        <p:nvSpPr>
          <p:cNvPr id="8" name="Rectangle 7"/>
          <p:cNvSpPr/>
          <p:nvPr/>
        </p:nvSpPr>
        <p:spPr>
          <a:xfrm>
            <a:off x="3682582" y="1554389"/>
            <a:ext cx="8509419" cy="2017502"/>
          </a:xfrm>
          <a:prstGeom prst="rect">
            <a:avLst/>
          </a:prstGeom>
        </p:spPr>
        <p:txBody>
          <a:bodyPr wrap="square" lIns="92991" tIns="46495" rIns="92991" bIns="46495">
            <a:spAutoFit/>
          </a:bodyPr>
          <a:lstStyle/>
          <a:p>
            <a:pPr marL="182431" indent="-182431">
              <a:buFont typeface="Wingdings" pitchFamily="2" charset="2"/>
              <a:buChar char="Ø"/>
            </a:pPr>
            <a:r>
              <a:rPr lang="th-TH" sz="2500" dirty="0" smtClean="0">
                <a:latin typeface="TH SarabunPSK" pitchFamily="34" charset="-34"/>
                <a:cs typeface="TH SarabunPSK" pitchFamily="34" charset="-34"/>
              </a:rPr>
              <a:t> ใช้เทคโนโลยีดิจิทัลเป็นกลไกหลักในการให้บริการการเรียนรู้ตลอดชีวิตตั้งแต่เกิดจนตายโดยคนทุกกลุ่มในสังคม เพื่อให้เกิดการพัฒนาตนเองไม่ว่าจะเป็นเด็กก่อนวัยเรียน เด็กและเยาวชนวัยเรียนที่อยู่ทั้งในและนอกระบบการศึกษาสามัญผู้ใหญ่ในวัยทำงาน ผู้สูงอายุและผู้ด้อยโอกาสทุกประเภท โดยจะต้องมีการออกแบบระบบและสื่อการเรียนรู้ที่เหมาะสมตามหลักการออกแบบที่เป็นสากล (</a:t>
            </a:r>
            <a:r>
              <a:rPr lang="en-US" sz="2500" dirty="0" smtClean="0">
                <a:latin typeface="TH SarabunPSK" pitchFamily="34" charset="-34"/>
                <a:cs typeface="TH SarabunPSK" pitchFamily="34" charset="-34"/>
              </a:rPr>
              <a:t>Universal Design)</a:t>
            </a:r>
          </a:p>
        </p:txBody>
      </p:sp>
      <p:sp>
        <p:nvSpPr>
          <p:cNvPr id="9" name="Rectangle 8"/>
          <p:cNvSpPr/>
          <p:nvPr/>
        </p:nvSpPr>
        <p:spPr>
          <a:xfrm>
            <a:off x="3682580" y="3932510"/>
            <a:ext cx="7899818" cy="1657378"/>
          </a:xfrm>
          <a:prstGeom prst="rect">
            <a:avLst/>
          </a:prstGeom>
        </p:spPr>
        <p:txBody>
          <a:bodyPr wrap="square" lIns="92991" tIns="46495" rIns="92991" bIns="46495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2500" dirty="0" smtClean="0">
                <a:latin typeface="TH SarabunPSK" pitchFamily="34" charset="-34"/>
                <a:cs typeface="TH SarabunPSK" pitchFamily="34" charset="-34"/>
              </a:rPr>
              <a:t> พัฒนาคลังทรัพยากรสารสนเทศของประเทศโดยการแปลงข้อมูลเก่าของรัฐหลากหลายประเภทในให้อยู่ในรูปแบบดิจิทัลเพื่อให้ประชาชน สามารถสืบค้นและใช้ประโยชน์ได้ รวมไปถึงการสร้างห้องสมุดอิเล็กทรอนิกส์ และพิพิธภัณฑ์อิเล็กทรอนิกส์เพื่อเป็นแหล่งความรู้ของสังคมไทย ที่สามารถเข้าถึงผ่านที่เข้าถึงได้ผ่านอินเทอร์เน็ตทุกที่ ทุกเวลา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86956" y="6009216"/>
            <a:ext cx="7899818" cy="1657378"/>
          </a:xfrm>
          <a:prstGeom prst="rect">
            <a:avLst/>
          </a:prstGeom>
        </p:spPr>
        <p:txBody>
          <a:bodyPr wrap="square" lIns="92991" tIns="46495" rIns="92991" bIns="46495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h-TH" sz="2500" dirty="0" smtClean="0">
                <a:latin typeface="TH SarabunPSK" pitchFamily="34" charset="-34"/>
                <a:cs typeface="TH SarabunPSK" pitchFamily="34" charset="-34"/>
              </a:rPr>
              <a:t> สร้างพลเมืองดิจิทัลที่รู้จักใช้เทคโนโลยีดิจิทัลและสื่อทุกรูปแบบได้อย่างสร้างสรรค์ รู้เท่าทัน และมีความรับผิดชอบต่องสังคม  โดยเน้นการพัฒนาความสามารถของประชาชนในการเข้าถึง เข้าใจ ตีความ ประเมิน และสร้างข้อมูลและสื่อโดยไม่ถูกครอบงำ และสามารถใช้สื่อเป็นประโยชน์ต่อการเรียนรู้ และการดำรงชีวิตของทั้งตนเอง ครอบครัว ชุมชนและสังคม</a:t>
            </a:r>
          </a:p>
        </p:txBody>
      </p:sp>
    </p:spTree>
    <p:extLst>
      <p:ext uri="{BB962C8B-B14F-4D97-AF65-F5344CB8AC3E}">
        <p14:creationId xmlns:p14="http://schemas.microsoft.com/office/powerpoint/2010/main" xmlns="" val="4111058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913" y="86230"/>
            <a:ext cx="4692155" cy="1000257"/>
          </a:xfrm>
          <a:solidFill>
            <a:srgbClr val="FFFF00"/>
          </a:solidFill>
        </p:spPr>
        <p:txBody>
          <a:bodyPr/>
          <a:lstStyle/>
          <a:p>
            <a:r>
              <a:rPr lang="th-TH" altLang="en-US" sz="3300" dirty="0" smtClean="0">
                <a:solidFill>
                  <a:schemeClr val="tx1"/>
                </a:solidFill>
                <a:cs typeface="TH SarabunPSK" pitchFamily="34" charset="-34"/>
              </a:rPr>
              <a:t>โครงการไอซีทีเพื่อการเรียนรู้ตลอดชีวิตของชุมชนชายขอบ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05" y="1281939"/>
            <a:ext cx="4511130" cy="781810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defTabSz="524566">
              <a:spcAft>
                <a:spcPts val="1662"/>
              </a:spcAft>
              <a:buNone/>
              <a:defRPr/>
            </a:pP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จุดประสงค์ 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เพื่อติดตั้งระบบไอซีที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ไฟฟ้า อินเทอร์เน็ต  โทรมาตร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ส่งเสริมการเรียนบนระบบ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e-learning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ผ่าน</a:t>
            </a: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ทางไกลผ่านดาวเทียม </a:t>
            </a:r>
            <a:r>
              <a:rPr lang="en-US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eDLTV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และระบบ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e-health</a:t>
            </a: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ในโรงเรียนชายขอบ เพื่อส่งเสริมการเรียนรู้ตลอด</a:t>
            </a: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ชีวิตและสุขภาพใน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ชุมชนในพื้นที่ห่างไกล </a:t>
            </a:r>
          </a:p>
          <a:p>
            <a:pPr marL="0" indent="0" defTabSz="524566">
              <a:spcAft>
                <a:spcPts val="1662"/>
              </a:spcAft>
              <a:buNone/>
              <a:defRPr/>
            </a:pP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 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ศูนย์การเรียนรู้ชุมชนชาวไทยภูเขา สังกัด กศน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, 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โรงเรียนตำรวจตระเวนชายแดน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โรงเรียนในสังกัด สพฐ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h-TH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defTabSz="524566">
              <a:spcAft>
                <a:spcPts val="1662"/>
              </a:spcAft>
              <a:buNone/>
              <a:defRPr/>
            </a:pP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การดำเนินงานระยะสั้น </a:t>
            </a: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(๑)ภายใน </a:t>
            </a: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๖ 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ดำเนินการเสร็จสิ้นใน ๔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 </a:t>
            </a: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 (๒) ภายใน ๑ 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ดำเนินการเสร็จสิ้นในอีก </a:t>
            </a: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๑๖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 รวมเป็น </a:t>
            </a: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๒๐</a:t>
            </a:r>
            <a:r>
              <a:rPr lang="th-TH" sz="2000" kern="5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lvl="1" indent="0" defTabSz="524566">
              <a:spcAft>
                <a:spcPts val="1662"/>
              </a:spcAft>
              <a:buNone/>
              <a:defRPr/>
            </a:pP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</a:t>
            </a: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ในระยะยาว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๑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เด็ก 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เยาวชน ครู และคนในชุมชนมีระบบไอซีทีใช้ ลดความเหลื่อมล้ำทางการเข้าถึงแหล่งความรู้และข้อมูล </a:t>
            </a: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(๒</a:t>
            </a: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(ในอนาคต) รัฐบาล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กสทชสามารถจัดหาบริษัท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telco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เข้าไปขยาย</a:t>
            </a:r>
            <a:r>
              <a:rPr lang="th-TH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ผลไปโรงเรียน/ ชุมชนชายขอบ</a:t>
            </a: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อื่นทั่วประเทศที่มีการบำรุง</a:t>
            </a: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รักษาอย่างสม่ำเสมอยั่งยืน</a:t>
            </a:r>
            <a:endParaRPr lang="th-TH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defTabSz="524566">
              <a:spcAft>
                <a:spcPts val="1662"/>
              </a:spcAft>
              <a:buNone/>
              <a:defRPr/>
            </a:pPr>
            <a:r>
              <a:rPr lang="th-TH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defTabSz="524566">
              <a:spcAft>
                <a:spcPts val="1662"/>
              </a:spcAft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th-TH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defTabSz="524566">
              <a:spcAft>
                <a:spcPts val="1662"/>
              </a:spcAft>
              <a:buNone/>
              <a:defRPr/>
            </a:pP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35165" y="1086486"/>
            <a:ext cx="3260251" cy="3477905"/>
            <a:chOff x="1185012" y="3435732"/>
            <a:chExt cx="4206211" cy="3801223"/>
          </a:xfrm>
        </p:grpSpPr>
        <p:pic>
          <p:nvPicPr>
            <p:cNvPr id="8226" name="Picture 3" descr="C:\Users\user\Pictures\พื้นที่โซล่าเซลระยะที่ ๒.png"/>
            <p:cNvPicPr>
              <a:picLocks noChangeAspect="1" noChangeArrowheads="1"/>
            </p:cNvPicPr>
            <p:nvPr/>
          </p:nvPicPr>
          <p:blipFill>
            <a:blip r:embed="rId3" cstate="print"/>
            <a:srcRect t="4561" b="5750"/>
            <a:stretch>
              <a:fillRect/>
            </a:stretch>
          </p:blipFill>
          <p:spPr bwMode="auto">
            <a:xfrm>
              <a:off x="1220735" y="4370238"/>
              <a:ext cx="4130734" cy="28667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1185012" y="3435732"/>
              <a:ext cx="4206211" cy="1042804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defTabSz="10676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  <a:t>พื้นที่ดำเนินงานตามพระราชดำริฯ</a:t>
              </a:r>
            </a:p>
            <a:p>
              <a:pPr algn="ctr" defTabSz="10676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  <a:t> ๒๔</a:t>
              </a:r>
              <a:r>
                <a:rPr lang="en-US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  <a:t> </a:t>
              </a:r>
              <a:r>
                <a:rPr lang="th-TH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  <a:t>แห่ง ตั้งแต่ พ</a:t>
              </a:r>
              <a:r>
                <a:rPr lang="en-US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  <a:t>.</a:t>
              </a:r>
              <a:r>
                <a:rPr lang="th-TH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  <a:t>ศ</a:t>
              </a:r>
              <a:r>
                <a:rPr lang="en-US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  <a:t>.</a:t>
              </a:r>
              <a:r>
                <a:rPr lang="th-TH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  <a:t>๒๕๕๕</a:t>
              </a:r>
              <a:r>
                <a:rPr lang="en-US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  <a:t>-</a:t>
              </a:r>
              <a:r>
                <a:rPr lang="th-TH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  <a:t>ปัจจุบัน</a:t>
              </a:r>
              <a:endParaRPr lang="en-US" sz="1400" b="1" kern="0" dirty="0">
                <a:solidFill>
                  <a:srgbClr val="000000"/>
                </a:solidFill>
                <a:latin typeface="Tahoma"/>
                <a:ea typeface="Microsoft YaHei"/>
                <a:cs typeface="Tahoma"/>
              </a:endParaRPr>
            </a:p>
            <a:p>
              <a:pPr algn="ctr" defTabSz="10676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  <a:t>(</a:t>
              </a:r>
              <a:r>
                <a:rPr lang="th-TH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  <a:t>กศน</a:t>
              </a:r>
              <a:r>
                <a:rPr lang="en-US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  <a:t>.</a:t>
              </a:r>
              <a:r>
                <a:rPr lang="th-TH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  <a:t> ๒๓</a:t>
              </a:r>
              <a:r>
                <a:rPr lang="en-US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  <a:t> </a:t>
              </a:r>
              <a:r>
                <a:rPr lang="th-TH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  <a:t>แห่ง ตชด ๑</a:t>
              </a:r>
              <a:r>
                <a:rPr lang="en-US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  <a:t> </a:t>
              </a:r>
              <a:r>
                <a:rPr lang="th-TH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  <a:t>แห่ง</a:t>
              </a:r>
              <a:br>
                <a:rPr lang="th-TH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</a:br>
              <a:r>
                <a:rPr lang="th-TH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  <a:t>(บ้านโตแฮ)</a:t>
              </a:r>
              <a:r>
                <a:rPr lang="en-US" sz="1400" b="1" kern="0" dirty="0">
                  <a:solidFill>
                    <a:srgbClr val="000000"/>
                  </a:solidFill>
                  <a:latin typeface="Tahoma"/>
                  <a:ea typeface="Microsoft YaHei"/>
                  <a:cs typeface="Tahoma"/>
                </a:rPr>
                <a:t>)</a:t>
              </a:r>
              <a:endParaRPr lang="th-TH" sz="1400" b="1" kern="0" dirty="0">
                <a:solidFill>
                  <a:srgbClr val="000000"/>
                </a:solidFill>
                <a:latin typeface="Tahoma"/>
                <a:ea typeface="Microsoft YaHei"/>
                <a:cs typeface="Tahoma"/>
              </a:endParaRPr>
            </a:p>
          </p:txBody>
        </p:sp>
      </p:grp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699396" y="6474846"/>
            <a:ext cx="7472691" cy="2609452"/>
            <a:chOff x="4121770" y="5364013"/>
            <a:chExt cx="6552728" cy="2162549"/>
          </a:xfrm>
        </p:grpSpPr>
        <p:sp>
          <p:nvSpPr>
            <p:cNvPr id="8216" name="TextBox 8"/>
            <p:cNvSpPr txBox="1">
              <a:spLocks noChangeArrowheads="1"/>
            </p:cNvSpPr>
            <p:nvPr/>
          </p:nvSpPr>
          <p:spPr bwMode="auto">
            <a:xfrm>
              <a:off x="9882188" y="7092950"/>
              <a:ext cx="431801" cy="433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522840"/>
              <a:r>
                <a:rPr lang="th-TH" altLang="en-US" dirty="0">
                  <a:solidFill>
                    <a:srgbClr val="000000"/>
                  </a:solidFill>
                </a:rPr>
                <a:t>๘</a:t>
              </a:r>
            </a:p>
          </p:txBody>
        </p:sp>
        <p:grpSp>
          <p:nvGrpSpPr>
            <p:cNvPr id="5" name="กลุ่ม 44"/>
            <p:cNvGrpSpPr>
              <a:grpSpLocks/>
            </p:cNvGrpSpPr>
            <p:nvPr/>
          </p:nvGrpSpPr>
          <p:grpSpPr bwMode="auto">
            <a:xfrm>
              <a:off x="8405961" y="5391073"/>
              <a:ext cx="2268537" cy="1888082"/>
              <a:chOff x="6876256" y="4833186"/>
              <a:chExt cx="2267744" cy="1888688"/>
            </a:xfrm>
          </p:grpSpPr>
          <p:pic>
            <p:nvPicPr>
              <p:cNvPr id="8224" name="Picture 3" descr="C:\Users\user\Desktop\solar cell\ถวายรายงานปี 58\คุทะ\Thumbnails_01.jpg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76256" y="4833186"/>
                <a:ext cx="2267744" cy="15576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Box 12"/>
              <p:cNvSpPr txBox="1"/>
              <p:nvPr/>
            </p:nvSpPr>
            <p:spPr bwMode="auto">
              <a:xfrm>
                <a:off x="6901808" y="6313637"/>
                <a:ext cx="2194587" cy="40823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>
                <a:spAutoFit/>
              </a:bodyPr>
              <a:lstStyle/>
              <a:p>
                <a:pPr algn="ctr" defTabSz="106766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1300" kern="0" dirty="0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สอนผู้ใหญ่เวลากลางคืน ณ ศศช. บ้านคุทะ อ</a:t>
                </a:r>
                <a:r>
                  <a:rPr lang="en-US" sz="1300" kern="0" dirty="0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.</a:t>
                </a:r>
                <a:r>
                  <a:rPr lang="th-TH" sz="1300" kern="0" dirty="0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ท่าสองยาง จ</a:t>
                </a:r>
                <a:r>
                  <a:rPr lang="en-US" sz="1300" kern="0" dirty="0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.</a:t>
                </a:r>
                <a:r>
                  <a:rPr lang="th-TH" sz="1300" kern="0" dirty="0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ตาก</a:t>
                </a:r>
              </a:p>
            </p:txBody>
          </p:sp>
        </p:grpSp>
        <p:grpSp>
          <p:nvGrpSpPr>
            <p:cNvPr id="6" name="กลุ่ม 36"/>
            <p:cNvGrpSpPr>
              <a:grpSpLocks/>
            </p:cNvGrpSpPr>
            <p:nvPr/>
          </p:nvGrpSpPr>
          <p:grpSpPr bwMode="auto">
            <a:xfrm>
              <a:off x="6115407" y="5417366"/>
              <a:ext cx="2254835" cy="1888983"/>
              <a:chOff x="6948265" y="4942990"/>
              <a:chExt cx="2060297" cy="1710906"/>
            </a:xfrm>
          </p:grpSpPr>
          <p:pic>
            <p:nvPicPr>
              <p:cNvPr id="8222" name="Picture 4" descr="Thai Phu Kao_2.jp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948265" y="4942990"/>
                <a:ext cx="2060297" cy="1512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TextBox 28"/>
              <p:cNvSpPr txBox="1"/>
              <p:nvPr/>
            </p:nvSpPr>
            <p:spPr bwMode="auto">
              <a:xfrm>
                <a:off x="6948374" y="6238059"/>
                <a:ext cx="2059614" cy="41583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>
                <a:spAutoFit/>
              </a:bodyPr>
              <a:lstStyle/>
              <a:p>
                <a:pPr algn="ctr" defTabSz="106766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1500" kern="0" dirty="0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ศึกษาทางไกล ณ </a:t>
                </a:r>
                <a:r>
                  <a:rPr lang="th-TH" sz="1500" kern="0" dirty="0" err="1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ศศช.</a:t>
                </a:r>
                <a:r>
                  <a:rPr lang="th-TH" sz="1500" kern="0" dirty="0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 ห้วยเกี๋ยงน้อย</a:t>
                </a:r>
                <a:r>
                  <a:rPr lang="en-US" sz="1500" kern="0" dirty="0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 </a:t>
                </a:r>
                <a:r>
                  <a:rPr lang="th-TH" sz="1500" kern="0" dirty="0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อ</a:t>
                </a:r>
                <a:r>
                  <a:rPr lang="en-US" sz="1500" kern="0" dirty="0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.</a:t>
                </a:r>
                <a:r>
                  <a:rPr lang="th-TH" sz="1500" kern="0" dirty="0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สบเมย จ</a:t>
                </a:r>
                <a:r>
                  <a:rPr lang="en-US" sz="1500" kern="0" dirty="0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.</a:t>
                </a:r>
                <a:r>
                  <a:rPr lang="th-TH" sz="1500" kern="0" dirty="0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ตาก</a:t>
                </a:r>
              </a:p>
            </p:txBody>
          </p:sp>
        </p:grpSp>
        <p:grpSp>
          <p:nvGrpSpPr>
            <p:cNvPr id="7" name="กลุ่ม 45"/>
            <p:cNvGrpSpPr>
              <a:grpSpLocks/>
            </p:cNvGrpSpPr>
            <p:nvPr/>
          </p:nvGrpSpPr>
          <p:grpSpPr bwMode="auto">
            <a:xfrm>
              <a:off x="4121770" y="5364013"/>
              <a:ext cx="1954237" cy="2122370"/>
              <a:chOff x="3049811" y="908720"/>
              <a:chExt cx="1954237" cy="2122370"/>
            </a:xfrm>
          </p:grpSpPr>
          <p:sp>
            <p:nvSpPr>
              <p:cNvPr id="31" name="TextBox 30"/>
              <p:cNvSpPr txBox="1"/>
              <p:nvPr/>
            </p:nvSpPr>
            <p:spPr bwMode="auto">
              <a:xfrm>
                <a:off x="3049811" y="2418932"/>
                <a:ext cx="1933436" cy="61215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>
                <a:spAutoFit/>
              </a:bodyPr>
              <a:lstStyle/>
              <a:p>
                <a:pPr algn="ctr" defTabSz="106766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h-TH" sz="1400" kern="0" dirty="0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ประชุมประจำเดือนของชุมชน </a:t>
                </a:r>
                <a:r>
                  <a:rPr lang="th-TH" sz="1400" kern="0" dirty="0" err="1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ศศช.</a:t>
                </a:r>
                <a:r>
                  <a:rPr lang="th-TH" sz="1400" kern="0" dirty="0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 มูเซอหลังเมือง อ</a:t>
                </a:r>
                <a:r>
                  <a:rPr lang="en-US" sz="1400" kern="0" dirty="0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.</a:t>
                </a:r>
                <a:r>
                  <a:rPr lang="th-TH" sz="1400" kern="0" dirty="0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อมก๋อย จ</a:t>
                </a:r>
                <a:r>
                  <a:rPr lang="en-US" sz="1400" kern="0" dirty="0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.</a:t>
                </a:r>
                <a:r>
                  <a:rPr lang="th-TH" sz="1400" kern="0" dirty="0">
                    <a:solidFill>
                      <a:prstClr val="black"/>
                    </a:solidFill>
                    <a:latin typeface="Tahoma"/>
                    <a:ea typeface="Microsoft YaHei"/>
                    <a:cs typeface="Tahoma"/>
                  </a:rPr>
                  <a:t>เชียงใหม่</a:t>
                </a:r>
              </a:p>
            </p:txBody>
          </p:sp>
          <p:pic>
            <p:nvPicPr>
              <p:cNvPr id="8221" name="รูปภาพ 42" descr="C:\Users\user\Desktop\solar cell\ถวายรายงานปี 58\มูเซอหลังเมือง\DSC03582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131840" y="908720"/>
                <a:ext cx="1872208" cy="1512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4708448" y="4648704"/>
            <a:ext cx="7483552" cy="1709251"/>
            <a:chOff x="4111179" y="3983640"/>
            <a:chExt cx="6563319" cy="1414999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4111179" y="4025753"/>
              <a:ext cx="2530871" cy="1323593"/>
              <a:chOff x="4487179" y="3139026"/>
              <a:chExt cx="3188515" cy="1991492"/>
            </a:xfrm>
          </p:grpSpPr>
          <p:sp>
            <p:nvSpPr>
              <p:cNvPr id="8207" name="Rectangle 4"/>
              <p:cNvSpPr>
                <a:spLocks noChangeArrowheads="1"/>
              </p:cNvSpPr>
              <p:nvPr/>
            </p:nvSpPr>
            <p:spPr bwMode="auto">
              <a:xfrm>
                <a:off x="4493261" y="3139026"/>
                <a:ext cx="3182433" cy="1979266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522840"/>
                <a:endParaRPr lang="en-US" alt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" name="กลุ่ม 11"/>
              <p:cNvGrpSpPr>
                <a:grpSpLocks/>
              </p:cNvGrpSpPr>
              <p:nvPr/>
            </p:nvGrpSpPr>
            <p:grpSpPr bwMode="auto">
              <a:xfrm>
                <a:off x="4487179" y="3332461"/>
                <a:ext cx="2956282" cy="1798057"/>
                <a:chOff x="-107775" y="764704"/>
                <a:chExt cx="4781172" cy="2964240"/>
              </a:xfrm>
            </p:grpSpPr>
            <p:grpSp>
              <p:nvGrpSpPr>
                <p:cNvPr id="11" name="Group 4"/>
                <p:cNvGrpSpPr>
                  <a:grpSpLocks/>
                </p:cNvGrpSpPr>
                <p:nvPr/>
              </p:nvGrpSpPr>
              <p:grpSpPr bwMode="auto">
                <a:xfrm>
                  <a:off x="2212" y="764704"/>
                  <a:ext cx="4671185" cy="2637937"/>
                  <a:chOff x="1262701" y="1700808"/>
                  <a:chExt cx="6479164" cy="3522118"/>
                </a:xfrm>
              </p:grpSpPr>
              <p:sp>
                <p:nvSpPr>
                  <p:cNvPr id="20" name="Oval 5"/>
                  <p:cNvSpPr/>
                  <p:nvPr/>
                </p:nvSpPr>
                <p:spPr>
                  <a:xfrm>
                    <a:off x="1262701" y="3767655"/>
                    <a:ext cx="6479164" cy="1455271"/>
                  </a:xfrm>
                  <a:prstGeom prst="ellipse">
                    <a:avLst/>
                  </a:prstGeom>
                  <a:solidFill>
                    <a:srgbClr val="00B05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1067663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th-TH" sz="3400" kern="0" dirty="0">
                      <a:solidFill>
                        <a:prstClr val="white"/>
                      </a:solidFill>
                      <a:latin typeface="Tahoma" pitchFamily="34" charset="0"/>
                      <a:ea typeface="Microsoft YaHei"/>
                      <a:cs typeface="Tahoma" pitchFamily="34" charset="0"/>
                    </a:endParaRPr>
                  </a:p>
                </p:txBody>
              </p:sp>
              <p:pic>
                <p:nvPicPr>
                  <p:cNvPr id="821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1475656" y="1700808"/>
                    <a:ext cx="942975" cy="26852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" name="Lightning Bolt 7"/>
                  <p:cNvSpPr/>
                  <p:nvPr/>
                </p:nvSpPr>
                <p:spPr>
                  <a:xfrm rot="243741">
                    <a:off x="2285727" y="2291366"/>
                    <a:ext cx="3585076" cy="420295"/>
                  </a:xfrm>
                  <a:prstGeom prst="lightningBolt">
                    <a:avLst/>
                  </a:prstGeom>
                  <a:solidFill>
                    <a:srgbClr val="4F81BD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1067663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th-TH" sz="3400" kern="0" dirty="0">
                      <a:solidFill>
                        <a:prstClr val="white"/>
                      </a:solidFill>
                      <a:latin typeface="Tahoma" pitchFamily="34" charset="0"/>
                      <a:ea typeface="Microsoft YaHei"/>
                      <a:cs typeface="Tahoma" pitchFamily="34" charset="0"/>
                    </a:endParaRPr>
                  </a:p>
                </p:txBody>
              </p:sp>
              <p:pic>
                <p:nvPicPr>
                  <p:cNvPr id="8214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5652121" y="2099553"/>
                    <a:ext cx="1905000" cy="187642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5695812" y="4303533"/>
                    <a:ext cx="1897981" cy="80164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9BBB59">
                          <a:tint val="50000"/>
                          <a:satMod val="300000"/>
                        </a:srgbClr>
                      </a:gs>
                      <a:gs pos="35000">
                        <a:srgbClr val="9BBB59">
                          <a:tint val="37000"/>
                          <a:satMod val="300000"/>
                        </a:srgbClr>
                      </a:gs>
                      <a:gs pos="100000">
                        <a:srgbClr val="9BBB59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noFill/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>
                    <a:spAutoFit/>
                  </a:bodyPr>
                  <a:lstStyle/>
                  <a:p>
                    <a:pPr algn="ctr" defTabSz="1067663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th-TH" sz="1300" kern="0" dirty="0">
                        <a:solidFill>
                          <a:prstClr val="black"/>
                        </a:solidFill>
                        <a:latin typeface="Tahoma" pitchFamily="34" charset="0"/>
                        <a:ea typeface="Microsoft YaHei"/>
                        <a:cs typeface="Tahoma" pitchFamily="34" charset="0"/>
                      </a:rPr>
                      <a:t>โรงเรียน</a:t>
                    </a:r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-107775" y="2780938"/>
                  <a:ext cx="1782424" cy="948006"/>
                </a:xfrm>
                <a:prstGeom prst="rect">
                  <a:avLst/>
                </a:prstGeom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noFill/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defTabSz="1067663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h-TH" sz="1200" kern="0" dirty="0">
                      <a:solidFill>
                        <a:prstClr val="black"/>
                      </a:solidFill>
                      <a:latin typeface="Tahoma" pitchFamily="34" charset="0"/>
                      <a:ea typeface="Microsoft YaHei"/>
                      <a:cs typeface="Tahoma" pitchFamily="34" charset="0"/>
                    </a:rPr>
                    <a:t>เสาส่งสัญญาณ</a:t>
                  </a:r>
                </a:p>
              </p:txBody>
            </p:sp>
          </p:grpSp>
        </p:grpSp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6678131" y="3983640"/>
              <a:ext cx="2052151" cy="1414999"/>
              <a:chOff x="7998955" y="3172472"/>
              <a:chExt cx="2519725" cy="1849387"/>
            </a:xfrm>
          </p:grpSpPr>
          <p:pic>
            <p:nvPicPr>
              <p:cNvPr id="8205" name="รูปภาพ 11" descr="C:\Users\user\Desktop\solar cell\กล้องกานต์\สบเมย ผาอันใต้ ห้วยเกี๋ยงน้อย\ห้วยเกี๋ยง\DSCN4882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998955" y="3172472"/>
                <a:ext cx="2519725" cy="1797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06" name="TextBox 6"/>
              <p:cNvSpPr txBox="1">
                <a:spLocks noChangeArrowheads="1"/>
              </p:cNvSpPr>
              <p:nvPr/>
            </p:nvSpPr>
            <p:spPr bwMode="auto">
              <a:xfrm>
                <a:off x="8131482" y="4600149"/>
                <a:ext cx="2235328" cy="4217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522840"/>
                <a:r>
                  <a:rPr lang="th-TH" altLang="en-US" sz="1900" dirty="0">
                    <a:solidFill>
                      <a:srgbClr val="000000"/>
                    </a:solidFill>
                  </a:rPr>
                  <a:t>แผง</a:t>
                </a:r>
                <a:r>
                  <a:rPr lang="th-TH" altLang="en-US" sz="1900" dirty="0" err="1">
                    <a:solidFill>
                      <a:srgbClr val="000000"/>
                    </a:solidFill>
                  </a:rPr>
                  <a:t>โซลาร์</a:t>
                </a:r>
                <a:r>
                  <a:rPr lang="th-TH" altLang="en-US" sz="1900" dirty="0">
                    <a:solidFill>
                      <a:srgbClr val="000000"/>
                    </a:solidFill>
                  </a:rPr>
                  <a:t>บ้านห้วยเกี๋ยงน้อย</a:t>
                </a:r>
                <a:endParaRPr lang="en-US" altLang="en-US" sz="1900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8204" name="Picture 2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750448" y="4006431"/>
              <a:ext cx="1924050" cy="13453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8199" name="Picture 2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95916" y="130302"/>
            <a:ext cx="3671177" cy="4265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7163140" y="42157"/>
            <a:ext cx="2671921" cy="60025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06766" tIns="53384" rIns="106766" bIns="53384">
            <a:spAutoFit/>
          </a:bodyPr>
          <a:lstStyle/>
          <a:p>
            <a:pPr algn="ctr" defTabSz="522840"/>
            <a:r>
              <a:rPr lang="th-TH" altLang="en-US" sz="1600" dirty="0" err="1">
                <a:solidFill>
                  <a:srgbClr val="000000"/>
                </a:solidFill>
                <a:latin typeface="Tahoma" pitchFamily="34" charset="-34"/>
                <a:cs typeface="Tahoma" pitchFamily="34" charset="-34"/>
              </a:rPr>
              <a:t>รร</a:t>
            </a:r>
            <a:r>
              <a:rPr lang="en-US" altLang="en-US" sz="1600" dirty="0">
                <a:solidFill>
                  <a:srgbClr val="000000"/>
                </a:solidFill>
                <a:latin typeface="Tahoma" pitchFamily="34" charset="-34"/>
                <a:cs typeface="Tahoma" pitchFamily="34" charset="-34"/>
              </a:rPr>
              <a:t>.</a:t>
            </a:r>
            <a:r>
              <a:rPr lang="th-TH" altLang="en-US" sz="1600" dirty="0">
                <a:solidFill>
                  <a:srgbClr val="000000"/>
                </a:solidFill>
                <a:latin typeface="Tahoma" pitchFamily="34" charset="-34"/>
                <a:cs typeface="Tahoma" pitchFamily="34" charset="-34"/>
              </a:rPr>
              <a:t>ตำรวจ</a:t>
            </a:r>
            <a:r>
              <a:rPr lang="th-TH" altLang="en-US" sz="1600" dirty="0" err="1">
                <a:solidFill>
                  <a:srgbClr val="000000"/>
                </a:solidFill>
                <a:latin typeface="Tahoma" pitchFamily="34" charset="-34"/>
                <a:cs typeface="Tahoma" pitchFamily="34" charset="-34"/>
              </a:rPr>
              <a:t>ตระเวณ</a:t>
            </a:r>
            <a:r>
              <a:rPr lang="th-TH" altLang="en-US" sz="1600" dirty="0">
                <a:solidFill>
                  <a:srgbClr val="000000"/>
                </a:solidFill>
                <a:latin typeface="Tahoma" pitchFamily="34" charset="-34"/>
                <a:cs typeface="Tahoma" pitchFamily="34" charset="-34"/>
              </a:rPr>
              <a:t>ชายแดนที่ได้เริ่มออกสำรวจบ้างแล้ว</a:t>
            </a:r>
            <a:endParaRPr lang="en-US" altLang="en-US" sz="1600" dirty="0">
              <a:solidFill>
                <a:srgbClr val="000000"/>
              </a:solidFill>
              <a:latin typeface="Tahoma" pitchFamily="34" charset="-34"/>
              <a:cs typeface="Tahoma" pitchFamily="34" charset="-34"/>
            </a:endParaRPr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11645306" y="8645901"/>
            <a:ext cx="492387" cy="53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766" tIns="53384" rIns="106766" bIns="53384">
            <a:spAutoFit/>
          </a:bodyPr>
          <a:lstStyle/>
          <a:p>
            <a:pPr defTabSz="522840"/>
            <a:r>
              <a:rPr lang="th-TH" altLang="en-US" dirty="0">
                <a:solidFill>
                  <a:srgbClr val="000000"/>
                </a:solidFill>
              </a:rPr>
              <a:t>๕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กลุ่ม 53"/>
          <p:cNvGrpSpPr/>
          <p:nvPr/>
        </p:nvGrpSpPr>
        <p:grpSpPr>
          <a:xfrm>
            <a:off x="30489" y="76037"/>
            <a:ext cx="12145313" cy="8657521"/>
            <a:chOff x="30487" y="57145"/>
            <a:chExt cx="12145313" cy="6506697"/>
          </a:xfrm>
        </p:grpSpPr>
        <p:sp>
          <p:nvSpPr>
            <p:cNvPr id="4" name="TextBox 3"/>
            <p:cNvSpPr txBox="1"/>
            <p:nvPr/>
          </p:nvSpPr>
          <p:spPr>
            <a:xfrm>
              <a:off x="1972506" y="787956"/>
              <a:ext cx="1252993" cy="300708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นายกรัฐมนตรี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86978" y="1517489"/>
              <a:ext cx="2217561" cy="86742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en-US" sz="23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National Digital Economy and Society Committee (NDEC) </a:t>
              </a:r>
              <a:endParaRPr lang="th-TH" sz="23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3607" y="3559168"/>
              <a:ext cx="1371607" cy="116813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th-TH" sz="19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กรรมการ</a:t>
              </a:r>
            </a:p>
            <a:p>
              <a:pPr algn="ctr"/>
              <a:r>
                <a:rPr lang="th-TH" sz="19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โครงสร้างพื้นฐาน</a:t>
              </a:r>
            </a:p>
            <a:p>
              <a:pPr algn="ctr"/>
              <a:r>
                <a:rPr lang="th-TH" sz="19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ทางกายภาพ</a:t>
              </a:r>
            </a:p>
            <a:p>
              <a:pPr algn="ctr"/>
              <a:r>
                <a:rPr lang="th-TH" sz="19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19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Hard Infrastructure)</a:t>
              </a:r>
              <a:endParaRPr lang="th-TH" sz="19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42861" y="3559168"/>
              <a:ext cx="1420156" cy="116813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th-TH" sz="19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กรรมการ</a:t>
              </a:r>
            </a:p>
            <a:p>
              <a:pPr algn="ctr"/>
              <a:r>
                <a:rPr lang="th-TH" sz="19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โครงสร้างพื้นฐาน</a:t>
              </a:r>
            </a:p>
            <a:p>
              <a:pPr algn="ctr"/>
              <a:r>
                <a:rPr lang="th-TH" sz="19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ด้านการบริการ</a:t>
              </a:r>
            </a:p>
            <a:p>
              <a:pPr algn="ctr"/>
              <a:r>
                <a:rPr lang="th-TH" sz="19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19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Service Infrastructure)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39114" y="3559168"/>
              <a:ext cx="1206336" cy="138788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th-TH" sz="19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กรรมการ</a:t>
              </a:r>
            </a:p>
            <a:p>
              <a:pPr algn="ctr"/>
              <a:r>
                <a:rPr lang="th-TH" sz="19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โครงสร้างพื้นฐาน</a:t>
              </a:r>
            </a:p>
            <a:p>
              <a:pPr algn="ctr"/>
              <a:r>
                <a:rPr lang="th-TH" sz="19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ด้านมาตรฐาน</a:t>
              </a:r>
              <a:endParaRPr lang="th-TH" sz="19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19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19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Soft  </a:t>
              </a:r>
              <a:r>
                <a:rPr lang="en-US" sz="19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Infrastructure</a:t>
              </a:r>
              <a:r>
                <a:rPr lang="th-TH" sz="19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15082" y="3547048"/>
              <a:ext cx="1438066" cy="138788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th-TH" sz="19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คณะกรรมการส่งเสริมการพัฒนาอุตสาหกรรม</a:t>
              </a:r>
              <a:r>
                <a:rPr lang="th-TH" sz="1900" dirty="0" err="1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เทคโนโลยีดิ</a:t>
              </a:r>
              <a:r>
                <a:rPr lang="th-TH" sz="19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จิทัล</a:t>
              </a:r>
              <a:endParaRPr lang="th-TH" sz="19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19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19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Digital Economy Promotion</a:t>
              </a:r>
              <a:r>
                <a:rPr lang="th-TH" sz="19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0773" y="3282163"/>
              <a:ext cx="335067" cy="231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en-US" sz="1400" b="1" dirty="0"/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3995" y="3536335"/>
              <a:ext cx="1253455" cy="160763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th-TH" sz="19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คณะกรรมการส่งเสริมและพัฒนาการใช้ประโยชน์</a:t>
              </a:r>
              <a:r>
                <a:rPr lang="th-TH" sz="1900" dirty="0" err="1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จากดิ</a:t>
              </a:r>
              <a:r>
                <a:rPr lang="th-TH" sz="19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จิทัล (</a:t>
              </a:r>
              <a:r>
                <a:rPr lang="en-US" sz="19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Digital Society Promotion)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58465" y="3255841"/>
              <a:ext cx="335067" cy="231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en-US" sz="1400" b="1" dirty="0"/>
                <a:t>5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57622" y="717211"/>
              <a:ext cx="1354015" cy="40011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/>
            <p:cNvCxnSpPr>
              <a:endCxn id="5" idx="0"/>
            </p:cNvCxnSpPr>
            <p:nvPr/>
          </p:nvCxnSpPr>
          <p:spPr>
            <a:xfrm rot="5400000">
              <a:off x="2392325" y="1308056"/>
              <a:ext cx="412867" cy="59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5" idx="2"/>
            </p:cNvCxnSpPr>
            <p:nvPr/>
          </p:nvCxnSpPr>
          <p:spPr>
            <a:xfrm rot="5400000">
              <a:off x="2294370" y="2679728"/>
              <a:ext cx="596201" cy="65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64898" y="2994387"/>
              <a:ext cx="568810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964897" y="2993158"/>
              <a:ext cx="3" cy="5660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273241" y="3007088"/>
              <a:ext cx="3" cy="5660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830321" y="2993157"/>
              <a:ext cx="3" cy="5660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263009" y="3000126"/>
              <a:ext cx="3" cy="5660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653000" y="2981116"/>
              <a:ext cx="3" cy="5660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405563" y="1002579"/>
              <a:ext cx="1877637" cy="1364753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th-TH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“ครม.เศรษฐกิจและ</a:t>
              </a:r>
            </a:p>
            <a:p>
              <a:pPr algn="ctr"/>
              <a:r>
                <a:rPr lang="th-TH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สังคมดิจิทัล”</a:t>
              </a:r>
              <a:br>
                <a:rPr lang="th-TH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en-US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NDEC</a:t>
              </a:r>
              <a:endParaRPr lang="th-TH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697957" y="2506327"/>
              <a:ext cx="6090803" cy="3845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602013" y="3533598"/>
              <a:ext cx="1219332" cy="99465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en-US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National Cybersecurity Committee (NCSC)</a:t>
              </a:r>
              <a:endPara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29198" y="2171015"/>
              <a:ext cx="2161071" cy="393233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th-TH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เลขานุการ </a:t>
              </a:r>
              <a:r>
                <a:rPr lang="en-US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NDEC</a:t>
              </a:r>
              <a:endParaRPr lang="th-TH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487" y="234685"/>
              <a:ext cx="2629061" cy="393233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th-TH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กำหนดนโยบาย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934139" y="57145"/>
              <a:ext cx="2629061" cy="393233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th-TH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องค์กรที่ทำหน้าที่ปฏิบัติ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795341" y="2138220"/>
              <a:ext cx="1522697" cy="33540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th-TH" sz="23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ปลัดกระทรวง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934139" y="3855375"/>
              <a:ext cx="1364292" cy="94260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th-TH" sz="23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กรมต่างๆ</a:t>
              </a:r>
            </a:p>
            <a:p>
              <a:pPr marL="270658" indent="-202067">
                <a:lnSpc>
                  <a:spcPts val="2102"/>
                </a:lnSpc>
                <a:buFont typeface="Arial" panose="020B0604020202020204" pitchFamily="34" charset="0"/>
                <a:buChar char="•"/>
              </a:pPr>
              <a:r>
                <a:rPr lang="th-TH" sz="23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อุตุนิยม</a:t>
              </a:r>
            </a:p>
            <a:p>
              <a:pPr marL="270658" indent="-202067">
                <a:lnSpc>
                  <a:spcPts val="2102"/>
                </a:lnSpc>
                <a:buFont typeface="Arial" panose="020B0604020202020204" pitchFamily="34" charset="0"/>
                <a:buChar char="•"/>
              </a:pPr>
              <a:r>
                <a:rPr lang="th-TH" sz="23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สถิติแห่งชาติ</a:t>
              </a:r>
              <a:endParaRPr lang="en-US" sz="23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934140" y="2953432"/>
              <a:ext cx="1244565" cy="8327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สำนักงาน</a:t>
              </a:r>
            </a:p>
            <a:p>
              <a:pPr algn="ctr"/>
              <a:r>
                <a: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ปลัดกระทรวงฯ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10516303" y="2559339"/>
              <a:ext cx="0" cy="147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9618576" y="2694085"/>
              <a:ext cx="1978337" cy="125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11030699" y="2940216"/>
              <a:ext cx="1049604" cy="60141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th-TH" sz="23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สำนักงาน</a:t>
              </a:r>
              <a:endParaRPr lang="en-US" sz="23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en-US" sz="23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DE</a:t>
              </a:r>
            </a:p>
          </p:txBody>
        </p:sp>
        <p:cxnSp>
          <p:nvCxnSpPr>
            <p:cNvPr id="97" name="Straight Connector 96"/>
            <p:cNvCxnSpPr/>
            <p:nvPr/>
          </p:nvCxnSpPr>
          <p:spPr>
            <a:xfrm flipH="1">
              <a:off x="11596912" y="2709537"/>
              <a:ext cx="1" cy="227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10728151" y="3850873"/>
              <a:ext cx="1352151" cy="878993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marL="68591" algn="ctr">
                <a:lnSpc>
                  <a:spcPts val="2102"/>
                </a:lnSpc>
              </a:pPr>
              <a:r>
                <a:rPr lang="th-TH" sz="23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องค์กรตามพรบ.</a:t>
              </a:r>
            </a:p>
            <a:p>
              <a:pPr marL="68591" algn="ctr">
                <a:lnSpc>
                  <a:spcPts val="2102"/>
                </a:lnSpc>
              </a:pPr>
              <a:r>
                <a:rPr lang="th-TH" sz="23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หรือองค์การมหาชน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6165" y="2669995"/>
              <a:ext cx="2513012" cy="346970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คณะกรรมการเฉพาะเรื่อง</a:t>
              </a:r>
              <a:endPara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379752" y="5416508"/>
              <a:ext cx="2542464" cy="8674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marL="68591" algn="ctr"/>
              <a:r>
                <a:rPr lang="th-TH" sz="23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งานเลขานุการ </a:t>
              </a:r>
              <a:r>
                <a:rPr lang="en-US" sz="23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NDEC </a:t>
              </a:r>
              <a:r>
                <a:rPr lang="th-TH" sz="23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และงานเลขานุการอนุกรรมการแต่ละสาขา</a:t>
              </a:r>
              <a:endParaRPr lang="en-US" sz="23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>
            <a:xfrm flipH="1">
              <a:off x="9639088" y="2709535"/>
              <a:ext cx="1" cy="227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>
              <a:stCxn id="48" idx="0"/>
              <a:endCxn id="20" idx="3"/>
            </p:cNvCxnSpPr>
            <p:nvPr/>
          </p:nvCxnSpPr>
          <p:spPr>
            <a:xfrm rot="16200000" flipV="1">
              <a:off x="4453492" y="-224589"/>
              <a:ext cx="2616331" cy="490004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940438" y="5443120"/>
              <a:ext cx="1032066" cy="3354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th-TH" sz="2300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หลักการ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085111" y="5108394"/>
              <a:ext cx="6005110" cy="12259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marL="266950" indent="-203921">
                <a:buAutoNum type="arabicPeriod"/>
              </a:pP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รมว. </a:t>
              </a:r>
              <a:r>
                <a:rPr lang="en-US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DE/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ปลัดกระทรวง เป็นประธานกรรมการรายสาขา</a:t>
              </a:r>
            </a:p>
            <a:p>
              <a:pPr marL="266950" indent="-203921">
                <a:buAutoNum type="arabicPeriod"/>
              </a:pP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ผอ. หน่วยงานปฏิบัติต่างๆ เข้าร่วมเป็นกรรมการแต่ละสาขา ตาม “</a:t>
              </a:r>
              <a:r>
                <a:rPr lang="en-US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Assignment Metrix”</a:t>
              </a:r>
            </a:p>
            <a:p>
              <a:pPr marL="266950" indent="-203921">
                <a:buAutoNum type="arabicPeriod"/>
              </a:pP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ตั้งให้หน่วยงานปฏิบัติเป็นสำนักงานเลขานุการของกรรมการสาขา</a:t>
              </a:r>
            </a:p>
            <a:p>
              <a:pPr marL="266950" indent="-203921">
                <a:buAutoNum type="arabicPeriod"/>
              </a:pP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ทุกกรรมการมีผู้ทรงคุณวุฒิจากภาคเอกชนและภาครัฐ </a:t>
              </a:r>
            </a:p>
          </p:txBody>
        </p:sp>
        <p:sp>
          <p:nvSpPr>
            <p:cNvPr id="140" name="Right Arrow 139"/>
            <p:cNvSpPr/>
            <p:nvPr/>
          </p:nvSpPr>
          <p:spPr>
            <a:xfrm rot="10800000">
              <a:off x="8211677" y="6112435"/>
              <a:ext cx="3492643" cy="45140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0549" y="3281689"/>
              <a:ext cx="335067" cy="231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en-US" sz="1400" b="1" dirty="0"/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68069" y="3281691"/>
              <a:ext cx="335067" cy="231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en-US" sz="1400" b="1" dirty="0"/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87665" y="3269872"/>
              <a:ext cx="335067" cy="2313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en-US" sz="1400" b="1" dirty="0"/>
                <a:t>4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836428" y="566873"/>
              <a:ext cx="3339372" cy="532021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กระทรวงดิจิทัลเพื่อเศรษฐกิจและสังคม</a:t>
              </a:r>
            </a:p>
            <a:p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Ministry of Digital Economy and Society)</a:t>
              </a:r>
              <a:endPara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" name="Right Arrow 2"/>
            <p:cNvSpPr/>
            <p:nvPr/>
          </p:nvSpPr>
          <p:spPr>
            <a:xfrm rot="16200000">
              <a:off x="10822097" y="5223184"/>
              <a:ext cx="1512655" cy="500585"/>
            </a:xfrm>
            <a:prstGeom prst="rightArrow">
              <a:avLst>
                <a:gd name="adj1" fmla="val 50000"/>
                <a:gd name="adj2" fmla="val 5141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th-TH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064635" y="4882606"/>
              <a:ext cx="1065323" cy="3469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th-TH" sz="24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รัฐวิสาหกิจ</a:t>
              </a:r>
              <a:endPara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0516303" y="2680484"/>
              <a:ext cx="0" cy="21855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0298431" y="2706660"/>
              <a:ext cx="0" cy="11764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0728151" y="2724561"/>
              <a:ext cx="2864" cy="11614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9795341" y="1284261"/>
              <a:ext cx="1522697" cy="60141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38" tIns="45719" rIns="91438" bIns="45719" rtlCol="0">
              <a:spAutoFit/>
            </a:bodyPr>
            <a:lstStyle/>
            <a:p>
              <a:pPr algn="ctr"/>
              <a:r>
                <a:rPr lang="th-TH" sz="23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รัฐมนตรี</a:t>
              </a:r>
            </a:p>
            <a:p>
              <a:pPr algn="ctr"/>
              <a:r>
                <a:rPr lang="th-TH" sz="23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กระทรวง </a:t>
              </a:r>
              <a:r>
                <a:rPr lang="en-US" sz="2300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MoDE</a:t>
              </a:r>
              <a:endParaRPr lang="th-TH" sz="23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cxnSp>
          <p:nvCxnSpPr>
            <p:cNvPr id="80" name="Straight Connector 79"/>
            <p:cNvCxnSpPr>
              <a:stCxn id="5" idx="3"/>
            </p:cNvCxnSpPr>
            <p:nvPr/>
          </p:nvCxnSpPr>
          <p:spPr>
            <a:xfrm>
              <a:off x="3704539" y="1951203"/>
              <a:ext cx="6054334" cy="2300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877696" y="1521128"/>
              <a:ext cx="2105059" cy="393233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th-TH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เป็นกรรมการ </a:t>
              </a:r>
              <a:r>
                <a:rPr lang="en-US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NDEC</a:t>
              </a:r>
              <a:endParaRPr lang="th-TH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55" name="สี่เหลี่ยมผืนผ้า 54"/>
          <p:cNvSpPr/>
          <p:nvPr/>
        </p:nvSpPr>
        <p:spPr>
          <a:xfrm>
            <a:off x="4261945" y="347699"/>
            <a:ext cx="6096001" cy="1400488"/>
          </a:xfrm>
          <a:prstGeom prst="rect">
            <a:avLst/>
          </a:prstGeom>
        </p:spPr>
        <p:txBody>
          <a:bodyPr lIns="106783" tIns="53392" rIns="106783" bIns="53392">
            <a:spAutoFit/>
          </a:bodyPr>
          <a:lstStyle/>
          <a:p>
            <a:pPr algn="ctr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กรรมการ</a:t>
            </a:r>
          </a:p>
          <a:p>
            <a:pPr algn="ctr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โครงสร้างพื้นฐานด้านมาตรฐานความมั่นคงปลอดภัย</a:t>
            </a:r>
          </a:p>
          <a:p>
            <a:pPr algn="ctr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Soft Infrastructure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8621506"/>
            <a:ext cx="9410700" cy="446381"/>
          </a:xfrm>
          <a:prstGeom prst="rect">
            <a:avLst/>
          </a:prstGeom>
          <a:noFill/>
        </p:spPr>
        <p:txBody>
          <a:bodyPr wrap="square" lIns="106783" tIns="53392" rIns="106783" bIns="53392" rtlCol="0">
            <a:spAutoFit/>
          </a:bodyPr>
          <a:lstStyle/>
          <a:p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หมายเหตุ</a:t>
            </a:r>
            <a:r>
              <a:rPr lang="en-US" sz="2200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ปรับตาม (ร่าง) </a:t>
            </a:r>
            <a:r>
              <a:rPr lang="th-TH" sz="2200" dirty="0" err="1" smtClean="0">
                <a:latin typeface="TH SarabunPSK" pitchFamily="34" charset="-34"/>
                <a:cs typeface="TH SarabunPSK" pitchFamily="34" charset="-34"/>
              </a:rPr>
              <a:t>พรบ.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 การ</a:t>
            </a:r>
            <a:r>
              <a:rPr lang="th-TH" sz="2200" dirty="0" err="1" smtClean="0">
                <a:latin typeface="TH SarabunPSK" pitchFamily="34" charset="-34"/>
                <a:cs typeface="TH SarabunPSK" pitchFamily="34" charset="-34"/>
              </a:rPr>
              <a:t>พัฒนาดิ</a:t>
            </a:r>
            <a:r>
              <a:rPr lang="th-TH" sz="2200" dirty="0" smtClean="0">
                <a:latin typeface="TH SarabunPSK" pitchFamily="34" charset="-34"/>
                <a:cs typeface="TH SarabunPSK" pitchFamily="34" charset="-34"/>
              </a:rPr>
              <a:t>จิทัลเพื่อเศรษฐกิจและสังคม   มกราคม </a:t>
            </a:r>
            <a:r>
              <a:rPr lang="en-US" sz="2200" dirty="0" smtClean="0">
                <a:latin typeface="TH SarabunPSK" pitchFamily="34" charset="-34"/>
                <a:cs typeface="TH SarabunPSK" pitchFamily="34" charset="-34"/>
              </a:rPr>
              <a:t>2558</a:t>
            </a:r>
            <a:endParaRPr lang="th-TH" sz="22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6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แนวทางการนำเสนอ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28650" y="1531266"/>
            <a:ext cx="10202863" cy="6679283"/>
          </a:xfrm>
        </p:spPr>
        <p:txBody>
          <a:bodyPr/>
          <a:lstStyle/>
          <a:p>
            <a:pPr>
              <a:buNone/>
            </a:pPr>
            <a:endParaRPr lang="th-TH" sz="4800" dirty="0" smtClean="0"/>
          </a:p>
          <a:p>
            <a:pPr>
              <a:buFont typeface="Wingdings" pitchFamily="2" charset="2"/>
              <a:buChar char="Ø"/>
            </a:pPr>
            <a:r>
              <a:rPr lang="th-TH" sz="4800" dirty="0" smtClean="0"/>
              <a:t> </a:t>
            </a:r>
            <a:r>
              <a:rPr lang="th-TH" sz="4800" dirty="0" err="1" smtClean="0"/>
              <a:t>เศรษฐกิจดิจิทัล</a:t>
            </a:r>
            <a:r>
              <a:rPr lang="th-TH" sz="4800" dirty="0" smtClean="0"/>
              <a:t>ต้องการนวัตกรรม </a:t>
            </a:r>
          </a:p>
          <a:p>
            <a:pPr>
              <a:buFont typeface="Wingdings" pitchFamily="2" charset="2"/>
              <a:buChar char="Ø"/>
            </a:pPr>
            <a:r>
              <a:rPr lang="th-TH" sz="4800" dirty="0" smtClean="0"/>
              <a:t> ประเด็นการหลอมรวมสื่อภายใต้ นโยบาย</a:t>
            </a:r>
            <a:r>
              <a:rPr lang="th-TH" sz="4800" dirty="0" err="1" smtClean="0"/>
              <a:t>เศรษฐกิจดิจิทัล</a:t>
            </a:r>
            <a:endParaRPr lang="th-TH" sz="4800" dirty="0" smtClean="0"/>
          </a:p>
          <a:p>
            <a:pPr lvl="1">
              <a:buFont typeface="Wingdings" pitchFamily="2" charset="2"/>
              <a:buChar char="Ø"/>
            </a:pPr>
            <a:r>
              <a:rPr lang="th-TH" sz="4400" dirty="0" smtClean="0"/>
              <a:t>โครงสร้างพื้นฐานทางกายภาพ</a:t>
            </a:r>
          </a:p>
          <a:p>
            <a:pPr lvl="1">
              <a:buFont typeface="Wingdings" pitchFamily="2" charset="2"/>
              <a:buChar char="Ø"/>
            </a:pPr>
            <a:r>
              <a:rPr lang="th-TH" sz="4400" dirty="0" smtClean="0"/>
              <a:t>การส่งเสริมพัฒนาอุตสาหกรรม “</a:t>
            </a:r>
            <a:r>
              <a:rPr lang="en-US" sz="4400" dirty="0" smtClean="0"/>
              <a:t>Digital Content”</a:t>
            </a:r>
          </a:p>
          <a:p>
            <a:pPr lvl="1">
              <a:buFont typeface="Wingdings" pitchFamily="2" charset="2"/>
              <a:buChar char="Ø"/>
            </a:pPr>
            <a:r>
              <a:rPr lang="th-TH" sz="4400" dirty="0" smtClean="0"/>
              <a:t>การพัฒนา “</a:t>
            </a:r>
            <a:r>
              <a:rPr lang="th-TH" sz="4400" dirty="0" err="1" smtClean="0"/>
              <a:t>สังคมดิจิทัล</a:t>
            </a:r>
            <a:r>
              <a:rPr lang="th-TH" sz="4400" dirty="0" smtClean="0"/>
              <a:t>”</a:t>
            </a:r>
          </a:p>
          <a:p>
            <a:pPr lvl="1">
              <a:buFont typeface="Wingdings" pitchFamily="2" charset="2"/>
              <a:buChar char="Ø"/>
            </a:pPr>
            <a:r>
              <a:rPr lang="th-TH" sz="4400" dirty="0" smtClean="0"/>
              <a:t>โครงสร้างเชิงสถาบันที่เปลี่ยนแปลงไป</a:t>
            </a:r>
          </a:p>
          <a:p>
            <a:pPr lvl="1">
              <a:buFont typeface="Wingdings" pitchFamily="2" charset="2"/>
              <a:buChar char="Ø"/>
            </a:pPr>
            <a:r>
              <a:rPr lang="th-TH" sz="4400" dirty="0" smtClean="0"/>
              <a:t>แนวนโยบาย กฎหมาย และการกำกับดูแล </a:t>
            </a:r>
          </a:p>
          <a:p>
            <a:pPr lvl="1">
              <a:buNone/>
            </a:pPr>
            <a:endParaRPr lang="th-TH" sz="4400" dirty="0" smtClean="0"/>
          </a:p>
          <a:p>
            <a:pPr>
              <a:buNone/>
            </a:pPr>
            <a:endParaRPr lang="th-TH" sz="4800" dirty="0" smtClean="0"/>
          </a:p>
          <a:p>
            <a:pPr>
              <a:buFont typeface="Wingdings" pitchFamily="2" charset="2"/>
              <a:buChar char="Ø"/>
            </a:pPr>
            <a:endParaRPr lang="th-TH" sz="4800" dirty="0" smtClean="0"/>
          </a:p>
          <a:p>
            <a:endParaRPr lang="th-TH" sz="4800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417E64F-5101-4882-8DAC-07068C8545AC}" type="slidenum">
              <a:rPr lang="th-TH" smtClean="0"/>
              <a:pPr>
                <a:defRPr/>
              </a:pPr>
              <a:t>2</a:t>
            </a:fld>
            <a:endParaRPr lang="th-T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775520" y="7053552"/>
            <a:ext cx="9118776" cy="1688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75520" y="5233149"/>
            <a:ext cx="9118776" cy="16881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807" tIns="60904" rIns="121807" bIns="60904" rtlCol="0" anchor="t"/>
          <a:lstStyle/>
          <a:p>
            <a:r>
              <a:rPr lang="en-US" dirty="0" smtClean="0"/>
              <a:t>Soft Infrastructure</a:t>
            </a:r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75520" y="3449183"/>
            <a:ext cx="9100579" cy="1688156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t"/>
          <a:lstStyle/>
          <a:p>
            <a:r>
              <a:rPr lang="en-US" dirty="0" smtClean="0"/>
              <a:t>Service Infrastructure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775520" y="7053552"/>
            <a:ext cx="3744416" cy="553885"/>
          </a:xfrm>
          <a:prstGeom prst="rect">
            <a:avLst/>
          </a:prstGeom>
          <a:noFill/>
        </p:spPr>
        <p:txBody>
          <a:bodyPr wrap="square" lIns="121807" tIns="60904" rIns="121807" bIns="60904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Hard Infrastructure</a:t>
            </a:r>
            <a:endParaRPr lang="th-TH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871531" y="7628416"/>
            <a:ext cx="3744416" cy="9581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t"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Regulator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99990" y="7149362"/>
            <a:ext cx="4512501" cy="1437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Operators</a:t>
            </a:r>
          </a:p>
          <a:p>
            <a:pPr algn="ct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288022" y="7820037"/>
            <a:ext cx="1920213" cy="670675"/>
          </a:xfrm>
          <a:prstGeom prst="rect">
            <a:avLst/>
          </a:prstGeom>
          <a:solidFill>
            <a:schemeClr val="bg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8400256" y="7820037"/>
            <a:ext cx="1920213" cy="670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Private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775520" y="921671"/>
            <a:ext cx="4512501" cy="2395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t"/>
          <a:lstStyle/>
          <a:p>
            <a:r>
              <a:rPr lang="en-US" dirty="0" smtClean="0"/>
              <a:t>Digital Economy Promotion</a:t>
            </a:r>
            <a:endParaRPr lang="th-TH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384032" y="921671"/>
            <a:ext cx="4512501" cy="2395266"/>
          </a:xfrm>
          <a:prstGeom prst="rect">
            <a:avLst/>
          </a:prstGeom>
          <a:solidFill>
            <a:srgbClr val="CCCC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t"/>
          <a:lstStyle/>
          <a:p>
            <a:r>
              <a:rPr lang="en-US" dirty="0" smtClean="0"/>
              <a:t>Digital Society</a:t>
            </a:r>
            <a:endParaRPr lang="th-TH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871531" y="5712203"/>
            <a:ext cx="3744416" cy="10539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t"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Regulators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967541" y="6263893"/>
            <a:ext cx="960107" cy="38324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ETC</a:t>
            </a:r>
            <a:endParaRPr lang="th-TH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023659" y="6263893"/>
            <a:ext cx="960107" cy="38324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BOT</a:t>
            </a:r>
            <a:endParaRPr lang="th-TH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079776" y="5771694"/>
            <a:ext cx="1440160" cy="38324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TISI </a:t>
            </a:r>
            <a:r>
              <a:rPr lang="th-TH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(สมอ.)</a:t>
            </a:r>
            <a:endParaRPr lang="th-TH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079776" y="6287066"/>
            <a:ext cx="1440160" cy="38324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NBTC</a:t>
            </a:r>
            <a:endParaRPr lang="th-TH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807968" y="5328960"/>
            <a:ext cx="4896544" cy="1437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t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Facilitators</a:t>
            </a:r>
          </a:p>
          <a:p>
            <a:pPr algn="ct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192011" y="5903824"/>
            <a:ext cx="1632181" cy="67067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ETDA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8304246" y="5903824"/>
            <a:ext cx="1920213" cy="670675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Customs etc.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55573" y="1"/>
            <a:ext cx="7584843" cy="614271"/>
          </a:xfrm>
          <a:prstGeom prst="rect">
            <a:avLst/>
          </a:prstGeom>
          <a:noFill/>
        </p:spPr>
        <p:txBody>
          <a:bodyPr wrap="square" lIns="121807" tIns="60904" rIns="121807" bIns="60904" rtlCol="0">
            <a:spAutoFit/>
          </a:bodyPr>
          <a:lstStyle/>
          <a:p>
            <a:pPr algn="ctr"/>
            <a:r>
              <a:rPr lang="en-US" sz="3200" b="1" dirty="0" smtClean="0"/>
              <a:t>DE Ecosystem (Example)</a:t>
            </a:r>
            <a:endParaRPr lang="th-TH" sz="3200" b="1" dirty="0"/>
          </a:p>
        </p:txBody>
      </p:sp>
      <p:sp>
        <p:nvSpPr>
          <p:cNvPr id="23" name="สี่เหลี่ยมมุมมน 22"/>
          <p:cNvSpPr/>
          <p:nvPr/>
        </p:nvSpPr>
        <p:spPr>
          <a:xfrm>
            <a:off x="1391477" y="730049"/>
            <a:ext cx="9793088" cy="8143905"/>
          </a:xfrm>
          <a:prstGeom prst="roundRect">
            <a:avLst>
              <a:gd name="adj" fmla="val 7495"/>
            </a:avLst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4175787" y="3987611"/>
            <a:ext cx="1920213" cy="1053917"/>
          </a:xfrm>
          <a:prstGeom prst="rect">
            <a:avLst/>
          </a:prstGeom>
          <a:solidFill>
            <a:srgbClr val="B3B3CD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t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Facilitators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559829" y="4539302"/>
            <a:ext cx="960107" cy="383243"/>
          </a:xfrm>
          <a:prstGeom prst="rect">
            <a:avLst/>
          </a:prstGeom>
          <a:solidFill>
            <a:schemeClr val="bg1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EGA</a:t>
            </a:r>
            <a:endParaRPr lang="th-TH" dirty="0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3407701" y="8011658"/>
            <a:ext cx="1023706" cy="553885"/>
          </a:xfrm>
          <a:prstGeom prst="rect">
            <a:avLst/>
          </a:prstGeom>
          <a:solidFill>
            <a:schemeClr val="bg1"/>
          </a:solidFill>
          <a:ln w="28575">
            <a:solidFill>
              <a:srgbClr val="385D8A"/>
            </a:solidFill>
          </a:ln>
        </p:spPr>
        <p:txBody>
          <a:bodyPr wrap="none" lIns="121807" tIns="60904" rIns="121807" bIns="60904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NBTC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2063552" y="3987611"/>
            <a:ext cx="1920213" cy="1053917"/>
          </a:xfrm>
          <a:prstGeom prst="rect">
            <a:avLst/>
          </a:prstGeom>
          <a:solidFill>
            <a:srgbClr val="9797BB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t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Regulator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2159563" y="4466664"/>
            <a:ext cx="1632181" cy="479053"/>
          </a:xfrm>
          <a:prstGeom prst="rect">
            <a:avLst/>
          </a:prstGeom>
          <a:solidFill>
            <a:schemeClr val="bg1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OPDC </a:t>
            </a:r>
            <a:r>
              <a:rPr lang="th-TH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th-TH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กพร.</a:t>
            </a:r>
            <a:r>
              <a:rPr lang="th-TH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th-TH" sz="1900" dirty="0"/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6288021" y="3604368"/>
            <a:ext cx="4416491" cy="1437160"/>
          </a:xfrm>
          <a:prstGeom prst="rect">
            <a:avLst/>
          </a:prstGeom>
          <a:solidFill>
            <a:srgbClr val="B3B3CD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t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Players</a:t>
            </a: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6384032" y="4275043"/>
            <a:ext cx="1056117" cy="360070"/>
          </a:xfrm>
          <a:prstGeom prst="rect">
            <a:avLst/>
          </a:prstGeom>
          <a:solidFill>
            <a:schemeClr val="bg1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ราชการ</a:t>
            </a:r>
            <a:endParaRPr lang="th-TH" dirty="0"/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7536160" y="4275043"/>
            <a:ext cx="1248139" cy="383243"/>
          </a:xfrm>
          <a:prstGeom prst="rect">
            <a:avLst/>
          </a:prstGeom>
          <a:solidFill>
            <a:schemeClr val="bg1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r>
              <a:rPr lang="th-TH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รัฐวิสาหกิจ</a:t>
            </a:r>
            <a:endParaRPr lang="th-TH" sz="2400" dirty="0"/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8880310" y="4275043"/>
            <a:ext cx="1632181" cy="383243"/>
          </a:xfrm>
          <a:prstGeom prst="rect">
            <a:avLst/>
          </a:prstGeom>
          <a:solidFill>
            <a:schemeClr val="bg1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r>
              <a:rPr lang="th-TH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องค์กรในกำกับ</a:t>
            </a:r>
            <a:endParaRPr lang="th-TH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809720" y="1400724"/>
            <a:ext cx="1714512" cy="2154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21807" tIns="60904" rIns="121807" bIns="60904" rtlCol="0">
            <a:spAutoFit/>
          </a:bodyPr>
          <a:lstStyle/>
          <a:p>
            <a:pPr algn="ctr"/>
            <a:r>
              <a:rPr lang="en-US" sz="1900" dirty="0" err="1" smtClean="0"/>
              <a:t>Sectoral</a:t>
            </a:r>
            <a:r>
              <a:rPr lang="en-US" sz="1900" dirty="0" smtClean="0"/>
              <a:t> Policy makers/</a:t>
            </a:r>
          </a:p>
          <a:p>
            <a:pPr algn="ctr"/>
            <a:r>
              <a:rPr lang="en-US" sz="1900" dirty="0" smtClean="0"/>
              <a:t>Regulators and</a:t>
            </a:r>
          </a:p>
          <a:p>
            <a:pPr algn="ctr"/>
            <a:r>
              <a:rPr lang="en-US" sz="1900" dirty="0" smtClean="0"/>
              <a:t>Facilitators (DEPA)</a:t>
            </a:r>
          </a:p>
          <a:p>
            <a:pPr algn="ctr"/>
            <a:endParaRPr lang="en-US" sz="3700" dirty="0" smtClean="0"/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3599723" y="1304913"/>
            <a:ext cx="2592288" cy="105391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t"/>
          <a:lstStyle/>
          <a:p>
            <a:pPr algn="ctr"/>
            <a:r>
              <a:rPr lang="en-US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Traditional&amp;SMEs</a:t>
            </a:r>
            <a:endParaRPr lang="en-US" sz="2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Manufacturing, Agriculture, Services</a:t>
            </a: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3599723" y="2454641"/>
            <a:ext cx="2592288" cy="766485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t"/>
          <a:lstStyle/>
          <a:p>
            <a:pPr algn="ctr"/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ICT: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HW, SW, Telecom, Broadcast, DC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80043" y="1400725"/>
            <a:ext cx="1632181" cy="1600325"/>
          </a:xfrm>
          <a:prstGeom prst="rect">
            <a:avLst/>
          </a:prstGeom>
          <a:solidFill>
            <a:srgbClr val="FFFF5B"/>
          </a:solidFill>
        </p:spPr>
        <p:txBody>
          <a:bodyPr wrap="square" lIns="121807" tIns="60904" rIns="121807" bIns="60904" rtlCol="0">
            <a:spAutoFit/>
          </a:bodyPr>
          <a:lstStyle/>
          <a:p>
            <a:pPr algn="ctr"/>
            <a:r>
              <a:rPr lang="en-US" sz="2400" dirty="0" err="1" smtClean="0"/>
              <a:t>Sectoral</a:t>
            </a:r>
            <a:r>
              <a:rPr lang="en-US" sz="2400" dirty="0" smtClean="0"/>
              <a:t> Policy makers/</a:t>
            </a:r>
          </a:p>
          <a:p>
            <a:pPr algn="ctr"/>
            <a:r>
              <a:rPr lang="en-US" sz="2400" dirty="0" smtClean="0"/>
              <a:t>Regulators</a:t>
            </a:r>
            <a:endParaRPr lang="en-US" sz="40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8382016" y="1140595"/>
            <a:ext cx="2286016" cy="778076"/>
          </a:xfrm>
          <a:prstGeom prst="rect">
            <a:avLst/>
          </a:prstGeom>
          <a:solidFill>
            <a:schemeClr val="bg1"/>
          </a:solidFill>
          <a:ln w="28575">
            <a:solidFill>
              <a:srgbClr val="CCCC00"/>
            </a:solidFill>
          </a:ln>
        </p:spPr>
        <p:txBody>
          <a:bodyPr wrap="square" lIns="121807" tIns="60904" rIns="121807" bIns="60904" rtlCol="0">
            <a:spAutoFit/>
          </a:bodyPr>
          <a:lstStyle/>
          <a:p>
            <a:pPr algn="ctr"/>
            <a:r>
              <a:rPr lang="en-US" sz="2100" dirty="0" smtClean="0"/>
              <a:t>Social-related Ministries </a:t>
            </a:r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8400256" y="1975588"/>
            <a:ext cx="2112235" cy="479053"/>
          </a:xfrm>
          <a:prstGeom prst="rect">
            <a:avLst/>
          </a:prstGeom>
          <a:solidFill>
            <a:schemeClr val="bg1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Social enterprises</a:t>
            </a:r>
            <a:endParaRPr lang="th-TH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8400256" y="2550452"/>
            <a:ext cx="2112235" cy="479053"/>
          </a:xfrm>
          <a:prstGeom prst="rect">
            <a:avLst/>
          </a:prstGeom>
          <a:solidFill>
            <a:schemeClr val="bg1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NGOs</a:t>
            </a:r>
            <a:endParaRPr lang="th-TH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มนมุมสี่เหลี่ยมด้านทแยงมุม 48"/>
          <p:cNvSpPr/>
          <p:nvPr/>
        </p:nvSpPr>
        <p:spPr>
          <a:xfrm>
            <a:off x="0" y="1209102"/>
            <a:ext cx="1295467" cy="1916213"/>
          </a:xfrm>
          <a:prstGeom prst="round2DiagRect">
            <a:avLst/>
          </a:prstGeom>
          <a:solidFill>
            <a:srgbClr val="33CC33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r>
              <a:rPr lang="en-US" sz="2400" dirty="0" smtClean="0"/>
              <a:t>DE</a:t>
            </a:r>
          </a:p>
          <a:p>
            <a:pPr algn="ctr"/>
            <a:r>
              <a:rPr lang="en-US" sz="2400" dirty="0" smtClean="0"/>
              <a:t>Policy Maker</a:t>
            </a:r>
            <a:endParaRPr lang="th-TH" sz="2400" dirty="0"/>
          </a:p>
        </p:txBody>
      </p:sp>
      <p:sp>
        <p:nvSpPr>
          <p:cNvPr id="50" name="มนมุมสี่เหลี่ยมด้านทแยงมุม 49"/>
          <p:cNvSpPr/>
          <p:nvPr/>
        </p:nvSpPr>
        <p:spPr>
          <a:xfrm>
            <a:off x="0" y="3316937"/>
            <a:ext cx="1295467" cy="1820402"/>
          </a:xfrm>
          <a:prstGeom prst="round2DiagRect">
            <a:avLst/>
          </a:prstGeom>
          <a:solidFill>
            <a:srgbClr val="33CC33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r>
              <a:rPr lang="en-US" dirty="0" smtClean="0"/>
              <a:t>RDI</a:t>
            </a:r>
            <a:endParaRPr lang="th-TH" dirty="0" smtClean="0"/>
          </a:p>
        </p:txBody>
      </p:sp>
      <p:sp>
        <p:nvSpPr>
          <p:cNvPr id="51" name="มนมุมสี่เหลี่ยมด้านทแยงมุม 50"/>
          <p:cNvSpPr/>
          <p:nvPr/>
        </p:nvSpPr>
        <p:spPr>
          <a:xfrm>
            <a:off x="0" y="5424771"/>
            <a:ext cx="1295467" cy="2778509"/>
          </a:xfrm>
          <a:prstGeom prst="round2DiagRect">
            <a:avLst/>
          </a:prstGeom>
          <a:solidFill>
            <a:srgbClr val="33CC33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r>
              <a:rPr lang="en-US" sz="2100" dirty="0" smtClean="0"/>
              <a:t>Human </a:t>
            </a:r>
            <a:r>
              <a:rPr lang="en-US" sz="1600" dirty="0" smtClean="0"/>
              <a:t>capital </a:t>
            </a:r>
          </a:p>
          <a:p>
            <a:pPr algn="ctr"/>
            <a:r>
              <a:rPr lang="en-US" sz="1600" dirty="0" smtClean="0"/>
              <a:t>develop</a:t>
            </a:r>
            <a:br>
              <a:rPr lang="en-US" sz="1600" dirty="0" smtClean="0"/>
            </a:br>
            <a:r>
              <a:rPr lang="en-US" sz="1600" dirty="0" err="1" smtClean="0"/>
              <a:t>ment</a:t>
            </a:r>
            <a:r>
              <a:rPr lang="en-US" sz="1600" dirty="0" smtClean="0"/>
              <a:t> </a:t>
            </a:r>
            <a:endParaRPr lang="th-TH" sz="1600" dirty="0"/>
          </a:p>
        </p:txBody>
      </p:sp>
      <p:sp>
        <p:nvSpPr>
          <p:cNvPr id="52" name="มนมุมสี่เหลี่ยมด้านเดียวกัน 51"/>
          <p:cNvSpPr/>
          <p:nvPr/>
        </p:nvSpPr>
        <p:spPr>
          <a:xfrm>
            <a:off x="11376587" y="921671"/>
            <a:ext cx="815413" cy="7473230"/>
          </a:xfrm>
          <a:prstGeom prst="round2SameRect">
            <a:avLst/>
          </a:prstGeom>
          <a:solidFill>
            <a:srgbClr val="FFCC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21807" tIns="60904" rIns="121807" bIns="60904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</a:p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ขอบคุณ</a:t>
            </a:r>
            <a:endParaRPr lang="th-TH" dirty="0"/>
          </a:p>
        </p:txBody>
      </p:sp>
      <p:sp>
        <p:nvSpPr>
          <p:cNvPr id="6" name="ชื่อเรื่องรอง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http://funlava.com/wp-content/uploads/2013/07/3240.thank-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8993"/>
            <a:ext cx="12192000" cy="10058400"/>
          </a:xfrm>
          <a:prstGeom prst="rect">
            <a:avLst/>
          </a:prstGeom>
          <a:noFill/>
        </p:spPr>
      </p:pic>
      <p:sp>
        <p:nvSpPr>
          <p:cNvPr id="8" name="สี่เหลี่ยมผืนผ้า 7"/>
          <p:cNvSpPr/>
          <p:nvPr/>
        </p:nvSpPr>
        <p:spPr>
          <a:xfrm>
            <a:off x="9426499" y="8145142"/>
            <a:ext cx="2765501" cy="40011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Source: http://www.funlava.com/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0671180" y="8571539"/>
            <a:ext cx="1311275" cy="485819"/>
          </a:xfrm>
        </p:spPr>
        <p:txBody>
          <a:bodyPr/>
          <a:lstStyle/>
          <a:p>
            <a:pPr>
              <a:defRPr/>
            </a:pPr>
            <a:fld id="{0EAFF31B-A892-4DE9-A6FA-164F407654D5}" type="slidenum">
              <a:rPr lang="th-TH" smtClean="0"/>
              <a:pPr>
                <a:defRPr/>
              </a:pPr>
              <a:t>21</a:t>
            </a:fld>
            <a:endParaRPr lang="th-TH"/>
          </a:p>
        </p:txBody>
      </p:sp>
      <p:sp>
        <p:nvSpPr>
          <p:cNvPr id="9" name="TextBox 8"/>
          <p:cNvSpPr txBox="1"/>
          <p:nvPr/>
        </p:nvSpPr>
        <p:spPr>
          <a:xfrm rot="20336122">
            <a:off x="2664959" y="2818648"/>
            <a:ext cx="4506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kasititorn@nstda.or.th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0542" y="230728"/>
            <a:ext cx="10968959" cy="1521464"/>
          </a:xfrm>
        </p:spPr>
        <p:txBody>
          <a:bodyPr/>
          <a:lstStyle/>
          <a:p>
            <a:pPr algn="ctr"/>
            <a:r>
              <a:rPr lang="en-US" dirty="0" smtClean="0"/>
              <a:t>Convergence?</a:t>
            </a:r>
            <a:endParaRPr lang="th-TH" dirty="0"/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80F731D-0D31-4188-8E51-783D1F7C48C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รูปภาพ 3" descr="converg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450"/>
            <a:ext cx="12192000" cy="7610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0650" y="8801100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ภาพ </a:t>
            </a:r>
            <a:r>
              <a:rPr lang="en-US" dirty="0" smtClean="0"/>
              <a:t>forward </a:t>
            </a:r>
            <a:r>
              <a:rPr lang="th-TH" dirty="0" smtClean="0"/>
              <a:t>ทาง </a:t>
            </a:r>
            <a:r>
              <a:rPr lang="en-US" dirty="0" smtClean="0"/>
              <a:t>FB – original unknown</a:t>
            </a:r>
            <a:endParaRPr lang="th-T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09625" y="580659"/>
            <a:ext cx="10868025" cy="94016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4000" b="1" dirty="0" err="1" smtClean="0">
                <a:latin typeface="TH Sarabun New" pitchFamily="34" charset="-34"/>
                <a:cs typeface="TH Sarabun New" pitchFamily="34" charset="-34"/>
              </a:rPr>
              <a:t>เศรษฐกิจดิจิทัล</a:t>
            </a:r>
            <a:r>
              <a:rPr lang="th-TH" sz="4000" b="1" dirty="0" smtClean="0">
                <a:latin typeface="TH Sarabun New" pitchFamily="34" charset="-34"/>
                <a:cs typeface="TH Sarabun New" pitchFamily="34" charset="-34"/>
              </a:rPr>
              <a:t>เป็นหนึ่งในนโยบายการเพิ่มศักยภาพทางเศรษฐกิจของประเทศ</a:t>
            </a:r>
            <a:endParaRPr lang="th-TH" sz="40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459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1563" y="2322634"/>
            <a:ext cx="10058400" cy="546639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ข้อ ๖.๑๘ ส่งเสริม</a:t>
            </a:r>
            <a:r>
              <a:rPr lang="th-TH" sz="32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ภาคเศรษฐกิจดิจิทัล</a:t>
            </a:r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และ</a:t>
            </a:r>
            <a:r>
              <a:rPr lang="th-TH" sz="32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วางรากฐานของเศรษฐกิจดิจิทัล</a:t>
            </a:r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ให้เริ่มขับเคลื่อนได้อย่างจริงจัง ซึ่งจะทำให้ทุกภาคเศรษฐกิจก้าวหน้าไปได้ทันโลกและสามารถแข่งขันในโลกสมัยใหม่ได้ ซึ่งหมายรวมถึง</a:t>
            </a:r>
            <a:r>
              <a:rPr lang="th-TH" sz="32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การผลิตและการค้า</a:t>
            </a:r>
            <a:r>
              <a:rPr lang="th-TH" sz="3200" b="1" dirty="0" err="1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ผลิตภัณฑ์ดิ</a:t>
            </a:r>
            <a:r>
              <a:rPr lang="th-TH" sz="32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จิทัล</a:t>
            </a:r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โดยตรง ทั้งผลิตภัณฑ์ฮาร์ดแวร์ ผลิตภัณฑ์ซอฟต์แวร์ อุปกรณ์</a:t>
            </a:r>
            <a:r>
              <a:rPr lang="th-TH" sz="3200" b="1" dirty="0" err="1" smtClean="0">
                <a:latin typeface="TH Sarabun New" pitchFamily="34" charset="-34"/>
                <a:cs typeface="TH Sarabun New" pitchFamily="34" charset="-34"/>
              </a:rPr>
              <a:t>สื่อสารดิ</a:t>
            </a:r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จิทัล อุปกรณ์</a:t>
            </a:r>
            <a:r>
              <a:rPr lang="th-TH" sz="3200" b="1" dirty="0" err="1" smtClean="0">
                <a:latin typeface="TH Sarabun New" pitchFamily="34" charset="-34"/>
                <a:cs typeface="TH Sarabun New" pitchFamily="34" charset="-34"/>
              </a:rPr>
              <a:t>โทรคมนาคมดิ</a:t>
            </a:r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จิทัล และ</a:t>
            </a:r>
            <a:r>
              <a:rPr lang="th-TH" sz="32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การ</a:t>
            </a:r>
            <a:r>
              <a:rPr lang="th-TH" sz="3200" b="1" dirty="0" err="1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ใช้ดิ</a:t>
            </a:r>
            <a:r>
              <a:rPr lang="th-TH" sz="32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จิทัลรองรับการให้บริการ</a:t>
            </a:r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ของภาคธุรกิจการเงินและธุรกิจบริการอื่นๆ โดยเฉพาะอย่างยิ่ง ภาคสื่อสารและบันเทิง ตลอดจน</a:t>
            </a:r>
            <a:r>
              <a:rPr lang="th-TH" sz="32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การ</a:t>
            </a:r>
            <a:r>
              <a:rPr lang="th-TH" sz="3200" b="1" dirty="0" err="1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ใช้ดิ</a:t>
            </a:r>
            <a:r>
              <a:rPr lang="th-TH" sz="32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จิทัลรองรับการผลิต</a:t>
            </a:r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สินค้าอุตสาหกรรมและการพัฒนาเศรษฐกิจสร้างสรรค์ </a:t>
            </a:r>
            <a:r>
              <a:rPr lang="th-TH" sz="32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ปรับปรุงบทบาทและภารกิจของหน่วยงาน</a:t>
            </a:r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ที่รับผิดชอบโดยตรงให้ดูแลและผลักดันงานสำคัญของประเทศชาติในเรื่องนี้ และจะจัดให้มี</a:t>
            </a:r>
            <a:r>
              <a:rPr lang="th-TH" sz="32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คณะกรรมการระดับชาติ </a:t>
            </a:r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เพื่อขับเคลื่อนเรื่องนี้อย่างจริงจัง</a:t>
            </a:r>
            <a:endParaRPr lang="en-US" sz="3200" b="1" dirty="0" smtClean="0">
              <a:latin typeface="TH Sarabun New" pitchFamily="34" charset="-34"/>
              <a:cs typeface="TH Sarabun New" pitchFamily="34" charset="-34"/>
            </a:endParaRPr>
          </a:p>
          <a:p>
            <a:endParaRPr lang="th-TH" sz="3200" b="1" dirty="0" smtClean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7892" name="ตัวยึดหมายเลขภาพนิ่ง 3"/>
          <p:cNvSpPr>
            <a:spLocks noGrp="1"/>
          </p:cNvSpPr>
          <p:nvPr>
            <p:ph type="sldNum" sz="quarter" idx="4"/>
          </p:nvPr>
        </p:nvSpPr>
        <p:spPr>
          <a:xfrm>
            <a:off x="10698168" y="8571539"/>
            <a:ext cx="1311275" cy="485819"/>
          </a:xfrm>
          <a:ln>
            <a:miter lim="800000"/>
          </a:ln>
        </p:spPr>
        <p:txBody>
          <a:bodyPr/>
          <a:lstStyle/>
          <a:p>
            <a:pPr algn="l">
              <a:defRPr/>
            </a:pPr>
            <a:fld id="{2E212BEB-4CB4-48B5-B355-5C61CF29BE26}" type="slidenum">
              <a:rPr lang="th-TH" b="1">
                <a:latin typeface="TH Sarabun New" pitchFamily="34" charset="-34"/>
                <a:cs typeface="TH Sarabun New" pitchFamily="34" charset="-34"/>
              </a:rPr>
              <a:pPr algn="l">
                <a:defRPr/>
              </a:pPr>
              <a:t>4</a:t>
            </a:fld>
            <a:endParaRPr lang="th-TH" b="1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7524750"/>
            <a:ext cx="9913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ที่มา</a:t>
            </a:r>
            <a:r>
              <a:rPr lang="en-US" dirty="0" smtClean="0"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i="1" dirty="0" smtClean="0">
                <a:latin typeface="TH Sarabun New" pitchFamily="34" charset="-34"/>
                <a:cs typeface="TH Sarabun New" pitchFamily="34" charset="-34"/>
              </a:rPr>
              <a:t>นโยบายรัฐบาล </a:t>
            </a:r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พลเอกประยุทธ์ จันทร์โอชา แถลงต่อสภานิติบัญญัติแห่งชาติ กันยายน พ.ศ.๒๕๕๗</a:t>
            </a:r>
            <a:endParaRPr lang="en-US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96321" y="381327"/>
            <a:ext cx="10056960" cy="994507"/>
          </a:xfrm>
          <a:ln/>
        </p:spPr>
        <p:txBody>
          <a:bodyPr/>
          <a:lstStyle/>
          <a:p>
            <a:pPr algn="ctr">
              <a:tabLst>
                <a:tab pos="515036" algn="l"/>
                <a:tab pos="1030072" algn="l"/>
                <a:tab pos="1545107" algn="l"/>
                <a:tab pos="2060143" algn="l"/>
                <a:tab pos="2575179" algn="l"/>
                <a:tab pos="3090215" algn="l"/>
                <a:tab pos="3605251" algn="l"/>
                <a:tab pos="4120286" algn="l"/>
                <a:tab pos="4635322" algn="l"/>
                <a:tab pos="5150358" algn="l"/>
                <a:tab pos="5665394" algn="l"/>
                <a:tab pos="6180430" algn="l"/>
                <a:tab pos="6695465" algn="l"/>
                <a:tab pos="7210501" algn="l"/>
                <a:tab pos="7725537" algn="l"/>
                <a:tab pos="8240573" algn="l"/>
                <a:tab pos="8755609" algn="l"/>
                <a:tab pos="9270644" algn="l"/>
              </a:tabLst>
            </a:pPr>
            <a:r>
              <a:rPr lang="th-TH" sz="5400" dirty="0">
                <a:solidFill>
                  <a:srgbClr val="254061"/>
                </a:solidFill>
                <a:latin typeface="+mj-lt"/>
              </a:rPr>
              <a:t>Internet of Things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55600"/>
            <a:ext cx="12192001" cy="6112682"/>
          </a:xfrm>
          <a:prstGeom prst="rect">
            <a:avLst/>
          </a:prstGeom>
          <a:noFill/>
          <a:ln w="9525" cap="flat">
            <a:solidFill>
              <a:srgbClr val="FFFFFF"/>
            </a:solidFill>
            <a:round/>
            <a:headEnd/>
            <a:tailEnd/>
          </a:ln>
          <a:effectLst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32163" y="7800858"/>
            <a:ext cx="3928526" cy="45631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101385" tIns="50693" rIns="101385" bIns="50693">
            <a:spAutoFit/>
          </a:bodyPr>
          <a:lstStyle/>
          <a:p>
            <a:pPr>
              <a:tabLst>
                <a:tab pos="515036" algn="l"/>
                <a:tab pos="1030072" algn="l"/>
                <a:tab pos="1545107" algn="l"/>
              </a:tabLst>
            </a:pPr>
            <a:r>
              <a:rPr lang="th-TH" sz="2300" dirty="0">
                <a:solidFill>
                  <a:srgbClr val="000000"/>
                </a:solidFill>
                <a:latin typeface="TH SarabunPSK" pitchFamily="32" charset="0"/>
              </a:rPr>
              <a:t>ที่มา</a:t>
            </a:r>
            <a:r>
              <a:rPr lang="en-US" sz="2300" dirty="0">
                <a:solidFill>
                  <a:srgbClr val="000000"/>
                </a:solidFill>
                <a:latin typeface="TH SarabunPSK" pitchFamily="32" charset="0"/>
              </a:rPr>
              <a:t>: </a:t>
            </a:r>
            <a:r>
              <a:rPr lang="en-US" sz="2300" dirty="0" err="1" smtClean="0">
                <a:solidFill>
                  <a:srgbClr val="000000"/>
                </a:solidFill>
                <a:latin typeface="TH SarabunPSK" pitchFamily="32" charset="0"/>
              </a:rPr>
              <a:t>IoT</a:t>
            </a:r>
            <a:r>
              <a:rPr lang="en-US" sz="2300" dirty="0" smtClean="0">
                <a:solidFill>
                  <a:srgbClr val="000000"/>
                </a:solidFill>
                <a:latin typeface="TH SarabunPSK" pitchFamily="32" charset="0"/>
              </a:rPr>
              <a:t> European Research Center (IERC)</a:t>
            </a:r>
            <a:endParaRPr lang="en-US" sz="2300" dirty="0">
              <a:solidFill>
                <a:srgbClr val="000000"/>
              </a:solidFill>
              <a:latin typeface="TH SarabunPSK" pitchFamily="3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083158" y="8651932"/>
            <a:ext cx="1045782" cy="485819"/>
          </a:xfrm>
        </p:spPr>
        <p:txBody>
          <a:bodyPr/>
          <a:lstStyle/>
          <a:p>
            <a:pPr>
              <a:defRPr/>
            </a:pPr>
            <a:fld id="{CA5EE2D4-81B6-446A-8C89-642219520516}" type="slidenum">
              <a:rPr lang="th-TH" smtClean="0"/>
              <a:pPr>
                <a:defRPr/>
              </a:pPr>
              <a:t>5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130305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46934"/>
            <a:ext cx="12649200" cy="94671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083158" y="8651932"/>
            <a:ext cx="1045782" cy="485819"/>
          </a:xfrm>
        </p:spPr>
        <p:txBody>
          <a:bodyPr/>
          <a:lstStyle/>
          <a:p>
            <a:pPr>
              <a:defRPr/>
            </a:pPr>
            <a:fld id="{3B32B7B6-ABEA-405C-9BC0-4906E6BC66D2}" type="slidenum">
              <a:rPr lang="th-TH" smtClean="0"/>
              <a:pPr>
                <a:defRPr/>
              </a:pPr>
              <a:t>6</a:t>
            </a:fld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186266" y="6986294"/>
            <a:ext cx="3187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©Nigel Holmes 2012 / from The</a:t>
            </a:r>
          </a:p>
          <a:p>
            <a:r>
              <a:rPr lang="en-US" sz="1800" dirty="0"/>
              <a:t>Human Face of Big Data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26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417E64F-5101-4882-8DAC-07068C8545AC}" type="slidenum">
              <a:rPr lang="th-TH" smtClean="0"/>
              <a:pPr>
                <a:defRPr/>
              </a:pPr>
              <a:t>7</a:t>
            </a:fld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57150"/>
            <a:ext cx="11334750" cy="84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361951" y="1634935"/>
            <a:ext cx="11544302" cy="7186506"/>
            <a:chOff x="354881" y="1612749"/>
            <a:chExt cx="11318826" cy="7088986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8548266" y="2377979"/>
              <a:ext cx="308808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 bwMode="auto">
            <a:xfrm>
              <a:off x="354881" y="1612749"/>
              <a:ext cx="9507067" cy="1113291"/>
            </a:xfrm>
            <a:custGeom>
              <a:avLst/>
              <a:gdLst>
                <a:gd name="connsiteX0" fmla="*/ 0 w 4596379"/>
                <a:gd name="connsiteY0" fmla="*/ 0 h 470430"/>
                <a:gd name="connsiteX1" fmla="*/ 4596379 w 4596379"/>
                <a:gd name="connsiteY1" fmla="*/ 0 h 470430"/>
                <a:gd name="connsiteX2" fmla="*/ 4596379 w 4596379"/>
                <a:gd name="connsiteY2" fmla="*/ 470430 h 470430"/>
                <a:gd name="connsiteX3" fmla="*/ 0 w 4596379"/>
                <a:gd name="connsiteY3" fmla="*/ 470430 h 470430"/>
                <a:gd name="connsiteX4" fmla="*/ 0 w 4596379"/>
                <a:gd name="connsiteY4" fmla="*/ 0 h 47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6379" h="470430">
                  <a:moveTo>
                    <a:pt x="0" y="0"/>
                  </a:moveTo>
                  <a:lnTo>
                    <a:pt x="4596379" y="0"/>
                  </a:lnTo>
                  <a:lnTo>
                    <a:pt x="4596379" y="470430"/>
                  </a:lnTo>
                  <a:lnTo>
                    <a:pt x="0" y="470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315" tIns="13315" rIns="13315" bIns="13315" anchor="ctr"/>
            <a:lstStyle/>
            <a:p>
              <a:pPr algn="ctr" defTabSz="94796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h-TH" sz="4700" b="1" dirty="0" smtClean="0">
                  <a:solidFill>
                    <a:schemeClr val="tx2">
                      <a:lumMod val="75000"/>
                    </a:schemeClr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การ</a:t>
              </a:r>
              <a:r>
                <a:rPr lang="th-TH" sz="4700" b="1" dirty="0" err="1" smtClean="0">
                  <a:solidFill>
                    <a:schemeClr val="tx2">
                      <a:lumMod val="75000"/>
                    </a:schemeClr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พัฒนาดิจิทัล</a:t>
              </a:r>
              <a:r>
                <a:rPr lang="th-TH" sz="4700" b="1" dirty="0">
                  <a:solidFill>
                    <a:schemeClr val="tx2">
                      <a:lumMod val="75000"/>
                    </a:schemeClr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เพื่อเศรษฐกิจและสังคมแห่งชาติ</a:t>
              </a:r>
              <a:endParaRPr lang="en-US" sz="4700" b="1" dirty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10050216" y="2047668"/>
              <a:ext cx="1623491" cy="1993777"/>
            </a:xfrm>
            <a:custGeom>
              <a:avLst/>
              <a:gdLst>
                <a:gd name="connsiteX0" fmla="*/ 0 w 996146"/>
                <a:gd name="connsiteY0" fmla="*/ 0 h 470430"/>
                <a:gd name="connsiteX1" fmla="*/ 996146 w 996146"/>
                <a:gd name="connsiteY1" fmla="*/ 0 h 470430"/>
                <a:gd name="connsiteX2" fmla="*/ 996146 w 996146"/>
                <a:gd name="connsiteY2" fmla="*/ 470430 h 470430"/>
                <a:gd name="connsiteX3" fmla="*/ 0 w 996146"/>
                <a:gd name="connsiteY3" fmla="*/ 470430 h 470430"/>
                <a:gd name="connsiteX4" fmla="*/ 0 w 996146"/>
                <a:gd name="connsiteY4" fmla="*/ 0 h 47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6146" h="470430">
                  <a:moveTo>
                    <a:pt x="0" y="0"/>
                  </a:moveTo>
                  <a:lnTo>
                    <a:pt x="996146" y="0"/>
                  </a:lnTo>
                  <a:lnTo>
                    <a:pt x="996146" y="470430"/>
                  </a:lnTo>
                  <a:lnTo>
                    <a:pt x="0" y="470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54" tIns="9154" rIns="9154" bIns="9154" anchor="ctr"/>
            <a:lstStyle/>
            <a:p>
              <a:pPr algn="ctr" defTabSz="651721">
                <a:lnSpc>
                  <a:spcPct val="80000"/>
                </a:lnSpc>
                <a:defRPr/>
              </a:pPr>
              <a:r>
                <a:rPr lang="th-TH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สำนักงานเลขานุการ</a:t>
              </a:r>
            </a:p>
            <a:p>
              <a:pPr algn="ctr" defTabSz="651721">
                <a:lnSpc>
                  <a:spcPct val="80000"/>
                </a:lnSpc>
                <a:defRPr/>
              </a:pP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endParaRPr>
            </a:p>
            <a:p>
              <a:pPr algn="ctr" defTabSz="651721">
                <a:lnSpc>
                  <a:spcPct val="80000"/>
                </a:lnSpc>
                <a:defRPr/>
              </a:pPr>
              <a:r>
                <a:rPr lang="th-TH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ศูนย์การเรียนรู้</a:t>
              </a:r>
            </a:p>
            <a:p>
              <a:pPr algn="ctr" defTabSz="651721">
                <a:lnSpc>
                  <a:spcPct val="80000"/>
                </a:lnSpc>
                <a:defRPr/>
              </a:pPr>
              <a:r>
                <a:rPr lang="th-TH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rPr>
                <a:t>การบริหารโครงการ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endParaRPr>
            </a:p>
          </p:txBody>
        </p:sp>
        <p:grpSp>
          <p:nvGrpSpPr>
            <p:cNvPr id="3" name="Group 129"/>
            <p:cNvGrpSpPr/>
            <p:nvPr/>
          </p:nvGrpSpPr>
          <p:grpSpPr>
            <a:xfrm>
              <a:off x="2287549" y="2727745"/>
              <a:ext cx="1724130" cy="5973990"/>
              <a:chOff x="4291517" y="2192478"/>
              <a:chExt cx="1758475" cy="6056172"/>
            </a:xfrm>
          </p:grpSpPr>
          <p:sp>
            <p:nvSpPr>
              <p:cNvPr id="99" name="Freeform 98"/>
              <p:cNvSpPr/>
              <p:nvPr/>
            </p:nvSpPr>
            <p:spPr bwMode="auto">
              <a:xfrm>
                <a:off x="4291517" y="2192478"/>
                <a:ext cx="1758475" cy="6056172"/>
              </a:xfrm>
              <a:custGeom>
                <a:avLst/>
                <a:gdLst>
                  <a:gd name="connsiteX0" fmla="*/ 0 w 1236385"/>
                  <a:gd name="connsiteY0" fmla="*/ 0 h 470430"/>
                  <a:gd name="connsiteX1" fmla="*/ 1236385 w 1236385"/>
                  <a:gd name="connsiteY1" fmla="*/ 0 h 470430"/>
                  <a:gd name="connsiteX2" fmla="*/ 1236385 w 1236385"/>
                  <a:gd name="connsiteY2" fmla="*/ 470430 h 470430"/>
                  <a:gd name="connsiteX3" fmla="*/ 0 w 1236385"/>
                  <a:gd name="connsiteY3" fmla="*/ 470430 h 470430"/>
                  <a:gd name="connsiteX4" fmla="*/ 0 w 1236385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6385" h="470430">
                    <a:moveTo>
                      <a:pt x="0" y="0"/>
                    </a:moveTo>
                    <a:lnTo>
                      <a:pt x="1236385" y="0"/>
                    </a:lnTo>
                    <a:lnTo>
                      <a:pt x="1236385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9313" tIns="9313" rIns="9313" bIns="9313" spcCol="1693" anchor="t"/>
              <a:lstStyle/>
              <a:p>
                <a:pPr algn="ctr" defTabSz="65172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th-TH" b="1" dirty="0" smtClean="0">
                    <a:solidFill>
                      <a:srgbClr val="FFFFFF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โครงสร้างพื้นฐาน</a:t>
                </a:r>
                <a:br>
                  <a:rPr lang="th-TH" b="1" dirty="0" smtClean="0">
                    <a:solidFill>
                      <a:srgbClr val="FFFFFF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</a:br>
                <a:r>
                  <a:rPr lang="th-TH" b="1" dirty="0" smtClean="0">
                    <a:solidFill>
                      <a:srgbClr val="FFFFFF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ด้านการบริการ</a:t>
                </a:r>
                <a:endParaRPr lang="en-US" b="1" dirty="0">
                  <a:solidFill>
                    <a:srgbClr val="FFFFFF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  <p:sp>
            <p:nvSpPr>
              <p:cNvPr id="100" name="Freeform 99"/>
              <p:cNvSpPr/>
              <p:nvPr/>
            </p:nvSpPr>
            <p:spPr bwMode="auto">
              <a:xfrm>
                <a:off x="4415187" y="6387745"/>
                <a:ext cx="1511135" cy="75487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th-TH" dirty="0" smtClean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ลอจิสติกส์อิเล็กทรอนิกส์</a:t>
                </a:r>
                <a:endParaRPr lang="en-US" dirty="0" smtClean="0">
                  <a:solidFill>
                    <a:srgbClr val="0033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  <p:sp>
            <p:nvSpPr>
              <p:cNvPr id="101" name="Freeform 100"/>
              <p:cNvSpPr/>
              <p:nvPr/>
            </p:nvSpPr>
            <p:spPr bwMode="auto">
              <a:xfrm>
                <a:off x="4415187" y="3460119"/>
                <a:ext cx="1511135" cy="75487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DDEB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spcCol="1693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th-TH" dirty="0" smtClean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รัฐบาลดิจิทัล</a:t>
                </a:r>
                <a:endParaRPr lang="en-US" dirty="0">
                  <a:solidFill>
                    <a:srgbClr val="0033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  <p:sp>
            <p:nvSpPr>
              <p:cNvPr id="102" name="Freeform 101"/>
              <p:cNvSpPr/>
              <p:nvPr/>
            </p:nvSpPr>
            <p:spPr bwMode="auto">
              <a:xfrm>
                <a:off x="4415187" y="5459034"/>
                <a:ext cx="1511135" cy="75487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DDEB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th-TH" dirty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นวัตกรรมบริการข้อมูล</a:t>
                </a:r>
                <a:endParaRPr lang="en-US" dirty="0">
                  <a:solidFill>
                    <a:srgbClr val="0033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  <p:sp>
            <p:nvSpPr>
              <p:cNvPr id="103" name="Freeform 102"/>
              <p:cNvSpPr/>
              <p:nvPr/>
            </p:nvSpPr>
            <p:spPr bwMode="auto">
              <a:xfrm>
                <a:off x="4415187" y="4451472"/>
                <a:ext cx="1511135" cy="75487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DDEB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spcCol="1693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th-TH" dirty="0" smtClean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แพลตฟอร์ม</a:t>
                </a:r>
                <a:br>
                  <a:rPr lang="th-TH" dirty="0" smtClean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</a:br>
                <a:r>
                  <a:rPr lang="th-TH" dirty="0" smtClean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การบริการ</a:t>
                </a:r>
                <a:endParaRPr lang="en-US" dirty="0">
                  <a:solidFill>
                    <a:srgbClr val="0033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</p:grpSp>
        <p:grpSp>
          <p:nvGrpSpPr>
            <p:cNvPr id="4" name="Group 127"/>
            <p:cNvGrpSpPr/>
            <p:nvPr/>
          </p:nvGrpSpPr>
          <p:grpSpPr>
            <a:xfrm>
              <a:off x="354882" y="2727744"/>
              <a:ext cx="1765680" cy="5955316"/>
              <a:chOff x="361950" y="2192478"/>
              <a:chExt cx="1800853" cy="6037241"/>
            </a:xfrm>
          </p:grpSpPr>
          <p:sp>
            <p:nvSpPr>
              <p:cNvPr id="89" name="Freeform 88"/>
              <p:cNvSpPr/>
              <p:nvPr/>
            </p:nvSpPr>
            <p:spPr bwMode="auto">
              <a:xfrm>
                <a:off x="361950" y="2192478"/>
                <a:ext cx="1800853" cy="6037241"/>
              </a:xfrm>
              <a:custGeom>
                <a:avLst/>
                <a:gdLst>
                  <a:gd name="connsiteX0" fmla="*/ 0 w 1236385"/>
                  <a:gd name="connsiteY0" fmla="*/ 0 h 470430"/>
                  <a:gd name="connsiteX1" fmla="*/ 1236385 w 1236385"/>
                  <a:gd name="connsiteY1" fmla="*/ 0 h 470430"/>
                  <a:gd name="connsiteX2" fmla="*/ 1236385 w 1236385"/>
                  <a:gd name="connsiteY2" fmla="*/ 470430 h 470430"/>
                  <a:gd name="connsiteX3" fmla="*/ 0 w 1236385"/>
                  <a:gd name="connsiteY3" fmla="*/ 470430 h 470430"/>
                  <a:gd name="connsiteX4" fmla="*/ 0 w 1236385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6385" h="470430">
                    <a:moveTo>
                      <a:pt x="0" y="0"/>
                    </a:moveTo>
                    <a:lnTo>
                      <a:pt x="1236385" y="0"/>
                    </a:lnTo>
                    <a:lnTo>
                      <a:pt x="1236385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9313" tIns="9313" rIns="9313" bIns="9313" anchor="t"/>
              <a:lstStyle/>
              <a:p>
                <a:pPr algn="ctr" defTabSz="65172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th-TH" b="1" dirty="0" smtClean="0">
                    <a:solidFill>
                      <a:srgbClr val="FFFFFF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โครงสร้างพื้นฐาน</a:t>
                </a:r>
                <a:br>
                  <a:rPr lang="th-TH" b="1" dirty="0" smtClean="0">
                    <a:solidFill>
                      <a:srgbClr val="FFFFFF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</a:br>
                <a:r>
                  <a:rPr lang="th-TH" b="1" dirty="0" smtClean="0">
                    <a:solidFill>
                      <a:srgbClr val="FFFFFF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ด้านกายภาพ</a:t>
                </a:r>
                <a:endParaRPr lang="en-US" b="1" dirty="0">
                  <a:solidFill>
                    <a:srgbClr val="FFFFFF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  <p:sp>
            <p:nvSpPr>
              <p:cNvPr id="90" name="Freeform 89"/>
              <p:cNvSpPr/>
              <p:nvPr/>
            </p:nvSpPr>
            <p:spPr bwMode="auto">
              <a:xfrm>
                <a:off x="506809" y="2923965"/>
                <a:ext cx="1511135" cy="75487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2D1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th-TH" dirty="0" smtClean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บรอดแบนด์แห่งชาติ</a:t>
                </a:r>
                <a:endParaRPr lang="en-US" dirty="0">
                  <a:solidFill>
                    <a:srgbClr val="0033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 bwMode="auto">
              <a:xfrm>
                <a:off x="506809" y="5566878"/>
                <a:ext cx="1511135" cy="75487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spcCol="1693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National</a:t>
                </a:r>
                <a:r>
                  <a:rPr lang="th-TH" sz="2400" dirty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/>
                </a:r>
                <a:br>
                  <a:rPr lang="th-TH" sz="2400" dirty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</a:br>
                <a:r>
                  <a:rPr lang="en-US" sz="2400" dirty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Broadcast</a:t>
                </a:r>
              </a:p>
            </p:txBody>
          </p:sp>
          <p:sp>
            <p:nvSpPr>
              <p:cNvPr id="92" name="Freeform 91"/>
              <p:cNvSpPr/>
              <p:nvPr/>
            </p:nvSpPr>
            <p:spPr bwMode="auto">
              <a:xfrm>
                <a:off x="506809" y="6447849"/>
                <a:ext cx="1511135" cy="75487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spcCol="1693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th-TH" dirty="0" smtClean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การสื่อสารผ่านดาวเทียม</a:t>
                </a:r>
                <a:endParaRPr lang="en-US" dirty="0">
                  <a:solidFill>
                    <a:srgbClr val="0033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  <p:sp>
            <p:nvSpPr>
              <p:cNvPr id="93" name="Freeform 92"/>
              <p:cNvSpPr/>
              <p:nvPr/>
            </p:nvSpPr>
            <p:spPr bwMode="auto">
              <a:xfrm>
                <a:off x="506809" y="7328821"/>
                <a:ext cx="1511135" cy="75487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spcCol="1693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th-TH" sz="2400" dirty="0" smtClean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การจัดการความถี่คลื่นวิทยุ</a:t>
                </a:r>
                <a:endParaRPr lang="en-US" sz="2400" dirty="0">
                  <a:solidFill>
                    <a:srgbClr val="0033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 bwMode="auto">
              <a:xfrm>
                <a:off x="506809" y="4685907"/>
                <a:ext cx="1511135" cy="75487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2D1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spcCol="1693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th-TH" sz="2400" dirty="0" smtClean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วงจรสื่อสารระหว่างประเทศ</a:t>
                </a:r>
                <a:endParaRPr lang="en-US" sz="2400" dirty="0">
                  <a:solidFill>
                    <a:srgbClr val="0033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  <p:sp>
            <p:nvSpPr>
              <p:cNvPr id="59" name="Freeform 58"/>
              <p:cNvSpPr/>
              <p:nvPr/>
            </p:nvSpPr>
            <p:spPr bwMode="auto">
              <a:xfrm>
                <a:off x="506809" y="3804936"/>
                <a:ext cx="1511135" cy="75487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D2D1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spcCol="1693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th-TH" dirty="0" smtClean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ศูนย์ข้อมูล</a:t>
                </a:r>
                <a:endParaRPr lang="en-US" dirty="0">
                  <a:solidFill>
                    <a:srgbClr val="0033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</p:grpSp>
        <p:grpSp>
          <p:nvGrpSpPr>
            <p:cNvPr id="5" name="Group 130"/>
            <p:cNvGrpSpPr/>
            <p:nvPr/>
          </p:nvGrpSpPr>
          <p:grpSpPr>
            <a:xfrm>
              <a:off x="6098817" y="2727745"/>
              <a:ext cx="1717388" cy="5973990"/>
              <a:chOff x="6220306" y="2192478"/>
              <a:chExt cx="1751599" cy="6056172"/>
            </a:xfrm>
          </p:grpSpPr>
          <p:sp>
            <p:nvSpPr>
              <p:cNvPr id="104" name="Freeform 103"/>
              <p:cNvSpPr/>
              <p:nvPr/>
            </p:nvSpPr>
            <p:spPr bwMode="auto">
              <a:xfrm>
                <a:off x="6220306" y="2192478"/>
                <a:ext cx="1751599" cy="6056172"/>
              </a:xfrm>
              <a:custGeom>
                <a:avLst/>
                <a:gdLst>
                  <a:gd name="connsiteX0" fmla="*/ 0 w 1236385"/>
                  <a:gd name="connsiteY0" fmla="*/ 0 h 470430"/>
                  <a:gd name="connsiteX1" fmla="*/ 1236385 w 1236385"/>
                  <a:gd name="connsiteY1" fmla="*/ 0 h 470430"/>
                  <a:gd name="connsiteX2" fmla="*/ 1236385 w 1236385"/>
                  <a:gd name="connsiteY2" fmla="*/ 470430 h 470430"/>
                  <a:gd name="connsiteX3" fmla="*/ 0 w 1236385"/>
                  <a:gd name="connsiteY3" fmla="*/ 470430 h 470430"/>
                  <a:gd name="connsiteX4" fmla="*/ 0 w 1236385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6385" h="470430">
                    <a:moveTo>
                      <a:pt x="0" y="0"/>
                    </a:moveTo>
                    <a:lnTo>
                      <a:pt x="1236385" y="0"/>
                    </a:lnTo>
                    <a:lnTo>
                      <a:pt x="1236385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9313" tIns="9313" rIns="9313" bIns="9313" spcCol="1693" anchor="t"/>
              <a:lstStyle/>
              <a:p>
                <a:pPr algn="ctr" defTabSz="65172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th-TH" b="1" dirty="0" smtClean="0">
                    <a:solidFill>
                      <a:srgbClr val="FFFFFF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ส่งเสริมการพัฒนาเศรษฐกิจดิจิทัล</a:t>
                </a:r>
                <a:endParaRPr lang="en-US" b="1" dirty="0">
                  <a:solidFill>
                    <a:srgbClr val="FFFFFF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6340538" y="4397734"/>
                <a:ext cx="1511135" cy="82735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D9BC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th-TH" sz="2400" dirty="0" smtClean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การส่งเสริมธุรกิจเกิดใหม่ด้านดิจิทัล</a:t>
                </a:r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6340538" y="5480311"/>
                <a:ext cx="1511135" cy="75487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D9BC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spcCol="1693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th-TH" dirty="0" smtClean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นวัตกรรมดิจิทัล</a:t>
                </a:r>
                <a:endParaRPr lang="en-US" dirty="0">
                  <a:solidFill>
                    <a:srgbClr val="0033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6340538" y="3460119"/>
                <a:ext cx="1511135" cy="75487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D9BC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spcCol="1693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th-TH" sz="2400" dirty="0" smtClean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การส่งเสริมการค้าผ่านสื่อดิจิทัล</a:t>
                </a:r>
                <a:endParaRPr lang="en-US" sz="2400" dirty="0">
                  <a:solidFill>
                    <a:srgbClr val="0033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6340538" y="6490406"/>
                <a:ext cx="1511135" cy="75487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66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spcCol="1693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th-TH" dirty="0" smtClean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สื่อสาระ ดิจิทัล</a:t>
                </a:r>
                <a:endParaRPr lang="en-US" dirty="0">
                  <a:solidFill>
                    <a:srgbClr val="0033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</p:grpSp>
        <p:grpSp>
          <p:nvGrpSpPr>
            <p:cNvPr id="6" name="Group 132"/>
            <p:cNvGrpSpPr/>
            <p:nvPr/>
          </p:nvGrpSpPr>
          <p:grpSpPr>
            <a:xfrm>
              <a:off x="7983192" y="2727745"/>
              <a:ext cx="1884983" cy="5973990"/>
              <a:chOff x="8142220" y="2192478"/>
              <a:chExt cx="1922532" cy="6056172"/>
            </a:xfrm>
          </p:grpSpPr>
          <p:sp>
            <p:nvSpPr>
              <p:cNvPr id="108" name="Freeform 107"/>
              <p:cNvSpPr/>
              <p:nvPr/>
            </p:nvSpPr>
            <p:spPr bwMode="auto">
              <a:xfrm>
                <a:off x="8142220" y="2192478"/>
                <a:ext cx="1922532" cy="6056172"/>
              </a:xfrm>
              <a:custGeom>
                <a:avLst/>
                <a:gdLst>
                  <a:gd name="connsiteX0" fmla="*/ 0 w 996146"/>
                  <a:gd name="connsiteY0" fmla="*/ 0 h 470430"/>
                  <a:gd name="connsiteX1" fmla="*/ 996146 w 996146"/>
                  <a:gd name="connsiteY1" fmla="*/ 0 h 470430"/>
                  <a:gd name="connsiteX2" fmla="*/ 996146 w 996146"/>
                  <a:gd name="connsiteY2" fmla="*/ 470430 h 470430"/>
                  <a:gd name="connsiteX3" fmla="*/ 0 w 996146"/>
                  <a:gd name="connsiteY3" fmla="*/ 470430 h 470430"/>
                  <a:gd name="connsiteX4" fmla="*/ 0 w 996146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6146" h="470430">
                    <a:moveTo>
                      <a:pt x="0" y="0"/>
                    </a:moveTo>
                    <a:lnTo>
                      <a:pt x="996146" y="0"/>
                    </a:lnTo>
                    <a:lnTo>
                      <a:pt x="996146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9313" tIns="9313" rIns="9313" bIns="9313" anchor="t"/>
              <a:lstStyle/>
              <a:p>
                <a:pPr algn="ctr" defTabSz="65172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th-TH" b="1" dirty="0" smtClean="0">
                    <a:solidFill>
                      <a:srgbClr val="FFFFFF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ส่งเสริมการพัฒนาสังคมดิจิทัล</a:t>
                </a:r>
                <a:endParaRPr lang="en-US" b="1" dirty="0">
                  <a:solidFill>
                    <a:srgbClr val="FFFFFF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 bwMode="auto">
              <a:xfrm>
                <a:off x="8347918" y="3199175"/>
                <a:ext cx="1511135" cy="75487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th-TH" dirty="0" smtClean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การเรียนรู้ตลอดชีวิต</a:t>
                </a:r>
                <a:endParaRPr lang="en-US" dirty="0">
                  <a:solidFill>
                    <a:srgbClr val="0033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8347918" y="6126992"/>
                <a:ext cx="1511135" cy="75487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spcCol="1693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th-TH" dirty="0" smtClean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การออกแบบเพื่อทุกคน</a:t>
                </a:r>
                <a:endParaRPr lang="en-US" dirty="0">
                  <a:solidFill>
                    <a:srgbClr val="0033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 bwMode="auto">
              <a:xfrm>
                <a:off x="8341520" y="4123940"/>
                <a:ext cx="1523932" cy="699287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spcCol="1693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th-TH" sz="2300" dirty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หอจดหมายเหตุ/ ห้องสมุดดิจิทัล</a:t>
                </a:r>
                <a:endParaRPr lang="en-US" sz="2300" dirty="0">
                  <a:solidFill>
                    <a:srgbClr val="0033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8347918" y="5170898"/>
                <a:ext cx="1511135" cy="75487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spcCol="1693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th-TH" dirty="0" smtClean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การรู้เท่าทันสื่อ</a:t>
                </a:r>
                <a:endParaRPr lang="en-US" dirty="0">
                  <a:solidFill>
                    <a:srgbClr val="0033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</p:grpSp>
        <p:grpSp>
          <p:nvGrpSpPr>
            <p:cNvPr id="7" name="Group 126"/>
            <p:cNvGrpSpPr/>
            <p:nvPr/>
          </p:nvGrpSpPr>
          <p:grpSpPr>
            <a:xfrm>
              <a:off x="4178666" y="2727745"/>
              <a:ext cx="1753163" cy="5973990"/>
              <a:chOff x="2333117" y="2192478"/>
              <a:chExt cx="1788086" cy="6056172"/>
            </a:xfrm>
          </p:grpSpPr>
          <p:sp>
            <p:nvSpPr>
              <p:cNvPr id="94" name="Freeform 93"/>
              <p:cNvSpPr/>
              <p:nvPr/>
            </p:nvSpPr>
            <p:spPr bwMode="auto">
              <a:xfrm>
                <a:off x="2333117" y="2192478"/>
                <a:ext cx="1788086" cy="6056172"/>
              </a:xfrm>
              <a:custGeom>
                <a:avLst/>
                <a:gdLst>
                  <a:gd name="connsiteX0" fmla="*/ 0 w 1236385"/>
                  <a:gd name="connsiteY0" fmla="*/ 0 h 470430"/>
                  <a:gd name="connsiteX1" fmla="*/ 1236385 w 1236385"/>
                  <a:gd name="connsiteY1" fmla="*/ 0 h 470430"/>
                  <a:gd name="connsiteX2" fmla="*/ 1236385 w 1236385"/>
                  <a:gd name="connsiteY2" fmla="*/ 470430 h 470430"/>
                  <a:gd name="connsiteX3" fmla="*/ 0 w 1236385"/>
                  <a:gd name="connsiteY3" fmla="*/ 470430 h 470430"/>
                  <a:gd name="connsiteX4" fmla="*/ 0 w 1236385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6385" h="470430">
                    <a:moveTo>
                      <a:pt x="0" y="0"/>
                    </a:moveTo>
                    <a:lnTo>
                      <a:pt x="1236385" y="0"/>
                    </a:lnTo>
                    <a:lnTo>
                      <a:pt x="1236385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9313" tIns="9313" rIns="9313" bIns="9313" anchor="t"/>
              <a:lstStyle/>
              <a:p>
                <a:pPr algn="ctr" defTabSz="65172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th-TH" b="1" dirty="0" smtClean="0">
                    <a:solidFill>
                      <a:srgbClr val="FFFFFF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โครงสร้างพื้นฐาน</a:t>
                </a:r>
                <a:br>
                  <a:rPr lang="th-TH" b="1" dirty="0" smtClean="0">
                    <a:solidFill>
                      <a:srgbClr val="FFFFFF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</a:br>
                <a:r>
                  <a:rPr lang="th-TH" b="1" dirty="0" smtClean="0">
                    <a:solidFill>
                      <a:srgbClr val="FFFFFF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ด้านมาตรฐาน</a:t>
                </a:r>
                <a:endParaRPr lang="en-US" b="1" dirty="0">
                  <a:solidFill>
                    <a:srgbClr val="FFFFFF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471593" y="3460119"/>
                <a:ext cx="1511135" cy="75487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FF81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spcCol="1693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th-TH" dirty="0" smtClean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การอำนวยความสะดวก</a:t>
                </a:r>
                <a:endParaRPr lang="en-US" dirty="0">
                  <a:solidFill>
                    <a:srgbClr val="0033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471593" y="6434177"/>
                <a:ext cx="1511135" cy="75487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FF81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spcCol="1693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th-TH" sz="2300" dirty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ทำเนียบพาณิชย์อิเล็กทรอนิกส์</a:t>
                </a:r>
                <a:endParaRPr lang="en-US" sz="2300" dirty="0">
                  <a:solidFill>
                    <a:srgbClr val="0033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471593" y="4451472"/>
                <a:ext cx="1511135" cy="75487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FF81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spcCol="1693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CERT</a:t>
                </a:r>
                <a:br>
                  <a:rPr lang="en-US" sz="2400" dirty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</a:br>
                <a:r>
                  <a:rPr lang="en-US" sz="2400" dirty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 Readiness</a:t>
                </a:r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471593" y="5442825"/>
                <a:ext cx="1511135" cy="754876"/>
              </a:xfrm>
              <a:custGeom>
                <a:avLst/>
                <a:gdLst>
                  <a:gd name="connsiteX0" fmla="*/ 0 w 1133399"/>
                  <a:gd name="connsiteY0" fmla="*/ 0 h 470430"/>
                  <a:gd name="connsiteX1" fmla="*/ 1133399 w 1133399"/>
                  <a:gd name="connsiteY1" fmla="*/ 0 h 470430"/>
                  <a:gd name="connsiteX2" fmla="*/ 1133399 w 1133399"/>
                  <a:gd name="connsiteY2" fmla="*/ 470430 h 470430"/>
                  <a:gd name="connsiteX3" fmla="*/ 0 w 1133399"/>
                  <a:gd name="connsiteY3" fmla="*/ 470430 h 470430"/>
                  <a:gd name="connsiteX4" fmla="*/ 0 w 1133399"/>
                  <a:gd name="connsiteY4" fmla="*/ 0 h 470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3399" h="470430">
                    <a:moveTo>
                      <a:pt x="0" y="0"/>
                    </a:moveTo>
                    <a:lnTo>
                      <a:pt x="1133399" y="0"/>
                    </a:lnTo>
                    <a:lnTo>
                      <a:pt x="1133399" y="470430"/>
                    </a:lnTo>
                    <a:lnTo>
                      <a:pt x="0" y="470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FF81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466" tIns="8466" rIns="8466" bIns="8466" spcCol="1693" anchor="ctr"/>
              <a:lstStyle/>
              <a:p>
                <a:pPr algn="ctr" defTabSz="592474">
                  <a:lnSpc>
                    <a:spcPct val="80000"/>
                  </a:lnSpc>
                  <a:defRPr/>
                </a:pPr>
                <a:r>
                  <a:rPr lang="th-TH" dirty="0" smtClean="0">
                    <a:solidFill>
                      <a:srgbClr val="003300"/>
                    </a:solidFill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กฎหมาย</a:t>
                </a:r>
                <a:endParaRPr lang="en-US" dirty="0">
                  <a:solidFill>
                    <a:srgbClr val="003300"/>
                  </a:solidFill>
                  <a:latin typeface="TH SarabunPSK" pitchFamily="34" charset="-34"/>
                  <a:ea typeface="Tahoma" pitchFamily="34" charset="0"/>
                  <a:cs typeface="TH SarabunPSK" pitchFamily="34" charset="-34"/>
                </a:endParaRPr>
              </a:p>
            </p:txBody>
          </p:sp>
        </p:grpSp>
      </p:grpSp>
      <p:sp>
        <p:nvSpPr>
          <p:cNvPr id="38" name="ชื่อเรื่อง 37"/>
          <p:cNvSpPr>
            <a:spLocks noGrp="1"/>
          </p:cNvSpPr>
          <p:nvPr>
            <p:ph type="title"/>
          </p:nvPr>
        </p:nvSpPr>
        <p:spPr>
          <a:xfrm>
            <a:off x="979072" y="497125"/>
            <a:ext cx="10233659" cy="1023232"/>
          </a:xfrm>
        </p:spPr>
        <p:txBody>
          <a:bodyPr/>
          <a:lstStyle/>
          <a:p>
            <a:pPr algn="ctr"/>
            <a:r>
              <a:rPr lang="th-TH" dirty="0" smtClean="0"/>
              <a:t>การหลอมรวมสื่อกับ</a:t>
            </a:r>
            <a:r>
              <a:rPr lang="th-TH" b="1" dirty="0" smtClean="0"/>
              <a:t>แนวทางการขับเคลื่อน </a:t>
            </a:r>
            <a:r>
              <a:rPr lang="en-US" b="1" dirty="0" smtClean="0"/>
              <a:t>Digital Economy</a:t>
            </a:r>
            <a:endParaRPr lang="th-TH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0612138" y="8386852"/>
            <a:ext cx="1313785" cy="399489"/>
          </a:xfrm>
          <a:prstGeom prst="rect">
            <a:avLst/>
          </a:prstGeom>
          <a:noFill/>
        </p:spPr>
        <p:txBody>
          <a:bodyPr wrap="square" lIns="106778" tIns="53389" rIns="106778" bIns="53389" rtlCol="0">
            <a:spAutoFit/>
          </a:bodyPr>
          <a:lstStyle/>
          <a:p>
            <a:pPr algn="r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หน้า ๗/๘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222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>
          <a:xfrm>
            <a:off x="387832" y="428645"/>
            <a:ext cx="10058400" cy="1400155"/>
          </a:xfrm>
        </p:spPr>
        <p:txBody>
          <a:bodyPr>
            <a:normAutofit/>
          </a:bodyPr>
          <a:lstStyle/>
          <a:p>
            <a:r>
              <a:rPr lang="en-US" sz="4000" b="0" dirty="0" smtClean="0">
                <a:latin typeface="+mn-lt"/>
              </a:rPr>
              <a:t>Network Readiness Index 2015</a:t>
            </a:r>
            <a:br>
              <a:rPr lang="en-US" sz="4000" b="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Readiness</a:t>
            </a:r>
            <a:endParaRPr lang="th-TH" sz="4000" dirty="0">
              <a:latin typeface="+mn-lt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417E64F-5101-4882-8DAC-07068C8545AC}" type="slidenum">
              <a:rPr lang="th-TH" smtClean="0"/>
              <a:pPr>
                <a:defRPr/>
              </a:pPr>
              <a:t>9</a:t>
            </a:fld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070538" y="8682069"/>
            <a:ext cx="7861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http://reports.weforum.org/global-information-technology-report-2015/downloads/</a:t>
            </a:r>
            <a:endParaRPr lang="th-TH" sz="1600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6000"/>
          </a:blip>
          <a:srcRect/>
          <a:stretch>
            <a:fillRect/>
          </a:stretch>
        </p:blipFill>
        <p:spPr bwMode="auto">
          <a:xfrm>
            <a:off x="7572705" y="891574"/>
            <a:ext cx="4282964" cy="381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แผนภูมิ 11"/>
          <p:cNvGraphicFramePr/>
          <p:nvPr/>
        </p:nvGraphicFramePr>
        <p:xfrm>
          <a:off x="373117" y="1576552"/>
          <a:ext cx="6264166" cy="4840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แผนภูมิ 12"/>
          <p:cNvGraphicFramePr/>
          <p:nvPr/>
        </p:nvGraphicFramePr>
        <p:xfrm>
          <a:off x="3309403" y="4887311"/>
          <a:ext cx="6298407" cy="4679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444415" y="382314"/>
            <a:ext cx="320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 rank 67th  of 143 </a:t>
            </a: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 contrast="16000"/>
          </a:blip>
          <a:srcRect/>
          <a:stretch>
            <a:fillRect/>
          </a:stretch>
        </p:blipFill>
        <p:spPr bwMode="auto">
          <a:xfrm>
            <a:off x="10058400" y="5297214"/>
            <a:ext cx="1718442" cy="278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57250" y="4457700"/>
            <a:ext cx="1011815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haiSans Neue SemBd" pitchFamily="2" charset="-34"/>
                <a:cs typeface="ThaiSans Neue SemBd" pitchFamily="2" charset="-34"/>
              </a:rPr>
              <a:t>Server </a:t>
            </a:r>
            <a:endParaRPr lang="th-TH" dirty="0" smtClean="0">
              <a:latin typeface="ThaiSans Neue SemBd" pitchFamily="2" charset="-34"/>
              <a:cs typeface="ThaiSans Neue SemBd" pitchFamily="2" charset="-34"/>
            </a:endParaRPr>
          </a:p>
          <a:p>
            <a:r>
              <a:rPr lang="th-TH" dirty="0" smtClean="0">
                <a:latin typeface="ThaiSans Neue SemBd" pitchFamily="2" charset="-34"/>
                <a:cs typeface="ThaiSans Neue SemBd" pitchFamily="2" charset="-34"/>
              </a:rPr>
              <a:t>ที่มั่นคง</a:t>
            </a:r>
            <a:br>
              <a:rPr lang="th-TH" dirty="0" smtClean="0">
                <a:latin typeface="ThaiSans Neue SemBd" pitchFamily="2" charset="-34"/>
                <a:cs typeface="ThaiSans Neue SemBd" pitchFamily="2" charset="-34"/>
              </a:rPr>
            </a:br>
            <a:r>
              <a:rPr lang="th-TH" dirty="0" smtClean="0">
                <a:latin typeface="ThaiSans Neue SemBd" pitchFamily="2" charset="-34"/>
                <a:cs typeface="ThaiSans Neue SemBd" pitchFamily="2" charset="-34"/>
              </a:rPr>
              <a:t>มีน้อย</a:t>
            </a:r>
            <a:endParaRPr lang="en-US" dirty="0" smtClean="0">
              <a:latin typeface="ThaiSans Neue SemBd" pitchFamily="2" charset="-34"/>
              <a:cs typeface="ThaiSans Neue SemBd" pitchFamily="2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53350" y="6457950"/>
            <a:ext cx="1485900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haiSans Neue SemBd" pitchFamily="2" charset="-34"/>
                <a:cs typeface="ThaiSans Neue SemBd" pitchFamily="2" charset="-34"/>
              </a:rPr>
              <a:t>Fixed Broadband </a:t>
            </a:r>
            <a:r>
              <a:rPr lang="th-TH" dirty="0" smtClean="0">
                <a:latin typeface="ThaiSans Neue SemBd" pitchFamily="2" charset="-34"/>
                <a:cs typeface="ThaiSans Neue SemBd" pitchFamily="2" charset="-34"/>
              </a:rPr>
              <a:t>ราคาแพง</a:t>
            </a:r>
            <a:endParaRPr lang="en-US" dirty="0" smtClean="0">
              <a:latin typeface="ThaiSans Neue SemBd" pitchFamily="2" charset="-34"/>
              <a:cs typeface="ThaiSans Neue SemBd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ย้อนยุค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ย้อนยุค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ย้อนยุค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22367</TotalTime>
  <Words>1834</Words>
  <Application>Microsoft Office PowerPoint</Application>
  <PresentationFormat>กำหนดเอง</PresentationFormat>
  <Paragraphs>293</Paragraphs>
  <Slides>21</Slides>
  <Notes>9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12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34" baseType="lpstr">
      <vt:lpstr>Arial</vt:lpstr>
      <vt:lpstr>Angsana New</vt:lpstr>
      <vt:lpstr>TH Sarabun New</vt:lpstr>
      <vt:lpstr>Adobe Fan Heiti Std B</vt:lpstr>
      <vt:lpstr>Calibri</vt:lpstr>
      <vt:lpstr>Cordia New</vt:lpstr>
      <vt:lpstr>Wingdings</vt:lpstr>
      <vt:lpstr>Calibri Light</vt:lpstr>
      <vt:lpstr>TH SarabunPSK</vt:lpstr>
      <vt:lpstr>Tahoma</vt:lpstr>
      <vt:lpstr>ThaiSans Neue SemBd</vt:lpstr>
      <vt:lpstr>Microsoft YaHei</vt:lpstr>
      <vt:lpstr>ย้อนยุค</vt:lpstr>
      <vt:lpstr>ภาพนิ่ง 1</vt:lpstr>
      <vt:lpstr>แนวทางการนำเสนอ</vt:lpstr>
      <vt:lpstr>Convergence?</vt:lpstr>
      <vt:lpstr>เศรษฐกิจดิจิทัลเป็นหนึ่งในนโยบายการเพิ่มศักยภาพทางเศรษฐกิจของประเทศ</vt:lpstr>
      <vt:lpstr>Internet of Things</vt:lpstr>
      <vt:lpstr>ภาพนิ่ง 6</vt:lpstr>
      <vt:lpstr>ภาพนิ่ง 7</vt:lpstr>
      <vt:lpstr>การหลอมรวมสื่อกับแนวทางการขับเคลื่อน Digital Economy</vt:lpstr>
      <vt:lpstr>Network Readiness Index 2015 Readiness</vt:lpstr>
      <vt:lpstr>Network Readiness Index 2015 Usage</vt:lpstr>
      <vt:lpstr>State of the Internet</vt:lpstr>
      <vt:lpstr>Mobile Connectivity</vt:lpstr>
      <vt:lpstr>ด้านการพัฒนาโครงสร้างพื้นฐานทางกายภาพ (Hard Infrastructure)</vt:lpstr>
      <vt:lpstr>การตรากฎหมายรองรับนโยบายเศรษฐกิจดิจิทัล</vt:lpstr>
      <vt:lpstr>ภาพนิ่ง 15</vt:lpstr>
      <vt:lpstr>SCOPE OF DIGITAL CONTENT</vt:lpstr>
      <vt:lpstr>ด้านสังคม (Digital Society)</vt:lpstr>
      <vt:lpstr>โครงการไอซีทีเพื่อการเรียนรู้ตลอดชีวิตของชุมชนชายขอบ</vt:lpstr>
      <vt:lpstr>ภาพนิ่ง 19</vt:lpstr>
      <vt:lpstr>ภาพนิ่ง 20</vt:lpstr>
      <vt:lpstr>ขอบคุณ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การมีการใช้ ICT ในครัวเรือน</dc:title>
  <dc:creator>Windows User</dc:creator>
  <cp:lastModifiedBy>kasi</cp:lastModifiedBy>
  <cp:revision>501</cp:revision>
  <dcterms:created xsi:type="dcterms:W3CDTF">2014-10-18T19:16:54Z</dcterms:created>
  <dcterms:modified xsi:type="dcterms:W3CDTF">2015-07-24T03:59:47Z</dcterms:modified>
</cp:coreProperties>
</file>