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10.xml.rels" ContentType="application/vnd.openxmlformats-package.relationships+xml"/>
  <Override PartName="/ppt/notesSlides/notesSlide10.xml" ContentType="application/vnd.openxmlformats-officedocument.presentationml.notes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59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6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0.png" ContentType="image/png"/>
  <Override PartName="/ppt/media/image15.png" ContentType="image/png"/>
  <Override PartName="/ppt/media/image9.png" ContentType="image/png"/>
  <Override PartName="/ppt/media/image8.png" ContentType="image/png"/>
  <Override PartName="/ppt/media/image6.png" ContentType="image/png"/>
  <Override PartName="/ppt/media/image5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1.png" ContentType="image/png"/>
  <Override PartName="/ppt/media/image1.png" ContentType="image/png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body"/>
          </p:nvPr>
        </p:nvSpPr>
        <p:spPr>
          <a:xfrm>
            <a:off x="719640" y="4679640"/>
            <a:ext cx="6119640" cy="5040000"/>
          </a:xfrm>
          <a:prstGeom prst="rect">
            <a:avLst/>
          </a:prstGeom>
        </p:spPr>
        <p:txBody>
          <a:bodyPr lIns="0" rIns="0" tIns="0" bIns="0"/>
          <a:p>
            <a:r>
              <a:rPr lang="en-US" sz="2940">
                <a:latin typeface="Arial"/>
              </a:rPr>
              <a:t>Click to edit the notes format</a:t>
            </a:r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320" cy="53424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&lt;header&gt;</a:t>
            </a:r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32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89" name="PlaceHolder 4"/>
          <p:cNvSpPr>
            <a:spLocks noGrp="1"/>
          </p:cNvSpPr>
          <p:nvPr>
            <p:ph type="ftr"/>
          </p:nvPr>
        </p:nvSpPr>
        <p:spPr>
          <a:xfrm>
            <a:off x="0" y="10157040"/>
            <a:ext cx="328032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90" name="PlaceHolder 5"/>
          <p:cNvSpPr>
            <a:spLocks noGrp="1"/>
          </p:cNvSpPr>
          <p:nvPr>
            <p:ph type="sldNum"/>
          </p:nvPr>
        </p:nvSpPr>
        <p:spPr>
          <a:xfrm>
            <a:off x="4278960" y="10157040"/>
            <a:ext cx="328032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02B25C27-70F3-4838-8FF5-1E72C9017C84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2" name="TextShape 2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b"/>
          <a:p>
            <a:pPr algn="r">
              <a:lnSpc>
                <a:spcPct val="100000"/>
              </a:lnSpc>
            </a:pPr>
            <a:fld id="{7B62A879-E544-4DA2-85B3-8F36D34579AA}" type="slidenum">
              <a:rPr lang="en-US" sz="1400" strike="noStrike">
                <a:solidFill>
                  <a:srgbClr val="000000"/>
                </a:solidFill>
                <a:latin typeface="Times New Roman"/>
                <a:ea typeface="+mn-ea"/>
              </a:rPr>
              <a:t>&lt;number&gt;</a:t>
            </a:fld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5" name="" descr=""/>
          <p:cNvPicPr/>
          <p:nvPr/>
        </p:nvPicPr>
        <p:blipFill>
          <a:blip r:embed="rId2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  <p:pic>
        <p:nvPicPr>
          <p:cNvPr id="36" name="" descr=""/>
          <p:cNvPicPr/>
          <p:nvPr/>
        </p:nvPicPr>
        <p:blipFill>
          <a:blip r:embed="rId3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4000" y="575640"/>
            <a:ext cx="7200360" cy="3338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2" name="" descr=""/>
          <p:cNvPicPr/>
          <p:nvPr/>
        </p:nvPicPr>
        <p:blipFill>
          <a:blip r:embed="rId2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  <p:pic>
        <p:nvPicPr>
          <p:cNvPr id="73" name="" descr=""/>
          <p:cNvPicPr/>
          <p:nvPr/>
        </p:nvPicPr>
        <p:blipFill>
          <a:blip r:embed="rId3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504000" y="575640"/>
            <a:ext cx="7200360" cy="3338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8" name="PlaceHolder 4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5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8" name="" descr=""/>
          <p:cNvPicPr/>
          <p:nvPr/>
        </p:nvPicPr>
        <p:blipFill>
          <a:blip r:embed="rId2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3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subTitle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subTitle"/>
          </p:nvPr>
        </p:nvSpPr>
        <p:spPr>
          <a:xfrm>
            <a:off x="504000" y="575640"/>
            <a:ext cx="7200360" cy="3338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2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3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4" name="PlaceHolder 4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0" name="PlaceHolder 5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44" name="" descr=""/>
          <p:cNvPicPr/>
          <p:nvPr/>
        </p:nvPicPr>
        <p:blipFill>
          <a:blip r:embed="rId2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  <p:pic>
        <p:nvPicPr>
          <p:cNvPr id="145" name="" descr=""/>
          <p:cNvPicPr/>
          <p:nvPr/>
        </p:nvPicPr>
        <p:blipFill>
          <a:blip r:embed="rId3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subTitle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subTitle"/>
          </p:nvPr>
        </p:nvSpPr>
        <p:spPr>
          <a:xfrm>
            <a:off x="504000" y="575640"/>
            <a:ext cx="7200360" cy="3338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3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4" name="PlaceHolder 4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7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8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504000" y="575640"/>
            <a:ext cx="7200360" cy="3338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84" name="" descr=""/>
          <p:cNvPicPr/>
          <p:nvPr/>
        </p:nvPicPr>
        <p:blipFill>
          <a:blip r:embed="rId2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  <p:pic>
        <p:nvPicPr>
          <p:cNvPr id="185" name="" descr=""/>
          <p:cNvPicPr/>
          <p:nvPr/>
        </p:nvPicPr>
        <p:blipFill>
          <a:blip r:embed="rId3"/>
          <a:stretch/>
        </p:blipFill>
        <p:spPr>
          <a:xfrm>
            <a:off x="2292840" y="1799640"/>
            <a:ext cx="5495040" cy="43840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400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43840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53040" y="408960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153040" y="1799640"/>
            <a:ext cx="442728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04000" y="4089600"/>
            <a:ext cx="9072720" cy="20908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5851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28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" descr=""/>
          <p:cNvPicPr/>
          <p:nvPr/>
        </p:nvPicPr>
        <p:blipFill>
          <a:blip r:embed="rId2"/>
          <a:stretch/>
        </p:blipFill>
        <p:spPr>
          <a:xfrm>
            <a:off x="720" y="360"/>
            <a:ext cx="10080360" cy="7559280"/>
          </a:xfrm>
          <a:prstGeom prst="rect">
            <a:avLst/>
          </a:prstGeom>
          <a:ln>
            <a:noFill/>
          </a:ln>
        </p:spPr>
      </p:pic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575640"/>
            <a:ext cx="7200360" cy="7200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 sz="36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504000" y="1799640"/>
            <a:ext cx="9072720" cy="43840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26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6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6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6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6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6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600">
                <a:latin typeface="Arial"/>
              </a:rPr>
              <a:t>Seventh Outline Level</a:t>
            </a:r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dt"/>
          </p:nvPr>
        </p:nvSpPr>
        <p:spPr>
          <a:xfrm>
            <a:off x="504000" y="688680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lang="en-US" sz="1400">
                <a:latin typeface="Times New Roman"/>
              </a:rPr>
              <a:t>&lt;date/time&gt;</a:t>
            </a:r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ftr"/>
          </p:nvPr>
        </p:nvSpPr>
        <p:spPr>
          <a:xfrm>
            <a:off x="3447360" y="6886800"/>
            <a:ext cx="319536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lang="en-US" sz="1400">
                <a:latin typeface="Times New Roman"/>
              </a:rPr>
              <a:t>&lt;footer&gt;</a:t>
            </a:r>
            <a:endParaRPr/>
          </a:p>
        </p:txBody>
      </p:sp>
      <p:sp>
        <p:nvSpPr>
          <p:cNvPr id="151" name="PlaceHolder 5"/>
          <p:cNvSpPr>
            <a:spLocks noGrp="1"/>
          </p:cNvSpPr>
          <p:nvPr>
            <p:ph type="sldNum"/>
          </p:nvPr>
        </p:nvSpPr>
        <p:spPr>
          <a:xfrm>
            <a:off x="7227360" y="688680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54F44140-C402-46A9-AB1C-C19E0DBF66A4}" type="slidenum">
              <a:rPr lang="en-US" sz="1400">
                <a:latin typeface="Times New Roman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0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4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4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4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4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504000" y="301320"/>
            <a:ext cx="9071280" cy="5851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/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New Media Regulation 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in Southeast Asia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(Some observations from a Freedom of Expression Perspective)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Arial"/>
                <a:ea typeface="DejaVu Sans"/>
              </a:rPr>
              <a:t>The “light touch” country</a:t>
            </a:r>
            <a:endParaRPr/>
          </a:p>
        </p:txBody>
      </p:sp>
      <p:sp>
        <p:nvSpPr>
          <p:cNvPr id="204" name="CustomShape 2"/>
          <p:cNvSpPr/>
          <p:nvPr/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Does not specify prohibited content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No intermediary liability</a:t>
            </a:r>
            <a:endParaRPr/>
          </a:p>
          <a:p>
            <a:pPr>
              <a:lnSpc>
                <a:spcPct val="100000"/>
              </a:lnSpc>
              <a:buSzPct val="45000"/>
              <a:buFont typeface="StarSymbol"/>
              <a:buChar char="l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Class Licensing, based on content – news reporting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Arial"/>
                <a:ea typeface="DejaVu Sans"/>
              </a:rPr>
              <a:t>Some directions</a:t>
            </a:r>
            <a:endParaRPr/>
          </a:p>
        </p:txBody>
      </p:sp>
      <p:sp>
        <p:nvSpPr>
          <p:cNvPr id="206" name="CustomShape 2"/>
          <p:cNvSpPr/>
          <p:nvPr/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buFont typeface="StarSymbol"/>
              <a:buAutoNum type="arabicParenR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Revisit media framework in the light of convergence – everything is digital</a:t>
            </a:r>
            <a:endParaRPr/>
          </a:p>
          <a:p>
            <a:pPr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 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* From classification according to medium </a:t>
            </a:r>
            <a:endParaRPr/>
          </a:p>
          <a:p>
            <a:pPr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	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to classification according to purpose</a:t>
            </a:r>
            <a:endParaRPr/>
          </a:p>
          <a:p>
            <a:pPr>
              <a:lnSpc>
                <a:spcPct val="100000"/>
              </a:lnSpc>
              <a:buFont typeface="StarSymbol"/>
              <a:buAutoNum type="arabicParenR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Challenge of law enforcement </a:t>
            </a:r>
            <a:endParaRPr/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8" name="CustomShape 2"/>
          <p:cNvSpPr/>
          <p:nvPr/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9" name="TextShape 3"/>
          <p:cNvSpPr txBox="1"/>
          <p:nvPr/>
        </p:nvSpPr>
        <p:spPr>
          <a:xfrm>
            <a:off x="411480" y="2308680"/>
            <a:ext cx="9326880" cy="4332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en-US" sz="3600" strike="noStrike">
                <a:solidFill>
                  <a:srgbClr val="000000"/>
                </a:solidFill>
                <a:latin typeface="Arial"/>
                <a:ea typeface="DejaVu Sans"/>
              </a:rPr>
              <a:t>New media regulation must must be premised on Freedom of Expression:</a:t>
            </a:r>
            <a:endParaRPr/>
          </a:p>
          <a:p>
            <a:endParaRPr/>
          </a:p>
          <a:p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Everyone has the right to freedom of opinion and expression; this right includes 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freedom to hold opinions without interference 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to seek, receive and impart information and ideas through any media </a:t>
            </a:r>
            <a:endParaRPr/>
          </a:p>
          <a:p>
            <a:pPr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and regardless of frontiers.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504000" y="575640"/>
            <a:ext cx="7200360" cy="7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endParaRPr/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extShape 1"/>
          <p:cNvSpPr txBox="1"/>
          <p:nvPr/>
        </p:nvSpPr>
        <p:spPr>
          <a:xfrm>
            <a:off x="504000" y="575640"/>
            <a:ext cx="7200360" cy="7200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3600">
                <a:latin typeface="Arial"/>
              </a:rPr>
              <a:t>Outline</a:t>
            </a:r>
            <a:endParaRPr/>
          </a:p>
        </p:txBody>
      </p:sp>
      <p:sp>
        <p:nvSpPr>
          <p:cNvPr id="193" name="TextShape 2"/>
          <p:cNvSpPr txBox="1"/>
          <p:nvPr/>
        </p:nvSpPr>
        <p:spPr>
          <a:xfrm>
            <a:off x="504000" y="1799640"/>
            <a:ext cx="9072720" cy="4384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r>
              <a:rPr lang="en-US" sz="3200">
                <a:latin typeface="Arial"/>
              </a:rPr>
              <a:t>1. Overview of Laws on the Internet</a:t>
            </a:r>
            <a:endParaRPr/>
          </a:p>
          <a:p>
            <a:r>
              <a:rPr lang="en-US" sz="3200">
                <a:latin typeface="Arial"/>
              </a:rPr>
              <a:t>2. Some observations</a:t>
            </a:r>
            <a:endParaRPr/>
          </a:p>
          <a:p>
            <a:r>
              <a:rPr lang="en-US" sz="3200">
                <a:latin typeface="Arial"/>
              </a:rPr>
              <a:t>3. Possible directions and one suggestion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Arial"/>
                <a:ea typeface="DejaVu Sans"/>
              </a:rPr>
              <a:t>12 Laws in 7 Countries </a:t>
            </a:r>
            <a:endParaRPr/>
          </a:p>
        </p:txBody>
      </p:sp>
      <p:sp>
        <p:nvSpPr>
          <p:cNvPr id="195" name="CustomShape 2"/>
          <p:cNvSpPr/>
          <p:nvPr/>
        </p:nvSpPr>
        <p:spPr>
          <a:xfrm>
            <a:off x="504000" y="1767600"/>
            <a:ext cx="907128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Brunei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: Computer Misuse Act (revised in 2007);</a:t>
            </a:r>
            <a:endParaRPr/>
          </a:p>
          <a:p>
            <a:pPr>
              <a:lnSpc>
                <a:spcPct val="100000"/>
              </a:lnSpc>
            </a:pP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Electronic Transaction Act (revised 2008)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Indonesia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: Electronic Information and Transactions Law 2008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Malaysia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: Computer Crimes Act of 1997; Communications and Multimedia Act 1998 (Act 588)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Philippines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: Electronic Commerce Act (2000); Data Privacy Act (2012); Philippines Cybercrime Law (2012 version – pre-SC decision)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Singapore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: Computer Misuse Act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Thailand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: Computer-related Crimes Act (2007)</a:t>
            </a:r>
            <a:endParaRPr/>
          </a:p>
          <a:p>
            <a:pPr>
              <a:lnSpc>
                <a:spcPct val="100000"/>
              </a:lnSpc>
            </a:pPr>
            <a:r>
              <a:rPr b="1"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Vietnam:</a:t>
            </a:r>
            <a:r>
              <a:rPr lang="en-US" sz="2400" strike="noStrike">
                <a:solidFill>
                  <a:srgbClr val="000000"/>
                </a:solidFill>
                <a:latin typeface="Arial"/>
                <a:ea typeface="DejaVu Sans"/>
              </a:rPr>
              <a:t> Decree 97/2008 and Circular 14/2010 of the Decree; Law on Information Technology (2006) </a:t>
            </a:r>
            <a:endParaRPr/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46" descr=""/>
          <p:cNvPicPr/>
          <p:nvPr/>
        </p:nvPicPr>
        <p:blipFill>
          <a:blip r:embed="rId1"/>
          <a:stretch/>
        </p:blipFill>
        <p:spPr>
          <a:xfrm>
            <a:off x="-3960" y="834480"/>
            <a:ext cx="10079280" cy="5870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Picture 47" descr=""/>
          <p:cNvPicPr/>
          <p:nvPr/>
        </p:nvPicPr>
        <p:blipFill>
          <a:blip r:embed="rId1"/>
          <a:stretch/>
        </p:blipFill>
        <p:spPr>
          <a:xfrm>
            <a:off x="-3960" y="1159920"/>
            <a:ext cx="10079280" cy="5219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Picture 48" descr=""/>
          <p:cNvPicPr/>
          <p:nvPr/>
        </p:nvPicPr>
        <p:blipFill>
          <a:blip r:embed="rId1"/>
          <a:stretch/>
        </p:blipFill>
        <p:spPr>
          <a:xfrm>
            <a:off x="-3960" y="2432160"/>
            <a:ext cx="10079280" cy="3800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Picture 49" descr=""/>
          <p:cNvPicPr/>
          <p:nvPr/>
        </p:nvPicPr>
        <p:blipFill>
          <a:blip r:embed="rId1"/>
          <a:stretch/>
        </p:blipFill>
        <p:spPr>
          <a:xfrm>
            <a:off x="-3960" y="1524240"/>
            <a:ext cx="10079280" cy="56160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Picture 50" descr=""/>
          <p:cNvPicPr/>
          <p:nvPr/>
        </p:nvPicPr>
        <p:blipFill>
          <a:blip r:embed="rId1"/>
          <a:stretch/>
        </p:blipFill>
        <p:spPr>
          <a:xfrm>
            <a:off x="-3960" y="1479600"/>
            <a:ext cx="10079280" cy="57056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504000" y="301320"/>
            <a:ext cx="9071280" cy="1261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Arial"/>
                <a:ea typeface="DejaVu Sans"/>
              </a:rPr>
              <a:t>Observations</a:t>
            </a:r>
            <a:endParaRPr/>
          </a:p>
        </p:txBody>
      </p:sp>
      <p:sp>
        <p:nvSpPr>
          <p:cNvPr id="202" name="CustomShape 2"/>
          <p:cNvSpPr/>
          <p:nvPr/>
        </p:nvSpPr>
        <p:spPr>
          <a:xfrm>
            <a:off x="504000" y="1769040"/>
            <a:ext cx="9071280" cy="438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tarSymbol"/>
              <a:buAutoNum type="arabicParenR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Regulatory laws are in place - predominantly for restriction not for protection (rights)</a:t>
            </a:r>
            <a:endParaRPr/>
          </a:p>
          <a:p>
            <a:pPr>
              <a:lnSpc>
                <a:spcPct val="100000"/>
              </a:lnSpc>
              <a:buFont typeface="StarSymbol"/>
              <a:buAutoNum type="arabicParenR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In most cases, laws make online acts for existing offline offences punishable  </a:t>
            </a:r>
            <a:endParaRPr/>
          </a:p>
          <a:p>
            <a:pPr>
              <a:lnSpc>
                <a:spcPct val="100000"/>
              </a:lnSpc>
              <a:buFont typeface="StarSymbol"/>
              <a:buAutoNum type="arabicParenR"/>
            </a:pP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3200" strike="noStrike">
                <a:solidFill>
                  <a:srgbClr val="000000"/>
                </a:solidFill>
                <a:latin typeface="Arial"/>
                <a:ea typeface="DejaVu Sans"/>
              </a:rPr>
              <a:t>Culpability: persons outside territory; intermediaries </a:t>
            </a: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Application>LibreOffice/4.4.4.3$MacOSX_X86_64 LibreOffice_project/2c39ebcf046445232b798108aa8a7e7d89552ea8</Application>
  <Paragraphs>38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2015-07-21T13:45:12Z</dcterms:created>
  <dc:language>en-US</dc:language>
  <cp:lastModifiedBy>Ed Legaspi</cp:lastModifiedBy>
  <dcterms:modified xsi:type="dcterms:W3CDTF">2015-07-24T06:49:00Z</dcterms:modified>
  <cp:revision>11</cp:revision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Custom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10</vt:i4>
  </property>
</Properties>
</file>