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0.xml.rels" ContentType="application/vnd.openxmlformats-package.relationships+xml"/>
  <Override PartName="/ppt/notesSlides/notesSlide10.xml" ContentType="application/vnd.openxmlformats-officedocument.presentationml.notes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59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6.png" ContentType="image/png"/>
  <Override PartName="/ppt/media/image14.png" ContentType="image/png"/>
  <Override PartName="/ppt/media/image13.png" ContentType="image/png"/>
  <Override PartName="/ppt/media/image12.png" ContentType="image/png"/>
  <Override PartName="/ppt/media/image10.png" ContentType="image/png"/>
  <Override PartName="/ppt/media/image15.png" ContentType="image/png"/>
  <Override PartName="/ppt/media/image9.png" ContentType="image/png"/>
  <Override PartName="/ppt/media/image8.png" ContentType="image/png"/>
  <Override PartName="/ppt/media/image6.png" ContentType="image/png"/>
  <Override PartName="/ppt/media/image5.png" ContentType="image/png"/>
  <Override PartName="/ppt/media/image7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1.png" ContentType="image/png"/>
  <Override PartName="/ppt/media/image1.png" ContentType="image/png"/>
  <Override PartName="/ppt/slideMasters/_rels/slideMaster5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body"/>
          </p:nvPr>
        </p:nvSpPr>
        <p:spPr>
          <a:xfrm>
            <a:off x="719640" y="4679640"/>
            <a:ext cx="6119640" cy="5040000"/>
          </a:xfrm>
          <a:prstGeom prst="rect">
            <a:avLst/>
          </a:prstGeom>
        </p:spPr>
        <p:txBody>
          <a:bodyPr lIns="0" rIns="0" tIns="0" bIns="0"/>
          <a:p>
            <a:r>
              <a:rPr lang="en-US" sz="294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8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32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89" name="PlaceHolder 4"/>
          <p:cNvSpPr>
            <a:spLocks noGrp="1"/>
          </p:cNvSpPr>
          <p:nvPr>
            <p:ph type="ftr"/>
          </p:nvPr>
        </p:nvSpPr>
        <p:spPr>
          <a:xfrm>
            <a:off x="0" y="10157040"/>
            <a:ext cx="328032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90" name="PlaceHolder 5"/>
          <p:cNvSpPr>
            <a:spLocks noGrp="1"/>
          </p:cNvSpPr>
          <p:nvPr>
            <p:ph type="sldNum"/>
          </p:nvPr>
        </p:nvSpPr>
        <p:spPr>
          <a:xfrm>
            <a:off x="4278960" y="10157040"/>
            <a:ext cx="328032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2B25C27-70F3-4838-8FF5-1E72C9017C84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2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100000"/>
              </a:lnSpc>
            </a:pPr>
            <a:fld id="{7B62A879-E544-4DA2-85B3-8F36D34579AA}" type="slidenum">
              <a:rPr lang="en-US" sz="1400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8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109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4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145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84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185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504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" descr=""/>
          <p:cNvPicPr/>
          <p:nvPr/>
        </p:nvPicPr>
        <p:blipFill>
          <a:blip r:embed="rId2"/>
          <a:stretch/>
        </p:blipFill>
        <p:spPr>
          <a:xfrm>
            <a:off x="720" y="360"/>
            <a:ext cx="10080360" cy="7559280"/>
          </a:xfrm>
          <a:prstGeom prst="rect">
            <a:avLst/>
          </a:prstGeom>
          <a:ln>
            <a:noFill/>
          </a:ln>
        </p:spPr>
      </p:pic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36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6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6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Seventh Outline Level</a:t>
            </a:r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36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51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54F44140-C402-46A9-AB1C-C19E0DBF66A4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4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4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4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4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4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504000" y="301320"/>
            <a:ext cx="9071280" cy="585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/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New Media Regulation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in Southeast Asia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(Some observations from a Freedom of Expression Perspective)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The “light touch” country</a:t>
            </a:r>
            <a:endParaRPr/>
          </a:p>
        </p:txBody>
      </p:sp>
      <p:sp>
        <p:nvSpPr>
          <p:cNvPr id="204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Does not specify prohibited content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No intermediary liability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Class Licensing, based on content – news reporting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Some directions</a:t>
            </a:r>
            <a:endParaRPr/>
          </a:p>
        </p:txBody>
      </p:sp>
      <p:sp>
        <p:nvSpPr>
          <p:cNvPr id="206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Revisit media framework in the light of convergence – everything is digital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* From classification according to medium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to classification according to purpose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Challenge of law enforcement 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8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9" name="TextShape 3"/>
          <p:cNvSpPr txBox="1"/>
          <p:nvPr/>
        </p:nvSpPr>
        <p:spPr>
          <a:xfrm>
            <a:off x="411480" y="2308680"/>
            <a:ext cx="9326880" cy="4332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 sz="3600" strike="noStrike">
                <a:solidFill>
                  <a:srgbClr val="000000"/>
                </a:solidFill>
                <a:latin typeface="Arial"/>
                <a:ea typeface="DejaVu Sans"/>
              </a:rPr>
              <a:t>New media regulation must must be premised on Freedom of Expression:</a:t>
            </a:r>
            <a:endParaRPr/>
          </a:p>
          <a:p>
            <a:endParaRPr/>
          </a:p>
          <a:p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Everyone has the right to freedom of opinion and expression; this right includes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freedom to hold opinions without interference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to seek, receive and impart information and ideas through any media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and regardless of frontiers.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en-US" sz="3600">
                <a:latin typeface="Arial"/>
              </a:rPr>
              <a:t>Outline</a:t>
            </a:r>
            <a:endParaRPr/>
          </a:p>
        </p:txBody>
      </p:sp>
      <p:sp>
        <p:nvSpPr>
          <p:cNvPr id="193" name="TextShape 2"/>
          <p:cNvSpPr txBox="1"/>
          <p:nvPr/>
        </p:nvSpPr>
        <p:spPr>
          <a:xfrm>
            <a:off x="504000" y="1799640"/>
            <a:ext cx="907272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en-US" sz="3200">
                <a:latin typeface="Arial"/>
              </a:rPr>
              <a:t>1. Overview of Laws on the Internet</a:t>
            </a:r>
            <a:endParaRPr/>
          </a:p>
          <a:p>
            <a:r>
              <a:rPr lang="en-US" sz="3200">
                <a:latin typeface="Arial"/>
              </a:rPr>
              <a:t>2. Some observations</a:t>
            </a:r>
            <a:endParaRPr/>
          </a:p>
          <a:p>
            <a:r>
              <a:rPr lang="en-US" sz="3200">
                <a:latin typeface="Arial"/>
              </a:rPr>
              <a:t>3. Possible directions and one suggestion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12 Laws in 7 Countries </a:t>
            </a:r>
            <a:endParaRPr/>
          </a:p>
        </p:txBody>
      </p:sp>
      <p:sp>
        <p:nvSpPr>
          <p:cNvPr id="195" name="CustomShape 2"/>
          <p:cNvSpPr/>
          <p:nvPr/>
        </p:nvSpPr>
        <p:spPr>
          <a:xfrm>
            <a:off x="504000" y="176760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Brunei</a:t>
            </a: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: Computer Misuse Act (revised in 2007);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Electronic Transaction Act (revised 2008)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Indonesia</a:t>
            </a: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: Electronic Information and Transactions Law 2008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Malaysia</a:t>
            </a: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: Computer Crimes Act of 1997; Communications and Multimedia Act 1998 (Act 588)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Philippines</a:t>
            </a: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: Electronic Commerce Act (2000); Data Privacy Act (2012); Philippines Cybercrime Law (2012 version – pre-SC decision)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Singapore</a:t>
            </a: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: Computer Misuse Act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Thailand</a:t>
            </a: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: Computer-related Crimes Act (2007)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Vietnam:</a:t>
            </a:r>
            <a:r>
              <a:rPr lang="en-US" sz="2400" strike="noStrike">
                <a:solidFill>
                  <a:srgbClr val="000000"/>
                </a:solidFill>
                <a:latin typeface="Arial"/>
                <a:ea typeface="DejaVu Sans"/>
              </a:rPr>
              <a:t> Decree 97/2008 and Circular 14/2010 of the Decree; Law on Information Technology (2006)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Picture 46" descr=""/>
          <p:cNvPicPr/>
          <p:nvPr/>
        </p:nvPicPr>
        <p:blipFill>
          <a:blip r:embed="rId1"/>
          <a:stretch/>
        </p:blipFill>
        <p:spPr>
          <a:xfrm>
            <a:off x="-3960" y="834480"/>
            <a:ext cx="10079280" cy="58701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Picture 47" descr=""/>
          <p:cNvPicPr/>
          <p:nvPr/>
        </p:nvPicPr>
        <p:blipFill>
          <a:blip r:embed="rId1"/>
          <a:stretch/>
        </p:blipFill>
        <p:spPr>
          <a:xfrm>
            <a:off x="-3960" y="1159920"/>
            <a:ext cx="10079280" cy="5219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Picture 48" descr=""/>
          <p:cNvPicPr/>
          <p:nvPr/>
        </p:nvPicPr>
        <p:blipFill>
          <a:blip r:embed="rId1"/>
          <a:stretch/>
        </p:blipFill>
        <p:spPr>
          <a:xfrm>
            <a:off x="-3960" y="2432160"/>
            <a:ext cx="10079280" cy="3800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Picture 49" descr=""/>
          <p:cNvPicPr/>
          <p:nvPr/>
        </p:nvPicPr>
        <p:blipFill>
          <a:blip r:embed="rId1"/>
          <a:stretch/>
        </p:blipFill>
        <p:spPr>
          <a:xfrm>
            <a:off x="-3960" y="1524240"/>
            <a:ext cx="10079280" cy="561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Picture 50" descr=""/>
          <p:cNvPicPr/>
          <p:nvPr/>
        </p:nvPicPr>
        <p:blipFill>
          <a:blip r:embed="rId1"/>
          <a:stretch/>
        </p:blipFill>
        <p:spPr>
          <a:xfrm>
            <a:off x="-3960" y="1479600"/>
            <a:ext cx="10079280" cy="5705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Observations</a:t>
            </a:r>
            <a:endParaRPr/>
          </a:p>
        </p:txBody>
      </p:sp>
      <p:sp>
        <p:nvSpPr>
          <p:cNvPr id="202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Regulatory laws are in place - predominantly for restriction not for protection (rights)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In most cases, laws make online acts for existing offline offences punishable  </a:t>
            </a:r>
            <a:endParaRPr/>
          </a:p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3200" strike="noStrike">
                <a:solidFill>
                  <a:srgbClr val="000000"/>
                </a:solidFill>
                <a:latin typeface="Arial"/>
                <a:ea typeface="DejaVu Sans"/>
              </a:rPr>
              <a:t>Culpability: persons outside territory; intermediaries 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Application>LibreOffice/4.4.4.3$MacOSX_X86_64 LibreOffice_project/2c39ebcf046445232b798108aa8a7e7d89552ea8</Application>
  <Paragraphs>38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2015-07-21T13:45:12Z</dcterms:created>
  <dc:language>en-US</dc:language>
  <cp:lastModifiedBy>Ed Legaspi</cp:lastModifiedBy>
  <dcterms:modified xsi:type="dcterms:W3CDTF">2015-07-24T06:49:00Z</dcterms:modified>
  <cp:revision>11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